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64"/>
  </p:notesMasterIdLst>
  <p:sldIdLst>
    <p:sldId id="258" r:id="rId2"/>
    <p:sldId id="259" r:id="rId3"/>
    <p:sldId id="260" r:id="rId4"/>
    <p:sldId id="262" r:id="rId5"/>
    <p:sldId id="311" r:id="rId6"/>
    <p:sldId id="312" r:id="rId7"/>
    <p:sldId id="313" r:id="rId8"/>
    <p:sldId id="263" r:id="rId9"/>
    <p:sldId id="265" r:id="rId10"/>
    <p:sldId id="264" r:id="rId11"/>
    <p:sldId id="272" r:id="rId12"/>
    <p:sldId id="268" r:id="rId13"/>
    <p:sldId id="274" r:id="rId14"/>
    <p:sldId id="318" r:id="rId15"/>
    <p:sldId id="315" r:id="rId16"/>
    <p:sldId id="273" r:id="rId17"/>
    <p:sldId id="317" r:id="rId18"/>
    <p:sldId id="267" r:id="rId19"/>
    <p:sldId id="314" r:id="rId20"/>
    <p:sldId id="330" r:id="rId21"/>
    <p:sldId id="316" r:id="rId22"/>
    <p:sldId id="271" r:id="rId23"/>
    <p:sldId id="319" r:id="rId24"/>
    <p:sldId id="270" r:id="rId25"/>
    <p:sldId id="275" r:id="rId26"/>
    <p:sldId id="276" r:id="rId27"/>
    <p:sldId id="279" r:id="rId28"/>
    <p:sldId id="280" r:id="rId29"/>
    <p:sldId id="307" r:id="rId30"/>
    <p:sldId id="333" r:id="rId31"/>
    <p:sldId id="324" r:id="rId32"/>
    <p:sldId id="332" r:id="rId33"/>
    <p:sldId id="325" r:id="rId34"/>
    <p:sldId id="326" r:id="rId35"/>
    <p:sldId id="327" r:id="rId36"/>
    <p:sldId id="328" r:id="rId37"/>
    <p:sldId id="329" r:id="rId38"/>
    <p:sldId id="308" r:id="rId39"/>
    <p:sldId id="281" r:id="rId40"/>
    <p:sldId id="282" r:id="rId41"/>
    <p:sldId id="283" r:id="rId42"/>
    <p:sldId id="284" r:id="rId43"/>
    <p:sldId id="285" r:id="rId44"/>
    <p:sldId id="331" r:id="rId45"/>
    <p:sldId id="286" r:id="rId46"/>
    <p:sldId id="287" r:id="rId47"/>
    <p:sldId id="288" r:id="rId48"/>
    <p:sldId id="292" r:id="rId49"/>
    <p:sldId id="321" r:id="rId50"/>
    <p:sldId id="293" r:id="rId51"/>
    <p:sldId id="334" r:id="rId52"/>
    <p:sldId id="294" r:id="rId53"/>
    <p:sldId id="335" r:id="rId54"/>
    <p:sldId id="300" r:id="rId55"/>
    <p:sldId id="301" r:id="rId56"/>
    <p:sldId id="302" r:id="rId57"/>
    <p:sldId id="322" r:id="rId58"/>
    <p:sldId id="323" r:id="rId59"/>
    <p:sldId id="310" r:id="rId60"/>
    <p:sldId id="336" r:id="rId61"/>
    <p:sldId id="337" r:id="rId62"/>
    <p:sldId id="306" r:id="rId63"/>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780" y="-27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9A5B9F-2CA6-4FB4-A536-140B742B2E19}" type="datetimeFigureOut">
              <a:rPr lang="tr-TR" smtClean="0"/>
              <a:t>12.01.2018</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9E5630-1225-4A52-95C7-68D883ABDE99}" type="slidenum">
              <a:rPr lang="tr-TR" smtClean="0"/>
              <a:t>‹#›</a:t>
            </a:fld>
            <a:endParaRPr lang="tr-TR"/>
          </a:p>
        </p:txBody>
      </p:sp>
    </p:spTree>
    <p:extLst>
      <p:ext uri="{BB962C8B-B14F-4D97-AF65-F5344CB8AC3E}">
        <p14:creationId xmlns:p14="http://schemas.microsoft.com/office/powerpoint/2010/main" val="452608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1</a:t>
            </a:fld>
            <a:endParaRPr lang="tr-TR"/>
          </a:p>
        </p:txBody>
      </p:sp>
    </p:spTree>
    <p:extLst>
      <p:ext uri="{BB962C8B-B14F-4D97-AF65-F5344CB8AC3E}">
        <p14:creationId xmlns:p14="http://schemas.microsoft.com/office/powerpoint/2010/main" val="371487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10</a:t>
            </a:fld>
            <a:endParaRPr lang="tr-TR"/>
          </a:p>
        </p:txBody>
      </p:sp>
    </p:spTree>
    <p:extLst>
      <p:ext uri="{BB962C8B-B14F-4D97-AF65-F5344CB8AC3E}">
        <p14:creationId xmlns:p14="http://schemas.microsoft.com/office/powerpoint/2010/main" val="3574576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11</a:t>
            </a:fld>
            <a:endParaRPr lang="tr-TR"/>
          </a:p>
        </p:txBody>
      </p:sp>
    </p:spTree>
    <p:extLst>
      <p:ext uri="{BB962C8B-B14F-4D97-AF65-F5344CB8AC3E}">
        <p14:creationId xmlns:p14="http://schemas.microsoft.com/office/powerpoint/2010/main" val="309312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12</a:t>
            </a:fld>
            <a:endParaRPr lang="tr-TR"/>
          </a:p>
        </p:txBody>
      </p:sp>
    </p:spTree>
    <p:extLst>
      <p:ext uri="{BB962C8B-B14F-4D97-AF65-F5344CB8AC3E}">
        <p14:creationId xmlns:p14="http://schemas.microsoft.com/office/powerpoint/2010/main" val="2428677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13</a:t>
            </a:fld>
            <a:endParaRPr lang="tr-TR"/>
          </a:p>
        </p:txBody>
      </p:sp>
    </p:spTree>
    <p:extLst>
      <p:ext uri="{BB962C8B-B14F-4D97-AF65-F5344CB8AC3E}">
        <p14:creationId xmlns:p14="http://schemas.microsoft.com/office/powerpoint/2010/main" val="1783351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14</a:t>
            </a:fld>
            <a:endParaRPr lang="tr-TR"/>
          </a:p>
        </p:txBody>
      </p:sp>
    </p:spTree>
    <p:extLst>
      <p:ext uri="{BB962C8B-B14F-4D97-AF65-F5344CB8AC3E}">
        <p14:creationId xmlns:p14="http://schemas.microsoft.com/office/powerpoint/2010/main" val="1783351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15</a:t>
            </a:fld>
            <a:endParaRPr lang="tr-TR"/>
          </a:p>
        </p:txBody>
      </p:sp>
    </p:spTree>
    <p:extLst>
      <p:ext uri="{BB962C8B-B14F-4D97-AF65-F5344CB8AC3E}">
        <p14:creationId xmlns:p14="http://schemas.microsoft.com/office/powerpoint/2010/main" val="1783351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16</a:t>
            </a:fld>
            <a:endParaRPr lang="tr-TR"/>
          </a:p>
        </p:txBody>
      </p:sp>
    </p:spTree>
    <p:extLst>
      <p:ext uri="{BB962C8B-B14F-4D97-AF65-F5344CB8AC3E}">
        <p14:creationId xmlns:p14="http://schemas.microsoft.com/office/powerpoint/2010/main" val="2038260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17</a:t>
            </a:fld>
            <a:endParaRPr lang="tr-TR"/>
          </a:p>
        </p:txBody>
      </p:sp>
    </p:spTree>
    <p:extLst>
      <p:ext uri="{BB962C8B-B14F-4D97-AF65-F5344CB8AC3E}">
        <p14:creationId xmlns:p14="http://schemas.microsoft.com/office/powerpoint/2010/main" val="2038260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18</a:t>
            </a:fld>
            <a:endParaRPr lang="tr-TR"/>
          </a:p>
        </p:txBody>
      </p:sp>
    </p:spTree>
    <p:extLst>
      <p:ext uri="{BB962C8B-B14F-4D97-AF65-F5344CB8AC3E}">
        <p14:creationId xmlns:p14="http://schemas.microsoft.com/office/powerpoint/2010/main" val="620949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19</a:t>
            </a:fld>
            <a:endParaRPr lang="tr-TR"/>
          </a:p>
        </p:txBody>
      </p:sp>
    </p:spTree>
    <p:extLst>
      <p:ext uri="{BB962C8B-B14F-4D97-AF65-F5344CB8AC3E}">
        <p14:creationId xmlns:p14="http://schemas.microsoft.com/office/powerpoint/2010/main" val="2038260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2</a:t>
            </a:fld>
            <a:endParaRPr lang="tr-TR" altLang="tr-T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20</a:t>
            </a:fld>
            <a:endParaRPr lang="tr-TR"/>
          </a:p>
        </p:txBody>
      </p:sp>
    </p:spTree>
    <p:extLst>
      <p:ext uri="{BB962C8B-B14F-4D97-AF65-F5344CB8AC3E}">
        <p14:creationId xmlns:p14="http://schemas.microsoft.com/office/powerpoint/2010/main" val="2038260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21</a:t>
            </a:fld>
            <a:endParaRPr lang="tr-TR"/>
          </a:p>
        </p:txBody>
      </p:sp>
    </p:spTree>
    <p:extLst>
      <p:ext uri="{BB962C8B-B14F-4D97-AF65-F5344CB8AC3E}">
        <p14:creationId xmlns:p14="http://schemas.microsoft.com/office/powerpoint/2010/main" val="6209491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22</a:t>
            </a:fld>
            <a:endParaRPr lang="tr-TR"/>
          </a:p>
        </p:txBody>
      </p:sp>
    </p:spTree>
    <p:extLst>
      <p:ext uri="{BB962C8B-B14F-4D97-AF65-F5344CB8AC3E}">
        <p14:creationId xmlns:p14="http://schemas.microsoft.com/office/powerpoint/2010/main" val="9550251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24</a:t>
            </a:fld>
            <a:endParaRPr lang="tr-TR"/>
          </a:p>
        </p:txBody>
      </p:sp>
    </p:spTree>
    <p:extLst>
      <p:ext uri="{BB962C8B-B14F-4D97-AF65-F5344CB8AC3E}">
        <p14:creationId xmlns:p14="http://schemas.microsoft.com/office/powerpoint/2010/main" val="1128335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25</a:t>
            </a:fld>
            <a:endParaRPr lang="tr-TR"/>
          </a:p>
        </p:txBody>
      </p:sp>
    </p:spTree>
    <p:extLst>
      <p:ext uri="{BB962C8B-B14F-4D97-AF65-F5344CB8AC3E}">
        <p14:creationId xmlns:p14="http://schemas.microsoft.com/office/powerpoint/2010/main" val="8627166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26</a:t>
            </a:fld>
            <a:endParaRPr lang="tr-TR"/>
          </a:p>
        </p:txBody>
      </p:sp>
    </p:spTree>
    <p:extLst>
      <p:ext uri="{BB962C8B-B14F-4D97-AF65-F5344CB8AC3E}">
        <p14:creationId xmlns:p14="http://schemas.microsoft.com/office/powerpoint/2010/main" val="2521770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27</a:t>
            </a:fld>
            <a:endParaRPr lang="tr-TR"/>
          </a:p>
        </p:txBody>
      </p:sp>
    </p:spTree>
    <p:extLst>
      <p:ext uri="{BB962C8B-B14F-4D97-AF65-F5344CB8AC3E}">
        <p14:creationId xmlns:p14="http://schemas.microsoft.com/office/powerpoint/2010/main" val="16087228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28</a:t>
            </a:fld>
            <a:endParaRPr lang="tr-TR"/>
          </a:p>
        </p:txBody>
      </p:sp>
    </p:spTree>
    <p:extLst>
      <p:ext uri="{BB962C8B-B14F-4D97-AF65-F5344CB8AC3E}">
        <p14:creationId xmlns:p14="http://schemas.microsoft.com/office/powerpoint/2010/main" val="21196634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29</a:t>
            </a:fld>
            <a:endParaRPr lang="tr-TR"/>
          </a:p>
        </p:txBody>
      </p:sp>
    </p:spTree>
    <p:extLst>
      <p:ext uri="{BB962C8B-B14F-4D97-AF65-F5344CB8AC3E}">
        <p14:creationId xmlns:p14="http://schemas.microsoft.com/office/powerpoint/2010/main" val="21196634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30</a:t>
            </a:fld>
            <a:endParaRPr lang="tr-TR"/>
          </a:p>
        </p:txBody>
      </p:sp>
    </p:spTree>
    <p:extLst>
      <p:ext uri="{BB962C8B-B14F-4D97-AF65-F5344CB8AC3E}">
        <p14:creationId xmlns:p14="http://schemas.microsoft.com/office/powerpoint/2010/main" val="2119663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3</a:t>
            </a:fld>
            <a:endParaRPr lang="tr-TR"/>
          </a:p>
        </p:txBody>
      </p:sp>
    </p:spTree>
    <p:extLst>
      <p:ext uri="{BB962C8B-B14F-4D97-AF65-F5344CB8AC3E}">
        <p14:creationId xmlns:p14="http://schemas.microsoft.com/office/powerpoint/2010/main" val="35266239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31</a:t>
            </a:fld>
            <a:endParaRPr lang="tr-TR"/>
          </a:p>
        </p:txBody>
      </p:sp>
    </p:spTree>
    <p:extLst>
      <p:ext uri="{BB962C8B-B14F-4D97-AF65-F5344CB8AC3E}">
        <p14:creationId xmlns:p14="http://schemas.microsoft.com/office/powerpoint/2010/main" val="21196634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32</a:t>
            </a:fld>
            <a:endParaRPr lang="tr-TR"/>
          </a:p>
        </p:txBody>
      </p:sp>
    </p:spTree>
    <p:extLst>
      <p:ext uri="{BB962C8B-B14F-4D97-AF65-F5344CB8AC3E}">
        <p14:creationId xmlns:p14="http://schemas.microsoft.com/office/powerpoint/2010/main" val="21196634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33</a:t>
            </a:fld>
            <a:endParaRPr lang="tr-TR"/>
          </a:p>
        </p:txBody>
      </p:sp>
    </p:spTree>
    <p:extLst>
      <p:ext uri="{BB962C8B-B14F-4D97-AF65-F5344CB8AC3E}">
        <p14:creationId xmlns:p14="http://schemas.microsoft.com/office/powerpoint/2010/main" val="41159408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34</a:t>
            </a:fld>
            <a:endParaRPr lang="tr-TR"/>
          </a:p>
        </p:txBody>
      </p:sp>
    </p:spTree>
    <p:extLst>
      <p:ext uri="{BB962C8B-B14F-4D97-AF65-F5344CB8AC3E}">
        <p14:creationId xmlns:p14="http://schemas.microsoft.com/office/powerpoint/2010/main" val="41159408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35</a:t>
            </a:fld>
            <a:endParaRPr lang="tr-TR"/>
          </a:p>
        </p:txBody>
      </p:sp>
    </p:spTree>
    <p:extLst>
      <p:ext uri="{BB962C8B-B14F-4D97-AF65-F5344CB8AC3E}">
        <p14:creationId xmlns:p14="http://schemas.microsoft.com/office/powerpoint/2010/main" val="16067794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F9E5630-1225-4A52-95C7-68D883ABDE99}" type="slidenum">
              <a:rPr lang="tr-TR" smtClean="0"/>
              <a:t>36</a:t>
            </a:fld>
            <a:endParaRPr lang="tr-TR"/>
          </a:p>
        </p:txBody>
      </p:sp>
    </p:spTree>
    <p:extLst>
      <p:ext uri="{BB962C8B-B14F-4D97-AF65-F5344CB8AC3E}">
        <p14:creationId xmlns:p14="http://schemas.microsoft.com/office/powerpoint/2010/main" val="21931558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37</a:t>
            </a:fld>
            <a:endParaRPr lang="tr-TR"/>
          </a:p>
        </p:txBody>
      </p:sp>
    </p:spTree>
    <p:extLst>
      <p:ext uri="{BB962C8B-B14F-4D97-AF65-F5344CB8AC3E}">
        <p14:creationId xmlns:p14="http://schemas.microsoft.com/office/powerpoint/2010/main" val="17774597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38</a:t>
            </a:fld>
            <a:endParaRPr lang="tr-TR"/>
          </a:p>
        </p:txBody>
      </p:sp>
    </p:spTree>
    <p:extLst>
      <p:ext uri="{BB962C8B-B14F-4D97-AF65-F5344CB8AC3E}">
        <p14:creationId xmlns:p14="http://schemas.microsoft.com/office/powerpoint/2010/main" val="21196634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39</a:t>
            </a:fld>
            <a:endParaRPr lang="tr-TR"/>
          </a:p>
        </p:txBody>
      </p:sp>
    </p:spTree>
    <p:extLst>
      <p:ext uri="{BB962C8B-B14F-4D97-AF65-F5344CB8AC3E}">
        <p14:creationId xmlns:p14="http://schemas.microsoft.com/office/powerpoint/2010/main" val="6763680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40</a:t>
            </a:fld>
            <a:endParaRPr lang="tr-TR"/>
          </a:p>
        </p:txBody>
      </p:sp>
    </p:spTree>
    <p:extLst>
      <p:ext uri="{BB962C8B-B14F-4D97-AF65-F5344CB8AC3E}">
        <p14:creationId xmlns:p14="http://schemas.microsoft.com/office/powerpoint/2010/main" val="3227421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4</a:t>
            </a:fld>
            <a:endParaRPr lang="tr-TR"/>
          </a:p>
        </p:txBody>
      </p:sp>
    </p:spTree>
    <p:extLst>
      <p:ext uri="{BB962C8B-B14F-4D97-AF65-F5344CB8AC3E}">
        <p14:creationId xmlns:p14="http://schemas.microsoft.com/office/powerpoint/2010/main" val="9032000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41</a:t>
            </a:fld>
            <a:endParaRPr lang="tr-TR"/>
          </a:p>
        </p:txBody>
      </p:sp>
    </p:spTree>
    <p:extLst>
      <p:ext uri="{BB962C8B-B14F-4D97-AF65-F5344CB8AC3E}">
        <p14:creationId xmlns:p14="http://schemas.microsoft.com/office/powerpoint/2010/main" val="20249884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42</a:t>
            </a:fld>
            <a:endParaRPr lang="tr-TR"/>
          </a:p>
        </p:txBody>
      </p:sp>
    </p:spTree>
    <p:extLst>
      <p:ext uri="{BB962C8B-B14F-4D97-AF65-F5344CB8AC3E}">
        <p14:creationId xmlns:p14="http://schemas.microsoft.com/office/powerpoint/2010/main" val="3480303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43</a:t>
            </a:fld>
            <a:endParaRPr lang="tr-TR"/>
          </a:p>
        </p:txBody>
      </p:sp>
    </p:spTree>
    <p:extLst>
      <p:ext uri="{BB962C8B-B14F-4D97-AF65-F5344CB8AC3E}">
        <p14:creationId xmlns:p14="http://schemas.microsoft.com/office/powerpoint/2010/main" val="6033288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44</a:t>
            </a:fld>
            <a:endParaRPr lang="tr-TR"/>
          </a:p>
        </p:txBody>
      </p:sp>
    </p:spTree>
    <p:extLst>
      <p:ext uri="{BB962C8B-B14F-4D97-AF65-F5344CB8AC3E}">
        <p14:creationId xmlns:p14="http://schemas.microsoft.com/office/powerpoint/2010/main" val="6033288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45</a:t>
            </a:fld>
            <a:endParaRPr lang="tr-TR"/>
          </a:p>
        </p:txBody>
      </p:sp>
    </p:spTree>
    <p:extLst>
      <p:ext uri="{BB962C8B-B14F-4D97-AF65-F5344CB8AC3E}">
        <p14:creationId xmlns:p14="http://schemas.microsoft.com/office/powerpoint/2010/main" val="27820499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46</a:t>
            </a:fld>
            <a:endParaRPr lang="tr-TR"/>
          </a:p>
        </p:txBody>
      </p:sp>
    </p:spTree>
    <p:extLst>
      <p:ext uri="{BB962C8B-B14F-4D97-AF65-F5344CB8AC3E}">
        <p14:creationId xmlns:p14="http://schemas.microsoft.com/office/powerpoint/2010/main" val="32157348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819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8E7F246-CBAF-4EB3-B8BA-5588FA997AF4}" type="slidenum">
              <a:rPr lang="tr-TR" altLang="tr-TR"/>
              <a:pPr>
                <a:spcBef>
                  <a:spcPct val="0"/>
                </a:spcBef>
              </a:pPr>
              <a:t>47</a:t>
            </a:fld>
            <a:endParaRPr lang="tr-TR" altLang="tr-TR"/>
          </a:p>
        </p:txBody>
      </p:sp>
    </p:spTree>
    <p:extLst>
      <p:ext uri="{BB962C8B-B14F-4D97-AF65-F5344CB8AC3E}">
        <p14:creationId xmlns:p14="http://schemas.microsoft.com/office/powerpoint/2010/main" val="13414084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48</a:t>
            </a:fld>
            <a:endParaRPr lang="tr-TR"/>
          </a:p>
        </p:txBody>
      </p:sp>
    </p:spTree>
    <p:extLst>
      <p:ext uri="{BB962C8B-B14F-4D97-AF65-F5344CB8AC3E}">
        <p14:creationId xmlns:p14="http://schemas.microsoft.com/office/powerpoint/2010/main" val="11721797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49</a:t>
            </a:fld>
            <a:endParaRPr lang="tr-TR"/>
          </a:p>
        </p:txBody>
      </p:sp>
    </p:spTree>
    <p:extLst>
      <p:ext uri="{BB962C8B-B14F-4D97-AF65-F5344CB8AC3E}">
        <p14:creationId xmlns:p14="http://schemas.microsoft.com/office/powerpoint/2010/main" val="11721797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50</a:t>
            </a:fld>
            <a:endParaRPr lang="tr-TR"/>
          </a:p>
        </p:txBody>
      </p:sp>
    </p:spTree>
    <p:extLst>
      <p:ext uri="{BB962C8B-B14F-4D97-AF65-F5344CB8AC3E}">
        <p14:creationId xmlns:p14="http://schemas.microsoft.com/office/powerpoint/2010/main" val="1695205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5</a:t>
            </a:fld>
            <a:endParaRPr lang="tr-TR"/>
          </a:p>
        </p:txBody>
      </p:sp>
    </p:spTree>
    <p:extLst>
      <p:ext uri="{BB962C8B-B14F-4D97-AF65-F5344CB8AC3E}">
        <p14:creationId xmlns:p14="http://schemas.microsoft.com/office/powerpoint/2010/main" val="35429036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51</a:t>
            </a:fld>
            <a:endParaRPr lang="tr-TR"/>
          </a:p>
        </p:txBody>
      </p:sp>
    </p:spTree>
    <p:extLst>
      <p:ext uri="{BB962C8B-B14F-4D97-AF65-F5344CB8AC3E}">
        <p14:creationId xmlns:p14="http://schemas.microsoft.com/office/powerpoint/2010/main" val="16952050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52</a:t>
            </a:fld>
            <a:endParaRPr lang="tr-TR"/>
          </a:p>
        </p:txBody>
      </p:sp>
    </p:spTree>
    <p:extLst>
      <p:ext uri="{BB962C8B-B14F-4D97-AF65-F5344CB8AC3E}">
        <p14:creationId xmlns:p14="http://schemas.microsoft.com/office/powerpoint/2010/main" val="35522057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53</a:t>
            </a:fld>
            <a:endParaRPr lang="tr-TR"/>
          </a:p>
        </p:txBody>
      </p:sp>
    </p:spTree>
    <p:extLst>
      <p:ext uri="{BB962C8B-B14F-4D97-AF65-F5344CB8AC3E}">
        <p14:creationId xmlns:p14="http://schemas.microsoft.com/office/powerpoint/2010/main" val="35522057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54</a:t>
            </a:fld>
            <a:endParaRPr lang="tr-TR"/>
          </a:p>
        </p:txBody>
      </p:sp>
    </p:spTree>
    <p:extLst>
      <p:ext uri="{BB962C8B-B14F-4D97-AF65-F5344CB8AC3E}">
        <p14:creationId xmlns:p14="http://schemas.microsoft.com/office/powerpoint/2010/main" val="42888677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55</a:t>
            </a:fld>
            <a:endParaRPr lang="tr-TR"/>
          </a:p>
        </p:txBody>
      </p:sp>
    </p:spTree>
    <p:extLst>
      <p:ext uri="{BB962C8B-B14F-4D97-AF65-F5344CB8AC3E}">
        <p14:creationId xmlns:p14="http://schemas.microsoft.com/office/powerpoint/2010/main" val="1771910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56</a:t>
            </a:fld>
            <a:endParaRPr lang="tr-TR"/>
          </a:p>
        </p:txBody>
      </p:sp>
    </p:spTree>
    <p:extLst>
      <p:ext uri="{BB962C8B-B14F-4D97-AF65-F5344CB8AC3E}">
        <p14:creationId xmlns:p14="http://schemas.microsoft.com/office/powerpoint/2010/main" val="17326078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57</a:t>
            </a:fld>
            <a:endParaRPr lang="tr-TR"/>
          </a:p>
        </p:txBody>
      </p:sp>
    </p:spTree>
    <p:extLst>
      <p:ext uri="{BB962C8B-B14F-4D97-AF65-F5344CB8AC3E}">
        <p14:creationId xmlns:p14="http://schemas.microsoft.com/office/powerpoint/2010/main" val="17326078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58</a:t>
            </a:fld>
            <a:endParaRPr lang="tr-TR"/>
          </a:p>
        </p:txBody>
      </p:sp>
    </p:spTree>
    <p:extLst>
      <p:ext uri="{BB962C8B-B14F-4D97-AF65-F5344CB8AC3E}">
        <p14:creationId xmlns:p14="http://schemas.microsoft.com/office/powerpoint/2010/main" val="17326078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59</a:t>
            </a:fld>
            <a:endParaRPr lang="tr-TR"/>
          </a:p>
        </p:txBody>
      </p:sp>
    </p:spTree>
    <p:extLst>
      <p:ext uri="{BB962C8B-B14F-4D97-AF65-F5344CB8AC3E}">
        <p14:creationId xmlns:p14="http://schemas.microsoft.com/office/powerpoint/2010/main" val="35226398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60</a:t>
            </a:fld>
            <a:endParaRPr lang="tr-TR"/>
          </a:p>
        </p:txBody>
      </p:sp>
    </p:spTree>
    <p:extLst>
      <p:ext uri="{BB962C8B-B14F-4D97-AF65-F5344CB8AC3E}">
        <p14:creationId xmlns:p14="http://schemas.microsoft.com/office/powerpoint/2010/main" val="3943721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6</a:t>
            </a:fld>
            <a:endParaRPr lang="tr-TR"/>
          </a:p>
        </p:txBody>
      </p:sp>
    </p:spTree>
    <p:extLst>
      <p:ext uri="{BB962C8B-B14F-4D97-AF65-F5344CB8AC3E}">
        <p14:creationId xmlns:p14="http://schemas.microsoft.com/office/powerpoint/2010/main" val="33441249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61</a:t>
            </a:fld>
            <a:endParaRPr lang="tr-TR"/>
          </a:p>
        </p:txBody>
      </p:sp>
    </p:spTree>
    <p:extLst>
      <p:ext uri="{BB962C8B-B14F-4D97-AF65-F5344CB8AC3E}">
        <p14:creationId xmlns:p14="http://schemas.microsoft.com/office/powerpoint/2010/main" val="24915449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62</a:t>
            </a:fld>
            <a:endParaRPr lang="tr-TR"/>
          </a:p>
        </p:txBody>
      </p:sp>
    </p:spTree>
    <p:extLst>
      <p:ext uri="{BB962C8B-B14F-4D97-AF65-F5344CB8AC3E}">
        <p14:creationId xmlns:p14="http://schemas.microsoft.com/office/powerpoint/2010/main" val="3577344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7</a:t>
            </a:fld>
            <a:endParaRPr lang="tr-TR"/>
          </a:p>
        </p:txBody>
      </p:sp>
    </p:spTree>
    <p:extLst>
      <p:ext uri="{BB962C8B-B14F-4D97-AF65-F5344CB8AC3E}">
        <p14:creationId xmlns:p14="http://schemas.microsoft.com/office/powerpoint/2010/main" val="3789746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8</a:t>
            </a:fld>
            <a:endParaRPr lang="tr-TR"/>
          </a:p>
        </p:txBody>
      </p:sp>
    </p:spTree>
    <p:extLst>
      <p:ext uri="{BB962C8B-B14F-4D97-AF65-F5344CB8AC3E}">
        <p14:creationId xmlns:p14="http://schemas.microsoft.com/office/powerpoint/2010/main" val="156893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FF9E5630-1225-4A52-95C7-68D883ABDE99}" type="slidenum">
              <a:rPr lang="tr-TR" smtClean="0"/>
              <a:t>9</a:t>
            </a:fld>
            <a:endParaRPr lang="tr-TR"/>
          </a:p>
        </p:txBody>
      </p:sp>
    </p:spTree>
    <p:extLst>
      <p:ext uri="{BB962C8B-B14F-4D97-AF65-F5344CB8AC3E}">
        <p14:creationId xmlns:p14="http://schemas.microsoft.com/office/powerpoint/2010/main" val="1054220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tr-TR" smtClean="0"/>
              <a:t>Asıl başlık stili için tıklatın</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7" name="Date Placeholder 6"/>
          <p:cNvSpPr>
            <a:spLocks noGrp="1"/>
          </p:cNvSpPr>
          <p:nvPr>
            <p:ph type="dt" sz="half" idx="10"/>
          </p:nvPr>
        </p:nvSpPr>
        <p:spPr/>
        <p:txBody>
          <a:bodyPr/>
          <a:lstStyle/>
          <a:p>
            <a:fld id="{6AD8D91A-A2EE-4B54-B3C6-F6C67903BA9C}" type="datetime1">
              <a:rPr lang="en-US" smtClean="0"/>
              <a:pPr/>
              <a:t>1/12/2018</a:t>
            </a:fld>
            <a:endParaRPr lang="en-US" dirty="0"/>
          </a:p>
        </p:txBody>
      </p:sp>
      <p:sp>
        <p:nvSpPr>
          <p:cNvPr id="8" name="Slide Number Placeholder 7"/>
          <p:cNvSpPr>
            <a:spLocks noGrp="1"/>
          </p:cNvSpPr>
          <p:nvPr>
            <p:ph type="sldNum" sz="quarter" idx="11"/>
          </p:nvPr>
        </p:nvSpPr>
        <p:spPr/>
        <p:txBody>
          <a:bodyPr/>
          <a:lstStyle/>
          <a:p>
            <a:fld id="{FA84A37A-AFC2-4A01-80A1-FC20F2C0D5BB}" type="slidenum">
              <a:rPr lang="en-US" smtClean="0"/>
              <a:pPr/>
              <a:t>‹#›</a:t>
            </a:fld>
            <a:endParaRPr lang="en-US" dirty="0"/>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590FD647-60EC-4B5E-88A0-2ED0B8A5A17D}" type="datetimeFigureOut">
              <a:rPr lang="tr-TR" smtClean="0"/>
              <a:t>12.01.2018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E3F8A4B-527F-4A41-B39E-5373DA7C6941}"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590FD647-60EC-4B5E-88A0-2ED0B8A5A17D}" type="datetimeFigureOut">
              <a:rPr lang="tr-TR" smtClean="0"/>
              <a:t>12.01.2018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E3F8A4B-527F-4A41-B39E-5373DA7C6941}" type="slidenum">
              <a:rPr lang="tr-TR" smtClean="0"/>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smtClean="0"/>
          </a:p>
        </p:txBody>
      </p:sp>
      <p:sp>
        <p:nvSpPr>
          <p:cNvPr id="4" name="Date Placeholder 3"/>
          <p:cNvSpPr>
            <a:spLocks noGrp="1"/>
          </p:cNvSpPr>
          <p:nvPr>
            <p:ph type="dt" sz="half" idx="10"/>
          </p:nvPr>
        </p:nvSpPr>
        <p:spPr/>
        <p:txBody>
          <a:bodyPr/>
          <a:lstStyle/>
          <a:p>
            <a:fld id="{590FD647-60EC-4B5E-88A0-2ED0B8A5A17D}" type="datetimeFigureOut">
              <a:rPr lang="tr-TR" smtClean="0"/>
              <a:t>12.01.2018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endParaRPr lang="tr-T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590FD647-60EC-4B5E-88A0-2ED0B8A5A17D}" type="datetimeFigureOut">
              <a:rPr lang="tr-TR" smtClean="0"/>
              <a:t>12.01.2018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E3F8A4B-527F-4A41-B39E-5373DA7C6941}" type="slidenum">
              <a:rPr lang="tr-TR" smtClean="0"/>
              <a:t>‹#›</a:t>
            </a:fld>
            <a:endParaRPr lang="tr-TR"/>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smtClean="0"/>
          </a:p>
        </p:txBody>
      </p:sp>
      <p:sp>
        <p:nvSpPr>
          <p:cNvPr id="5" name="Date Placeholder 4"/>
          <p:cNvSpPr>
            <a:spLocks noGrp="1"/>
          </p:cNvSpPr>
          <p:nvPr>
            <p:ph type="dt" sz="half" idx="10"/>
          </p:nvPr>
        </p:nvSpPr>
        <p:spPr/>
        <p:txBody>
          <a:bodyPr/>
          <a:lstStyle/>
          <a:p>
            <a:fld id="{590FD647-60EC-4B5E-88A0-2ED0B8A5A17D}" type="datetimeFigureOut">
              <a:rPr lang="tr-TR" smtClean="0"/>
              <a:t>12.01.2018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E3F8A4B-527F-4A41-B39E-5373DA7C6941}" type="slidenum">
              <a:rPr lang="tr-TR" smtClean="0"/>
              <a:t>‹#›</a:t>
            </a:fld>
            <a:endParaRPr lang="tr-TR"/>
          </a:p>
        </p:txBody>
      </p:sp>
      <p:sp>
        <p:nvSpPr>
          <p:cNvPr id="9" name="Content Placeholder 8"/>
          <p:cNvSpPr>
            <a:spLocks noGrp="1"/>
          </p:cNvSpPr>
          <p:nvPr>
            <p:ph sz="quarter" idx="13"/>
          </p:nvPr>
        </p:nvSpPr>
        <p:spPr>
          <a:xfrm>
            <a:off x="365760" y="1600200"/>
            <a:ext cx="4041648" cy="452628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7" name="Date Placeholder 6"/>
          <p:cNvSpPr>
            <a:spLocks noGrp="1"/>
          </p:cNvSpPr>
          <p:nvPr>
            <p:ph type="dt" sz="half" idx="10"/>
          </p:nvPr>
        </p:nvSpPr>
        <p:spPr/>
        <p:txBody>
          <a:bodyPr/>
          <a:lstStyle/>
          <a:p>
            <a:fld id="{590FD647-60EC-4B5E-88A0-2ED0B8A5A17D}" type="datetimeFigureOut">
              <a:rPr lang="tr-TR" smtClean="0"/>
              <a:t>12.01.2018</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2E3F8A4B-527F-4A41-B39E-5373DA7C6941}" type="slidenum">
              <a:rPr lang="tr-TR" smtClean="0"/>
              <a:t>‹#›</a:t>
            </a:fld>
            <a:endParaRPr lang="tr-TR"/>
          </a:p>
        </p:txBody>
      </p:sp>
      <p:sp>
        <p:nvSpPr>
          <p:cNvPr id="11" name="Content Placeholder 10"/>
          <p:cNvSpPr>
            <a:spLocks noGrp="1"/>
          </p:cNvSpPr>
          <p:nvPr>
            <p:ph sz="quarter" idx="13"/>
          </p:nvPr>
        </p:nvSpPr>
        <p:spPr>
          <a:xfrm>
            <a:off x="457200" y="2212848"/>
            <a:ext cx="4041648" cy="3913632"/>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590FD647-60EC-4B5E-88A0-2ED0B8A5A17D}" type="datetimeFigureOut">
              <a:rPr lang="tr-TR" smtClean="0"/>
              <a:t>12.01.2018</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2E3F8A4B-527F-4A41-B39E-5373DA7C6941}"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0FD647-60EC-4B5E-88A0-2ED0B8A5A17D}" type="datetimeFigureOut">
              <a:rPr lang="tr-TR" smtClean="0"/>
              <a:t>12.01.2018</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2E3F8A4B-527F-4A41-B39E-5373DA7C6941}"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tr-TR" smtClean="0"/>
              <a:t>Asıl başlık stili için tıklatın</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590FD647-60EC-4B5E-88A0-2ED0B8A5A17D}" type="datetimeFigureOut">
              <a:rPr lang="tr-TR" smtClean="0"/>
              <a:t>12.01.2018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E3F8A4B-527F-4A41-B39E-5373DA7C6941}" type="slidenum">
              <a:rPr lang="tr-TR" smtClean="0"/>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tr-TR" smtClean="0"/>
              <a:t>Asıl başlık stili için tıklatın</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590FD647-60EC-4B5E-88A0-2ED0B8A5A17D}" type="datetimeFigureOut">
              <a:rPr lang="tr-TR" smtClean="0"/>
              <a:t>12.01.2018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E3F8A4B-527F-4A41-B39E-5373DA7C6941}" type="slidenum">
              <a:rPr lang="tr-TR" smtClean="0"/>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590FD647-60EC-4B5E-88A0-2ED0B8A5A17D}" type="datetimeFigureOut">
              <a:rPr lang="tr-TR" smtClean="0"/>
              <a:t>12.01.2018</a:t>
            </a:fld>
            <a:endParaRPr lang="tr-T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tr-TR"/>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2E3F8A4B-527F-4A41-B39E-5373DA7C6941}" type="slidenum">
              <a:rPr lang="tr-TR" smtClean="0"/>
              <a:t>‹#›</a:t>
            </a:fld>
            <a:endParaRPr lang="tr-T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9 Dikdörtgen"/>
          <p:cNvSpPr/>
          <p:nvPr userDrawn="1"/>
        </p:nvSpPr>
        <p:spPr>
          <a:xfrm flipV="1">
            <a:off x="30940" y="1040592"/>
            <a:ext cx="9113059" cy="45719"/>
          </a:xfrm>
          <a:prstGeom prst="rect">
            <a:avLst/>
          </a:prstGeom>
          <a:solidFill>
            <a:srgbClr val="EA9422"/>
          </a:solidFill>
          <a:ln>
            <a:solidFill>
              <a:srgbClr val="EA94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1"/>
          </a:p>
        </p:txBody>
      </p:sp>
      <p:pic>
        <p:nvPicPr>
          <p:cNvPr id="10" name="Picture 2" descr="C:\Users\uygur.kinay\Desktop\csb_logo.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23074" y="188639"/>
            <a:ext cx="1131443" cy="707979"/>
          </a:xfrm>
          <a:prstGeom prst="rect">
            <a:avLst/>
          </a:prstGeom>
          <a:noFill/>
          <a:extLst>
            <a:ext uri="{909E8E84-426E-40DD-AFC4-6F175D3DCCD1}">
              <a14:hiddenFill xmlns:a14="http://schemas.microsoft.com/office/drawing/2010/main">
                <a:solidFill>
                  <a:srgbClr val="FFFFFF"/>
                </a:solidFill>
              </a14:hiddenFill>
            </a:ext>
          </a:extLst>
        </p:spPr>
      </p:pic>
      <p:sp>
        <p:nvSpPr>
          <p:cNvPr id="11" name="9 Dikdörtgen"/>
          <p:cNvSpPr/>
          <p:nvPr userDrawn="1"/>
        </p:nvSpPr>
        <p:spPr>
          <a:xfrm rot="5400000">
            <a:off x="7713013" y="1133748"/>
            <a:ext cx="2313214" cy="45719"/>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1"/>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42.jpe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66.jpeg"/><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68.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79.png"/><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82.jpeg"/><Relationship Id="rId4" Type="http://schemas.openxmlformats.org/officeDocument/2006/relationships/image" Target="../media/image81.jpeg"/></Relationships>
</file>

<file path=ppt/slides/_rels/slide5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85.jpeg"/><Relationship Id="rId4" Type="http://schemas.openxmlformats.org/officeDocument/2006/relationships/image" Target="../media/image84.png"/></Relationships>
</file>

<file path=ppt/slides/_rels/slide5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88.jpeg"/><Relationship Id="rId4" Type="http://schemas.openxmlformats.org/officeDocument/2006/relationships/image" Target="../media/image87.jpeg"/></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92.jpe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Dikdörtgen 37"/>
          <p:cNvSpPr/>
          <p:nvPr/>
        </p:nvSpPr>
        <p:spPr>
          <a:xfrm>
            <a:off x="683568" y="623590"/>
            <a:ext cx="8208912" cy="1077218"/>
          </a:xfrm>
          <a:prstGeom prst="rect">
            <a:avLst/>
          </a:prstGeom>
        </p:spPr>
        <p:txBody>
          <a:bodyPr wrap="square">
            <a:spAutoFit/>
          </a:bodyPr>
          <a:lstStyle/>
          <a:p>
            <a:pPr marL="365760" indent="-256032" algn="ctr">
              <a:defRPr/>
            </a:pPr>
            <a:r>
              <a:rPr lang="tr-TR" sz="3200" b="1" dirty="0" smtClean="0">
                <a:solidFill>
                  <a:srgbClr val="000066"/>
                </a:solidFill>
                <a:latin typeface="Tahoma" panose="020B0604030504040204" pitchFamily="34" charset="0"/>
                <a:ea typeface="Tahoma" panose="020B0604030504040204" pitchFamily="34" charset="0"/>
                <a:cs typeface="Tahoma" panose="020B0604030504040204" pitchFamily="34" charset="0"/>
              </a:rPr>
              <a:t> </a:t>
            </a:r>
          </a:p>
          <a:p>
            <a:pPr marL="365760" indent="-256032" algn="ctr">
              <a:defRPr/>
            </a:pPr>
            <a:r>
              <a:rPr lang="tr-TR" sz="3200" b="1"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PLANLI ALANLAR İMAR YÖNETMELİĞİ </a:t>
            </a:r>
          </a:p>
        </p:txBody>
      </p:sp>
      <p:sp>
        <p:nvSpPr>
          <p:cNvPr id="10" name="Başlık 1"/>
          <p:cNvSpPr txBox="1">
            <a:spLocks/>
          </p:cNvSpPr>
          <p:nvPr/>
        </p:nvSpPr>
        <p:spPr>
          <a:xfrm>
            <a:off x="2339752" y="-27384"/>
            <a:ext cx="4940024" cy="1166662"/>
          </a:xfrm>
          <a:prstGeom prst="rect">
            <a:avLst/>
          </a:prstGeom>
        </p:spPr>
        <p:txBody>
          <a:bodyPr vert="horz" lIns="91440" tIns="45720" rIns="91440" bIns="45720" rtlCol="0" anchor="b">
            <a:noAutofit/>
          </a:bodyPr>
          <a:lstStyle>
            <a:lvl1pPr algn="l" defTabSz="914400" rtl="0" eaLnBrk="1" latinLnBrk="0" hangingPunct="1">
              <a:spcBef>
                <a:spcPct val="0"/>
              </a:spcBef>
              <a:buNone/>
              <a:defRPr sz="11500" b="1" kern="1200">
                <a:ln w="12700">
                  <a:solidFill>
                    <a:schemeClr val="tx2"/>
                  </a:solidFill>
                </a:ln>
                <a:solidFill>
                  <a:schemeClr val="bg1"/>
                </a:solidFill>
                <a:effectLst>
                  <a:outerShdw blurRad="50800" dist="38100" dir="8100000" algn="tr" rotWithShape="0">
                    <a:prstClr val="black">
                      <a:alpha val="40000"/>
                    </a:prstClr>
                  </a:outerShdw>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tr-TR" sz="3200" b="1" i="0" u="none" strike="noStrike" kern="1200" cap="none" spc="0" normalizeH="0" baseline="0" noProof="0" dirty="0">
              <a:ln w="12700">
                <a:solidFill>
                  <a:srgbClr val="675D59"/>
                </a:solidFill>
              </a:ln>
              <a:solidFill>
                <a:srgbClr val="FFFFFF"/>
              </a:solidFill>
              <a:effectLst>
                <a:outerShdw blurRad="50800" dist="38100" dir="8100000" algn="tr" rotWithShape="0">
                  <a:prstClr val="black">
                    <a:alpha val="40000"/>
                  </a:prstClr>
                </a:outerShdw>
              </a:effectLst>
              <a:uLnTx/>
              <a:uFillTx/>
              <a:latin typeface="Calibri"/>
              <a:ea typeface="+mj-ea"/>
              <a:cs typeface="+mj-cs"/>
            </a:endParaRPr>
          </a:p>
        </p:txBody>
      </p:sp>
      <p:pic>
        <p:nvPicPr>
          <p:cNvPr id="7" name="Picture 1"/>
          <p:cNvPicPr>
            <a:picLocks noChangeAspect="1" noChangeArrowheads="1"/>
          </p:cNvPicPr>
          <p:nvPr/>
        </p:nvPicPr>
        <p:blipFill>
          <a:blip r:embed="rId3" cstate="print"/>
          <a:srcRect/>
          <a:stretch>
            <a:fillRect/>
          </a:stretch>
        </p:blipFill>
        <p:spPr bwMode="auto">
          <a:xfrm>
            <a:off x="1" y="5589240"/>
            <a:ext cx="9144000" cy="1268760"/>
          </a:xfrm>
          <a:prstGeom prst="rect">
            <a:avLst/>
          </a:prstGeom>
          <a:ln>
            <a:noFill/>
          </a:ln>
          <a:effectLst>
            <a:softEdge rad="112500"/>
          </a:effectLst>
        </p:spPr>
      </p:pic>
      <p:sp>
        <p:nvSpPr>
          <p:cNvPr id="8" name="7 Dikdörtgen"/>
          <p:cNvSpPr/>
          <p:nvPr/>
        </p:nvSpPr>
        <p:spPr>
          <a:xfrm>
            <a:off x="166670" y="6444044"/>
            <a:ext cx="8869826" cy="400110"/>
          </a:xfrm>
          <a:prstGeom prst="rect">
            <a:avLst/>
          </a:prstGeom>
        </p:spPr>
        <p:txBody>
          <a:bodyPr wrap="square">
            <a:spAutoFit/>
          </a:bodyPr>
          <a:lstStyle/>
          <a:p>
            <a:pPr algn="ctr" fontAlgn="base">
              <a:spcBef>
                <a:spcPct val="0"/>
              </a:spcBef>
              <a:spcAft>
                <a:spcPts val="1000"/>
              </a:spcAft>
            </a:pPr>
            <a:r>
              <a:rPr lang="tr-TR" sz="2000" b="1" dirty="0" smtClean="0">
                <a:solidFill>
                  <a:prstClr val="white"/>
                </a:solidFill>
                <a:effectLst>
                  <a:outerShdw blurRad="38100" dist="38100" dir="2700000" algn="tl">
                    <a:srgbClr val="000000">
                      <a:alpha val="43137"/>
                    </a:srgbClr>
                  </a:outerShdw>
                </a:effectLst>
                <a:latin typeface="Vivaldi" pitchFamily="66" charset="0"/>
                <a:cs typeface="Arial" pitchFamily="34" charset="0"/>
              </a:rPr>
              <a:t>Yaşanabilir   Çevre    ve   Marka    Şehirler</a:t>
            </a:r>
          </a:p>
        </p:txBody>
      </p:sp>
      <p:sp>
        <p:nvSpPr>
          <p:cNvPr id="2" name="Dikdörtgen 1"/>
          <p:cNvSpPr/>
          <p:nvPr/>
        </p:nvSpPr>
        <p:spPr>
          <a:xfrm>
            <a:off x="1887871" y="2636912"/>
            <a:ext cx="5800306" cy="461665"/>
          </a:xfrm>
          <a:prstGeom prst="rect">
            <a:avLst/>
          </a:prstGeom>
          <a:ln/>
        </p:spPr>
        <p:style>
          <a:lnRef idx="1">
            <a:schemeClr val="accent5"/>
          </a:lnRef>
          <a:fillRef idx="2">
            <a:schemeClr val="accent5"/>
          </a:fillRef>
          <a:effectRef idx="1">
            <a:schemeClr val="accent5"/>
          </a:effectRef>
          <a:fontRef idx="minor">
            <a:schemeClr val="dk1"/>
          </a:fontRef>
        </p:style>
        <p:txBody>
          <a:bodyPr wrap="none">
            <a:spAutoFit/>
          </a:bodyPr>
          <a:lstStyle/>
          <a:p>
            <a:pPr marL="365760" indent="-256032" algn="ctr">
              <a:defRPr/>
            </a:pPr>
            <a:r>
              <a:rPr lang="tr-TR" sz="2400" b="1" dirty="0">
                <a:solidFill>
                  <a:schemeClr val="tx1"/>
                </a:solidFill>
                <a:latin typeface="Tahoma" panose="020B0604030504040204" pitchFamily="34" charset="0"/>
                <a:ea typeface="Tahoma" panose="020B0604030504040204" pitchFamily="34" charset="0"/>
                <a:cs typeface="Tahoma" panose="020B0604030504040204" pitchFamily="34" charset="0"/>
              </a:rPr>
              <a:t>Mesleki Hizmetler Genel Müdürlüğü</a:t>
            </a:r>
          </a:p>
        </p:txBody>
      </p:sp>
      <p:sp>
        <p:nvSpPr>
          <p:cNvPr id="4" name="Slayt Numarası Yer Tutucusu 3"/>
          <p:cNvSpPr>
            <a:spLocks noGrp="1"/>
          </p:cNvSpPr>
          <p:nvPr>
            <p:ph type="sldNum" sz="quarter" idx="11"/>
          </p:nvPr>
        </p:nvSpPr>
        <p:spPr/>
        <p:txBody>
          <a:bodyPr/>
          <a:lstStyle/>
          <a:p>
            <a:fld id="{2156F503-6163-4EB9-8C1F-73528EC64C1D}" type="slidenum">
              <a:rPr lang="tr-TR" smtClean="0"/>
              <a:pPr/>
              <a:t>1</a:t>
            </a:fld>
            <a:endParaRPr lang="tr-TR"/>
          </a:p>
        </p:txBody>
      </p:sp>
      <p:sp>
        <p:nvSpPr>
          <p:cNvPr id="3" name="Dikdörtgen 2"/>
          <p:cNvSpPr/>
          <p:nvPr/>
        </p:nvSpPr>
        <p:spPr>
          <a:xfrm>
            <a:off x="1948327" y="4665910"/>
            <a:ext cx="5480074" cy="923330"/>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algn="ctr">
              <a:defRPr/>
            </a:pPr>
            <a:r>
              <a:rPr lang="tr-TR" dirty="0">
                <a:latin typeface="Tahoma" panose="020B0604030504040204" pitchFamily="34" charset="0"/>
                <a:ea typeface="Tahoma" panose="020B0604030504040204" pitchFamily="34" charset="0"/>
                <a:cs typeface="Tahoma" panose="020B0604030504040204" pitchFamily="34" charset="0"/>
              </a:rPr>
              <a:t>Fatih YOLDAŞ </a:t>
            </a:r>
          </a:p>
          <a:p>
            <a:pPr algn="ctr">
              <a:defRPr/>
            </a:pPr>
            <a:r>
              <a:rPr lang="tr-TR" dirty="0" smtClean="0">
                <a:latin typeface="Tahoma" panose="020B0604030504040204" pitchFamily="34" charset="0"/>
                <a:ea typeface="Tahoma" panose="020B0604030504040204" pitchFamily="34" charset="0"/>
                <a:cs typeface="Tahoma" panose="020B0604030504040204" pitchFamily="34" charset="0"/>
              </a:rPr>
              <a:t>Şube Müdürü V</a:t>
            </a:r>
            <a:r>
              <a:rPr lang="tr-TR" dirty="0">
                <a:latin typeface="Tahoma" panose="020B0604030504040204" pitchFamily="34" charset="0"/>
                <a:ea typeface="Tahoma" panose="020B0604030504040204" pitchFamily="34" charset="0"/>
                <a:cs typeface="Tahoma" panose="020B0604030504040204" pitchFamily="34" charset="0"/>
              </a:rPr>
              <a:t>.</a:t>
            </a:r>
          </a:p>
          <a:p>
            <a:pPr algn="ctr">
              <a:defRPr/>
            </a:pPr>
            <a:r>
              <a:rPr lang="tr-TR" dirty="0" smtClean="0">
                <a:latin typeface="Tahoma" panose="020B0604030504040204" pitchFamily="34" charset="0"/>
                <a:ea typeface="Tahoma" panose="020B0604030504040204" pitchFamily="34" charset="0"/>
                <a:cs typeface="Tahoma" panose="020B0604030504040204" pitchFamily="34" charset="0"/>
              </a:rPr>
              <a:t>İmar </a:t>
            </a:r>
            <a:r>
              <a:rPr lang="tr-TR" dirty="0">
                <a:latin typeface="Tahoma" panose="020B0604030504040204" pitchFamily="34" charset="0"/>
                <a:ea typeface="Tahoma" panose="020B0604030504040204" pitchFamily="34" charset="0"/>
                <a:cs typeface="Tahoma" panose="020B0604030504040204" pitchFamily="34" charset="0"/>
              </a:rPr>
              <a:t>Düzenleme Dairesi Başkanlığı</a:t>
            </a:r>
          </a:p>
        </p:txBody>
      </p:sp>
    </p:spTree>
    <p:extLst>
      <p:ext uri="{BB962C8B-B14F-4D97-AF65-F5344CB8AC3E}">
        <p14:creationId xmlns:p14="http://schemas.microsoft.com/office/powerpoint/2010/main" val="29631951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KOMİSYON İKON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5" name="Metin kutusu 24"/>
          <p:cNvSpPr txBox="1"/>
          <p:nvPr/>
        </p:nvSpPr>
        <p:spPr>
          <a:xfrm>
            <a:off x="155574" y="1307598"/>
            <a:ext cx="5515175" cy="524759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tr-TR" sz="2000" b="1" dirty="0" smtClean="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Asma Kat: </a:t>
            </a:r>
            <a:r>
              <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Zemin katı ticari olarak kullanılmayan </a:t>
            </a:r>
            <a:r>
              <a:rPr lang="tr-T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konut alanları haricinde,</a:t>
            </a:r>
            <a:r>
              <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tr-TR" sz="2000" dirty="0" smtClean="0">
                <a:latin typeface="Tahoma" panose="020B0604030504040204" pitchFamily="34" charset="0"/>
                <a:ea typeface="Tahoma" panose="020B0604030504040204" pitchFamily="34" charset="0"/>
                <a:cs typeface="Tahoma" panose="020B0604030504040204" pitchFamily="34" charset="0"/>
              </a:rPr>
              <a:t>zemin katta ait olduğu bağımsız bölümü tamamlayan ve bu bölümden bağlantı sağlanan, </a:t>
            </a:r>
          </a:p>
          <a:p>
            <a:pPr marL="285750" indent="-285750" algn="just">
              <a:spcBef>
                <a:spcPts val="600"/>
              </a:spcBef>
              <a:buFont typeface="Wingdings" panose="05000000000000000000" pitchFamily="2" charset="2"/>
              <a:buChar char="ü"/>
            </a:pPr>
            <a:r>
              <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Ait olduğu bağımsız bölümün </a:t>
            </a:r>
            <a:r>
              <a:rPr lang="tr-T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1/3</a:t>
            </a:r>
            <a:r>
              <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’ünden az yapılamayan, </a:t>
            </a:r>
          </a:p>
          <a:p>
            <a:pPr marL="285750" indent="-285750" algn="just">
              <a:spcBef>
                <a:spcPts val="600"/>
              </a:spcBef>
              <a:buFont typeface="Wingdings" panose="05000000000000000000" pitchFamily="2" charset="2"/>
              <a:buChar char="ü"/>
            </a:pPr>
            <a:r>
              <a:rPr lang="tr-TR" sz="2000" dirty="0" smtClean="0">
                <a:latin typeface="Tahoma" panose="020B0604030504040204" pitchFamily="34" charset="0"/>
                <a:ea typeface="Tahoma" panose="020B0604030504040204" pitchFamily="34" charset="0"/>
                <a:cs typeface="Tahoma" panose="020B0604030504040204" pitchFamily="34" charset="0"/>
              </a:rPr>
              <a:t>iç yüksekliği 2.40 metreden az olmayan, </a:t>
            </a:r>
          </a:p>
          <a:p>
            <a:pPr marL="285750" indent="-285750" algn="just">
              <a:spcBef>
                <a:spcPts val="600"/>
              </a:spcBef>
              <a:buFont typeface="Wingdings" panose="05000000000000000000" pitchFamily="2" charset="2"/>
              <a:buChar char="ü"/>
            </a:pPr>
            <a:r>
              <a:rPr lang="tr-TR" sz="2000" dirty="0" smtClean="0">
                <a:latin typeface="Tahoma" panose="020B0604030504040204" pitchFamily="34" charset="0"/>
                <a:ea typeface="Tahoma" panose="020B0604030504040204" pitchFamily="34" charset="0"/>
                <a:cs typeface="Tahoma" panose="020B0604030504040204" pitchFamily="34" charset="0"/>
              </a:rPr>
              <a:t>yola bakan cephe veya cephelerde </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merdiveni de dâhil </a:t>
            </a:r>
            <a:r>
              <a:rPr lang="tr-TR" sz="2000" dirty="0" smtClean="0">
                <a:latin typeface="Tahoma" panose="020B0604030504040204" pitchFamily="34" charset="0"/>
                <a:ea typeface="Tahoma" panose="020B0604030504040204" pitchFamily="34" charset="0"/>
                <a:cs typeface="Tahoma" panose="020B0604030504040204" pitchFamily="34" charset="0"/>
              </a:rPr>
              <a:t>3.00 metreden fazla yaklaşmayan kattır. </a:t>
            </a:r>
          </a:p>
          <a:p>
            <a:pPr marL="285750" indent="-285750" algn="just">
              <a:buFont typeface="Wingdings" panose="05000000000000000000" pitchFamily="2" charset="2"/>
              <a:buChar char="ü"/>
            </a:pPr>
            <a:endParaRPr lang="tr-TR" sz="2000" dirty="0" smtClean="0">
              <a:latin typeface="Tahoma" panose="020B0604030504040204" pitchFamily="34" charset="0"/>
              <a:ea typeface="Tahoma" panose="020B0604030504040204" pitchFamily="34" charset="0"/>
              <a:cs typeface="Tahoma" panose="020B0604030504040204" pitchFamily="34" charset="0"/>
            </a:endParaRPr>
          </a:p>
          <a:p>
            <a:pPr algn="just"/>
            <a:r>
              <a:rPr lang="tr-TR" sz="2000" dirty="0" smtClean="0">
                <a:latin typeface="Tahoma" panose="020B0604030504040204" pitchFamily="34" charset="0"/>
                <a:ea typeface="Tahoma" panose="020B0604030504040204" pitchFamily="34" charset="0"/>
                <a:cs typeface="Tahoma" panose="020B0604030504040204" pitchFamily="34" charset="0"/>
              </a:rPr>
              <a:t>(İmar planlarında konut alanı olarak gösterilen yerlerde aynı yol güzergâhındaki mevcut yapılaşmaya bakılarak asma kat yapılıp yapılamayacağına idaresince karar verilebilir.)</a:t>
            </a:r>
            <a:endParaRPr lang="tr-TR" sz="2000" dirty="0">
              <a:latin typeface="Tahoma" panose="020B0604030504040204" pitchFamily="34" charset="0"/>
              <a:ea typeface="Tahoma" panose="020B0604030504040204" pitchFamily="34" charset="0"/>
              <a:cs typeface="Tahoma" panose="020B0604030504040204" pitchFamily="34" charset="0"/>
            </a:endParaRPr>
          </a:p>
        </p:txBody>
      </p:sp>
      <p:sp>
        <p:nvSpPr>
          <p:cNvPr id="4" name="Slayt Numarası Yer Tutucusu 3"/>
          <p:cNvSpPr>
            <a:spLocks noGrp="1"/>
          </p:cNvSpPr>
          <p:nvPr>
            <p:ph type="sldNum" sz="quarter" idx="11"/>
          </p:nvPr>
        </p:nvSpPr>
        <p:spPr/>
        <p:txBody>
          <a:bodyPr/>
          <a:lstStyle/>
          <a:p>
            <a:fld id="{2156F503-6163-4EB9-8C1F-73528EC64C1D}" type="slidenum">
              <a:rPr lang="tr-TR" smtClean="0"/>
              <a:pPr/>
              <a:t>10</a:t>
            </a:fld>
            <a:endParaRPr lang="tr-TR"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1484784"/>
            <a:ext cx="3024438" cy="3440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ikdörtgen 6"/>
          <p:cNvSpPr/>
          <p:nvPr/>
        </p:nvSpPr>
        <p:spPr>
          <a:xfrm>
            <a:off x="3557474" y="332656"/>
            <a:ext cx="2132315" cy="523220"/>
          </a:xfrm>
          <a:prstGeom prst="rect">
            <a:avLst/>
          </a:prstGeom>
          <a:solidFill>
            <a:schemeClr val="bg1"/>
          </a:solidFill>
        </p:spPr>
        <p:txBody>
          <a:bodyPr wrap="none">
            <a:spAutoFit/>
          </a:bodyPr>
          <a:lstStyle/>
          <a:p>
            <a:pPr algn="ctr">
              <a:defRPr/>
            </a:pPr>
            <a:r>
              <a:rPr lang="tr-TR" sz="28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TANIMLAR</a:t>
            </a:r>
            <a:endParaRPr lang="tr-TR" sz="28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95597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2156F503-6163-4EB9-8C1F-73528EC64C1D}" type="slidenum">
              <a:rPr lang="tr-TR" smtClean="0"/>
              <a:pPr/>
              <a:t>11</a:t>
            </a:fld>
            <a:endParaRPr lang="tr-TR"/>
          </a:p>
        </p:txBody>
      </p:sp>
      <p:sp>
        <p:nvSpPr>
          <p:cNvPr id="7" name="Metin kutusu 6"/>
          <p:cNvSpPr txBox="1"/>
          <p:nvPr/>
        </p:nvSpPr>
        <p:spPr>
          <a:xfrm>
            <a:off x="251520" y="1412776"/>
            <a:ext cx="4680520" cy="501675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tr-TR" sz="2000" b="1" dirty="0" smtClean="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Avan Proje:</a:t>
            </a:r>
            <a:endParaRPr lang="tr-TR" sz="2000" dirty="0">
              <a:latin typeface="Tahoma" panose="020B0604030504040204" pitchFamily="34" charset="0"/>
              <a:ea typeface="Tahoma" panose="020B0604030504040204" pitchFamily="34" charset="0"/>
              <a:cs typeface="Tahoma" panose="020B0604030504040204" pitchFamily="34" charset="0"/>
            </a:endParaRPr>
          </a:p>
          <a:p>
            <a:pPr algn="just"/>
            <a:r>
              <a:rPr lang="tr-TR" sz="2000" dirty="0" smtClean="0">
                <a:latin typeface="Tahoma" panose="020B0604030504040204" pitchFamily="34" charset="0"/>
                <a:ea typeface="Tahoma" panose="020B0604030504040204" pitchFamily="34" charset="0"/>
                <a:cs typeface="Tahoma" panose="020B0604030504040204" pitchFamily="34" charset="0"/>
              </a:rPr>
              <a:t>Uygulama </a:t>
            </a:r>
            <a:r>
              <a:rPr lang="tr-TR" sz="2000" dirty="0">
                <a:latin typeface="Tahoma" panose="020B0604030504040204" pitchFamily="34" charset="0"/>
                <a:ea typeface="Tahoma" panose="020B0604030504040204" pitchFamily="34" charset="0"/>
                <a:cs typeface="Tahoma" panose="020B0604030504040204" pitchFamily="34" charset="0"/>
              </a:rPr>
              <a:t>projelerinin yapılmasına esas teşkil eden, geçerli imar durumu, yürürlükte bulunan plan, varsa kentsel tasarım projesine göre düzenlenen ve içeriğinde; </a:t>
            </a:r>
            <a:endParaRPr lang="tr-TR" sz="2000" dirty="0" smtClean="0">
              <a:latin typeface="Tahoma" panose="020B0604030504040204" pitchFamily="34" charset="0"/>
              <a:ea typeface="Tahoma" panose="020B0604030504040204" pitchFamily="34" charset="0"/>
              <a:cs typeface="Tahoma" panose="020B0604030504040204" pitchFamily="34" charset="0"/>
            </a:endParaRPr>
          </a:p>
          <a:p>
            <a:pPr algn="just"/>
            <a:endParaRPr lang="tr-TR" sz="2000" dirty="0" smtClean="0">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anose="05000000000000000000" pitchFamily="2" charset="2"/>
              <a:buChar char="ü"/>
            </a:pP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vaziyet planı, </a:t>
            </a:r>
          </a:p>
          <a:p>
            <a:pPr marL="285750" indent="-285750" algn="just">
              <a:buFont typeface="Wingdings" panose="05000000000000000000" pitchFamily="2" charset="2"/>
              <a:buChar char="ü"/>
            </a:pP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tüm kat planları ve yeterli miktarda kesit ve görünüşleri içeren </a:t>
            </a:r>
          </a:p>
          <a:p>
            <a:pPr marL="285750" indent="-285750" algn="just">
              <a:buFont typeface="Wingdings" panose="05000000000000000000" pitchFamily="2" charset="2"/>
              <a:buChar char="ü"/>
            </a:pP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mimari proje ile taban alanı, katlar alanı (emsal) ve yapı inşaat alanı hesaplarına ilişkin tüm ölçü ve kotları bulunan, </a:t>
            </a:r>
          </a:p>
          <a:p>
            <a:pPr marL="285750" indent="-285750" algn="just">
              <a:buFont typeface="Wingdings" panose="05000000000000000000" pitchFamily="2" charset="2"/>
              <a:buChar char="ü"/>
            </a:pP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gerektiğinde</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siluetin yer aldığı projelerdir</a:t>
            </a:r>
            <a:r>
              <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tr-TR" sz="1600" b="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0357" y="1412776"/>
            <a:ext cx="3680417" cy="5016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ikdörtgen 5"/>
          <p:cNvSpPr/>
          <p:nvPr/>
        </p:nvSpPr>
        <p:spPr>
          <a:xfrm>
            <a:off x="3539962" y="332656"/>
            <a:ext cx="2132315" cy="523220"/>
          </a:xfrm>
          <a:prstGeom prst="rect">
            <a:avLst/>
          </a:prstGeom>
        </p:spPr>
        <p:txBody>
          <a:bodyPr wrap="none">
            <a:spAutoFit/>
          </a:bodyPr>
          <a:lstStyle/>
          <a:p>
            <a:pPr algn="ctr">
              <a:defRPr/>
            </a:pPr>
            <a:r>
              <a:rPr lang="tr-TR" sz="28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TANIMLAR</a:t>
            </a:r>
            <a:endParaRPr lang="tr-TR" sz="24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78364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KOMİSYON İKON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5" name="Metin kutusu 24"/>
          <p:cNvSpPr txBox="1"/>
          <p:nvPr/>
        </p:nvSpPr>
        <p:spPr>
          <a:xfrm>
            <a:off x="155575" y="1331927"/>
            <a:ext cx="5503030" cy="255454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tr-TR" sz="2000" b="1" dirty="0" err="1" smtClean="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Atrium</a:t>
            </a:r>
            <a:r>
              <a:rPr lang="tr-TR" sz="2000" b="1" dirty="0" smtClean="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a:t>
            </a:r>
          </a:p>
          <a:p>
            <a:pPr algn="just"/>
            <a:r>
              <a:rPr lang="tr-TR" sz="2000" dirty="0" smtClean="0">
                <a:latin typeface="Tahoma" panose="020B0604030504040204" pitchFamily="34" charset="0"/>
                <a:ea typeface="Tahoma" panose="020B0604030504040204" pitchFamily="34" charset="0"/>
                <a:cs typeface="Tahoma" panose="020B0604030504040204" pitchFamily="34" charset="0"/>
              </a:rPr>
              <a:t>İki </a:t>
            </a:r>
            <a:r>
              <a:rPr lang="tr-TR" sz="2000" dirty="0">
                <a:latin typeface="Tahoma" panose="020B0604030504040204" pitchFamily="34" charset="0"/>
                <a:ea typeface="Tahoma" panose="020B0604030504040204" pitchFamily="34" charset="0"/>
                <a:cs typeface="Tahoma" panose="020B0604030504040204" pitchFamily="34" charset="0"/>
              </a:rPr>
              <a:t>veya daha çok sayıda katın içine açıldığı, yapı kitlesi içinde ortak hacim olarak tertiplenen, karşılıklı </a:t>
            </a:r>
            <a:r>
              <a:rPr lang="tr-TR" sz="2000" dirty="0" smtClean="0">
                <a:latin typeface="Tahoma" panose="020B0604030504040204" pitchFamily="34" charset="0"/>
                <a:ea typeface="Tahoma" panose="020B0604030504040204" pitchFamily="34" charset="0"/>
                <a:cs typeface="Tahoma" panose="020B0604030504040204" pitchFamily="34" charset="0"/>
              </a:rPr>
              <a:t>iki uzun </a:t>
            </a:r>
            <a:r>
              <a:rPr lang="tr-TR" sz="2000" dirty="0">
                <a:latin typeface="Tahoma" panose="020B0604030504040204" pitchFamily="34" charset="0"/>
                <a:ea typeface="Tahoma" panose="020B0604030504040204" pitchFamily="34" charset="0"/>
                <a:cs typeface="Tahoma" panose="020B0604030504040204" pitchFamily="34" charset="0"/>
              </a:rPr>
              <a:t>kenar arasındaki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mesafe 3.00 metreden az olmamak </a:t>
            </a:r>
            <a:r>
              <a:rPr lang="tr-TR" sz="2000" dirty="0">
                <a:latin typeface="Tahoma" panose="020B0604030504040204" pitchFamily="34" charset="0"/>
                <a:ea typeface="Tahoma" panose="020B0604030504040204" pitchFamily="34" charset="0"/>
                <a:cs typeface="Tahoma" panose="020B0604030504040204" pitchFamily="34" charset="0"/>
              </a:rPr>
              <a:t>üzere bodrum, zemin veya bina girişinin yer aldığı kattan başlayıp </a:t>
            </a:r>
            <a:r>
              <a:rPr lang="tr-TR" sz="2000" b="1" dirty="0">
                <a:latin typeface="Tahoma" panose="020B0604030504040204" pitchFamily="34" charset="0"/>
                <a:ea typeface="Tahoma" panose="020B0604030504040204" pitchFamily="34" charset="0"/>
                <a:cs typeface="Tahoma" panose="020B0604030504040204" pitchFamily="34" charset="0"/>
              </a:rPr>
              <a:t>tüm katlar boyunca devam eden</a:t>
            </a:r>
            <a:r>
              <a:rPr lang="tr-TR" sz="2000" dirty="0">
                <a:latin typeface="Tahoma" panose="020B0604030504040204" pitchFamily="34" charset="0"/>
                <a:ea typeface="Tahoma" panose="020B0604030504040204" pitchFamily="34" charset="0"/>
                <a:cs typeface="Tahoma" panose="020B0604030504040204" pitchFamily="34" charset="0"/>
              </a:rPr>
              <a:t>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üzeri kapalı </a:t>
            </a:r>
            <a:r>
              <a:rPr lang="tr-TR" sz="2000" dirty="0">
                <a:latin typeface="Tahoma" panose="020B0604030504040204" pitchFamily="34" charset="0"/>
                <a:ea typeface="Tahoma" panose="020B0604030504040204" pitchFamily="34" charset="0"/>
                <a:cs typeface="Tahoma" panose="020B0604030504040204" pitchFamily="34" charset="0"/>
              </a:rPr>
              <a:t>boşluklu </a:t>
            </a:r>
            <a:r>
              <a:rPr lang="tr-TR" sz="2000" dirty="0" smtClean="0">
                <a:latin typeface="Tahoma" panose="020B0604030504040204" pitchFamily="34" charset="0"/>
                <a:ea typeface="Tahoma" panose="020B0604030504040204" pitchFamily="34" charset="0"/>
                <a:cs typeface="Tahoma" panose="020B0604030504040204" pitchFamily="34" charset="0"/>
              </a:rPr>
              <a:t>hacimleridir.</a:t>
            </a:r>
            <a:endParaRPr lang="tr-TR" sz="2000" dirty="0">
              <a:latin typeface="Tahoma" panose="020B0604030504040204" pitchFamily="34" charset="0"/>
              <a:ea typeface="Tahoma" panose="020B0604030504040204" pitchFamily="34" charset="0"/>
              <a:cs typeface="Tahoma" panose="020B0604030504040204" pitchFamily="34" charset="0"/>
            </a:endParaRPr>
          </a:p>
        </p:txBody>
      </p:sp>
      <p:sp>
        <p:nvSpPr>
          <p:cNvPr id="4" name="Slayt Numarası Yer Tutucusu 3"/>
          <p:cNvSpPr>
            <a:spLocks noGrp="1"/>
          </p:cNvSpPr>
          <p:nvPr>
            <p:ph type="sldNum" sz="quarter" idx="11"/>
          </p:nvPr>
        </p:nvSpPr>
        <p:spPr/>
        <p:txBody>
          <a:bodyPr/>
          <a:lstStyle/>
          <a:p>
            <a:fld id="{2156F503-6163-4EB9-8C1F-73528EC64C1D}" type="slidenum">
              <a:rPr lang="tr-TR" smtClean="0"/>
              <a:pPr/>
              <a:t>12</a:t>
            </a:fld>
            <a:endParaRPr lang="tr-TR"/>
          </a:p>
        </p:txBody>
      </p:sp>
      <p:pic>
        <p:nvPicPr>
          <p:cNvPr id="3074" name="Picture 2" descr="atrium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7353" y="1435233"/>
            <a:ext cx="2715614" cy="2347932"/>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p:cNvSpPr/>
          <p:nvPr/>
        </p:nvSpPr>
        <p:spPr>
          <a:xfrm>
            <a:off x="155575" y="4289535"/>
            <a:ext cx="5503030" cy="224676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tr-TR" sz="2000" b="1" dirty="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Balkon: </a:t>
            </a:r>
            <a:r>
              <a:rPr lang="tr-TR" sz="2000" dirty="0">
                <a:latin typeface="Tahoma" panose="020B0604030504040204" pitchFamily="34" charset="0"/>
                <a:ea typeface="Tahoma" panose="020B0604030504040204" pitchFamily="34" charset="0"/>
                <a:cs typeface="Tahoma" panose="020B0604030504040204" pitchFamily="34" charset="0"/>
              </a:rPr>
              <a:t>Tüm katlarda çıkma koşullarını taşımak kaydıyla, bina cephe hattı dışında ve/veya içinde, en az bir dış cephesi açık, </a:t>
            </a:r>
            <a:r>
              <a:rPr lang="tr-TR" sz="2000" u="sng" dirty="0">
                <a:latin typeface="Tahoma" panose="020B0604030504040204" pitchFamily="34" charset="0"/>
                <a:ea typeface="Tahoma" panose="020B0604030504040204" pitchFamily="34" charset="0"/>
                <a:cs typeface="Tahoma" panose="020B0604030504040204" pitchFamily="34" charset="0"/>
              </a:rPr>
              <a:t>bağlı oldukları oda ve/veya mutfak piyesinin kullanımını tamamlayan</a:t>
            </a:r>
            <a:r>
              <a:rPr lang="tr-TR" sz="2000" dirty="0">
                <a:latin typeface="Tahoma" panose="020B0604030504040204" pitchFamily="34" charset="0"/>
                <a:ea typeface="Tahoma" panose="020B0604030504040204" pitchFamily="34" charset="0"/>
                <a:cs typeface="Tahoma" panose="020B0604030504040204" pitchFamily="34" charset="0"/>
              </a:rPr>
              <a:t> ve bu mekândan bölme elemanları ile ayrılmış, üstü açık veya kapalı alanlardır.</a:t>
            </a:r>
            <a:r>
              <a:rPr lang="tr-TR" sz="2000" b="1" dirty="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 </a:t>
            </a:r>
            <a:endParaRPr lang="tr-TR" sz="2000" dirty="0">
              <a:latin typeface="Tahoma" panose="020B0604030504040204" pitchFamily="34" charset="0"/>
              <a:ea typeface="Tahoma" panose="020B0604030504040204" pitchFamily="34" charset="0"/>
              <a:cs typeface="Tahoma" panose="020B0604030504040204" pitchFamily="34" charset="0"/>
            </a:endParaRPr>
          </a:p>
        </p:txBody>
      </p:sp>
      <p:sp>
        <p:nvSpPr>
          <p:cNvPr id="11" name="Dikdörtgen 10"/>
          <p:cNvSpPr/>
          <p:nvPr/>
        </p:nvSpPr>
        <p:spPr>
          <a:xfrm>
            <a:off x="3546426" y="229722"/>
            <a:ext cx="2132315" cy="523220"/>
          </a:xfrm>
          <a:prstGeom prst="rect">
            <a:avLst/>
          </a:prstGeom>
        </p:spPr>
        <p:txBody>
          <a:bodyPr wrap="none">
            <a:spAutoFit/>
          </a:bodyPr>
          <a:lstStyle/>
          <a:p>
            <a:pPr algn="ctr">
              <a:defRPr/>
            </a:pPr>
            <a:r>
              <a:rPr lang="tr-TR" sz="28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TANIMLAR</a:t>
            </a:r>
            <a:endParaRPr lang="tr-TR" sz="28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9" name="Resim 8"/>
          <p:cNvPicPr>
            <a:picLocks noChangeAspect="1"/>
          </p:cNvPicPr>
          <p:nvPr/>
        </p:nvPicPr>
        <p:blipFill rotWithShape="1">
          <a:blip r:embed="rId4" cstate="print">
            <a:extLst>
              <a:ext uri="{28A0092B-C50C-407E-A947-70E740481C1C}">
                <a14:useLocalDpi xmlns:a14="http://schemas.microsoft.com/office/drawing/2010/main" val="0"/>
              </a:ext>
            </a:extLst>
          </a:blip>
          <a:srcRect l="19979" t="1298" r="422" b="29814"/>
          <a:stretch/>
        </p:blipFill>
        <p:spPr>
          <a:xfrm>
            <a:off x="5999549" y="4149080"/>
            <a:ext cx="2763418" cy="2260129"/>
          </a:xfrm>
          <a:prstGeom prst="rect">
            <a:avLst/>
          </a:prstGeom>
        </p:spPr>
      </p:pic>
    </p:spTree>
    <p:extLst>
      <p:ext uri="{BB962C8B-B14F-4D97-AF65-F5344CB8AC3E}">
        <p14:creationId xmlns:p14="http://schemas.microsoft.com/office/powerpoint/2010/main" val="40568417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2156F503-6163-4EB9-8C1F-73528EC64C1D}" type="slidenum">
              <a:rPr lang="tr-TR" smtClean="0"/>
              <a:pPr/>
              <a:t>13</a:t>
            </a:fld>
            <a:endParaRPr lang="tr-TR"/>
          </a:p>
        </p:txBody>
      </p:sp>
      <p:sp>
        <p:nvSpPr>
          <p:cNvPr id="7" name="Metin kutusu 6"/>
          <p:cNvSpPr txBox="1"/>
          <p:nvPr/>
        </p:nvSpPr>
        <p:spPr>
          <a:xfrm>
            <a:off x="163236" y="1393488"/>
            <a:ext cx="5200852" cy="255454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tr-TR" sz="2000" b="1" dirty="0" smtClean="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İç bahçe: </a:t>
            </a:r>
            <a:r>
              <a:rPr lang="tr-TR" sz="2000" dirty="0" smtClean="0">
                <a:latin typeface="Tahoma" panose="020B0604030504040204" pitchFamily="34" charset="0"/>
                <a:ea typeface="Tahoma" panose="020B0604030504040204" pitchFamily="34" charset="0"/>
                <a:cs typeface="Tahoma" panose="020B0604030504040204" pitchFamily="34" charset="0"/>
              </a:rPr>
              <a:t>Zemin</a:t>
            </a:r>
            <a:r>
              <a:rPr lang="tr-TR" sz="2000" dirty="0" smtClean="0"/>
              <a:t> </a:t>
            </a:r>
            <a:r>
              <a:rPr lang="tr-TR" sz="2000" dirty="0" smtClean="0">
                <a:latin typeface="Tahoma" panose="020B0604030504040204" pitchFamily="34" charset="0"/>
                <a:ea typeface="Tahoma" panose="020B0604030504040204" pitchFamily="34" charset="0"/>
                <a:cs typeface="Tahoma" panose="020B0604030504040204" pitchFamily="34" charset="0"/>
              </a:rPr>
              <a:t>kat veya bodrum kattan başlayıp, boşluğu bina boyunca devam eden, dış cepheyle bitişik olmaksızın, yapı kitlesi içerisinde tertiplenen, </a:t>
            </a: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ortak mahallerle irtibatlandırılan,</a:t>
            </a:r>
            <a:r>
              <a:rPr lang="tr-TR" sz="2000" dirty="0" smtClean="0">
                <a:latin typeface="Tahoma" panose="020B0604030504040204" pitchFamily="34" charset="0"/>
                <a:ea typeface="Tahoma" panose="020B0604030504040204" pitchFamily="34" charset="0"/>
                <a:cs typeface="Tahoma" panose="020B0604030504040204" pitchFamily="34" charset="0"/>
              </a:rPr>
              <a:t> </a:t>
            </a:r>
            <a:r>
              <a:rPr lang="tr-TR" sz="2000" b="1" dirty="0" smtClean="0">
                <a:latin typeface="Tahoma" panose="020B0604030504040204" pitchFamily="34" charset="0"/>
                <a:ea typeface="Tahoma" panose="020B0604030504040204" pitchFamily="34" charset="0"/>
                <a:cs typeface="Tahoma" panose="020B0604030504040204" pitchFamily="34" charset="0"/>
              </a:rPr>
              <a:t>üzeri açık veya şeffaf yapı malzemeleri ile kapatılan, </a:t>
            </a:r>
            <a:r>
              <a:rPr lang="tr-TR" sz="2000" dirty="0" smtClean="0">
                <a:latin typeface="Tahoma" panose="020B0604030504040204" pitchFamily="34" charset="0"/>
                <a:ea typeface="Tahoma" panose="020B0604030504040204" pitchFamily="34" charset="0"/>
                <a:cs typeface="Tahoma" panose="020B0604030504040204" pitchFamily="34" charset="0"/>
              </a:rPr>
              <a:t>çıkmalar dâhil </a:t>
            </a: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dar kenarı 3,00 metreden </a:t>
            </a:r>
            <a:r>
              <a:rPr lang="tr-TR" sz="2000" dirty="0" smtClean="0">
                <a:latin typeface="Tahoma" panose="020B0604030504040204" pitchFamily="34" charset="0"/>
                <a:ea typeface="Tahoma" panose="020B0604030504040204" pitchFamily="34" charset="0"/>
                <a:cs typeface="Tahoma" panose="020B0604030504040204" pitchFamily="34" charset="0"/>
              </a:rPr>
              <a:t>az olmayan bahçedir.</a:t>
            </a:r>
            <a:endParaRPr lang="tr-TR" sz="2000" b="1" dirty="0" smtClean="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074" name="Picture 2" descr="iç bahçe ile ilgili görsel sonucu"/>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717" r="11612"/>
          <a:stretch/>
        </p:blipFill>
        <p:spPr bwMode="auto">
          <a:xfrm>
            <a:off x="5619490" y="1451909"/>
            <a:ext cx="3487872" cy="2437702"/>
          </a:xfrm>
          <a:prstGeom prst="rect">
            <a:avLst/>
          </a:prstGeom>
          <a:noFill/>
          <a:extLst>
            <a:ext uri="{909E8E84-426E-40DD-AFC4-6F175D3DCCD1}">
              <a14:hiddenFill xmlns:a14="http://schemas.microsoft.com/office/drawing/2010/main">
                <a:solidFill>
                  <a:srgbClr val="FFFFFF"/>
                </a:solidFill>
              </a14:hiddenFill>
            </a:ext>
          </a:extLst>
        </p:spPr>
      </p:pic>
      <p:sp>
        <p:nvSpPr>
          <p:cNvPr id="9" name="Dikdörtgen 8"/>
          <p:cNvSpPr/>
          <p:nvPr/>
        </p:nvSpPr>
        <p:spPr>
          <a:xfrm>
            <a:off x="3554810" y="332656"/>
            <a:ext cx="2132315" cy="523220"/>
          </a:xfrm>
          <a:prstGeom prst="rect">
            <a:avLst/>
          </a:prstGeom>
        </p:spPr>
        <p:txBody>
          <a:bodyPr wrap="none">
            <a:spAutoFit/>
          </a:bodyPr>
          <a:lstStyle/>
          <a:p>
            <a:pPr algn="ctr">
              <a:defRPr/>
            </a:pPr>
            <a:r>
              <a:rPr lang="tr-TR" sz="28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TANIMLAR</a:t>
            </a:r>
            <a:endParaRPr lang="tr-TR" sz="24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 name="Dikdörtgen 1"/>
          <p:cNvSpPr/>
          <p:nvPr/>
        </p:nvSpPr>
        <p:spPr>
          <a:xfrm>
            <a:off x="163236" y="4437112"/>
            <a:ext cx="5200852" cy="163121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tr-TR" sz="2000" b="1" dirty="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Kat Holü:</a:t>
            </a:r>
          </a:p>
          <a:p>
            <a:pPr algn="just"/>
            <a:r>
              <a:rPr lang="tr-TR" sz="2000" dirty="0">
                <a:latin typeface="Tahoma" panose="020B0604030504040204" pitchFamily="34" charset="0"/>
                <a:ea typeface="Tahoma" panose="020B0604030504040204" pitchFamily="34" charset="0"/>
                <a:cs typeface="Tahoma" panose="020B0604030504040204" pitchFamily="34" charset="0"/>
              </a:rPr>
              <a:t>Katlarda bağımsız bölümleri veya tek bağımsız bölümlü umumi binalarda piyesleri birbirine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ve merdivene </a:t>
            </a:r>
            <a:r>
              <a:rPr lang="tr-TR" sz="2000" dirty="0">
                <a:latin typeface="Tahoma" panose="020B0604030504040204" pitchFamily="34" charset="0"/>
                <a:ea typeface="Tahoma" panose="020B0604030504040204" pitchFamily="34" charset="0"/>
                <a:cs typeface="Tahoma" panose="020B0604030504040204" pitchFamily="34" charset="0"/>
              </a:rPr>
              <a:t>bağlayan ortak alan niteliğindeki ara dolaşım yollarıdır.</a:t>
            </a:r>
          </a:p>
        </p:txBody>
      </p:sp>
      <p:pic>
        <p:nvPicPr>
          <p:cNvPr id="1026" name="Picture 2" descr="kat holü ile ilgili görsel sonuc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2028" y="4278376"/>
            <a:ext cx="3462796" cy="2240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7422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2156F503-6163-4EB9-8C1F-73528EC64C1D}" type="slidenum">
              <a:rPr lang="tr-TR" smtClean="0"/>
              <a:pPr/>
              <a:t>14</a:t>
            </a:fld>
            <a:endParaRPr lang="tr-TR"/>
          </a:p>
        </p:txBody>
      </p:sp>
      <p:sp>
        <p:nvSpPr>
          <p:cNvPr id="7" name="Metin kutusu 6"/>
          <p:cNvSpPr txBox="1"/>
          <p:nvPr/>
        </p:nvSpPr>
        <p:spPr>
          <a:xfrm>
            <a:off x="163236" y="2204864"/>
            <a:ext cx="4696796" cy="31700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tr-TR" sz="2000" b="1" dirty="0" smtClean="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İmar Durum Belgesi:</a:t>
            </a:r>
          </a:p>
          <a:p>
            <a:pPr algn="just"/>
            <a:endParaRPr lang="tr-TR" sz="2000" b="1" dirty="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tr-TR" sz="2000" dirty="0" smtClean="0">
                <a:latin typeface="Tahoma" panose="020B0604030504040204" pitchFamily="34" charset="0"/>
                <a:ea typeface="Tahoma" panose="020B0604030504040204" pitchFamily="34" charset="0"/>
                <a:cs typeface="Tahoma" panose="020B0604030504040204" pitchFamily="34" charset="0"/>
              </a:rPr>
              <a:t>Bir </a:t>
            </a:r>
            <a:r>
              <a:rPr lang="tr-TR" sz="2000" dirty="0">
                <a:latin typeface="Tahoma" panose="020B0604030504040204" pitchFamily="34" charset="0"/>
                <a:ea typeface="Tahoma" panose="020B0604030504040204" pitchFamily="34" charset="0"/>
                <a:cs typeface="Tahoma" panose="020B0604030504040204" pitchFamily="34" charset="0"/>
              </a:rPr>
              <a:t>parselin; </a:t>
            </a:r>
            <a:endParaRPr lang="tr-TR" sz="2000" dirty="0" smtClean="0">
              <a:latin typeface="Tahoma" panose="020B0604030504040204" pitchFamily="34" charset="0"/>
              <a:ea typeface="Tahoma" panose="020B0604030504040204" pitchFamily="34" charset="0"/>
              <a:cs typeface="Tahoma" panose="020B0604030504040204" pitchFamily="34" charset="0"/>
            </a:endParaRPr>
          </a:p>
          <a:p>
            <a:pPr algn="just"/>
            <a:endParaRPr lang="tr-TR" sz="2000" dirty="0">
              <a:latin typeface="Tahoma" panose="020B0604030504040204" pitchFamily="34" charset="0"/>
              <a:ea typeface="Tahoma" panose="020B0604030504040204" pitchFamily="34" charset="0"/>
              <a:cs typeface="Tahoma" panose="020B0604030504040204" pitchFamily="34" charset="0"/>
            </a:endParaRPr>
          </a:p>
          <a:p>
            <a:pPr algn="just"/>
            <a:r>
              <a:rPr lang="tr-TR" sz="2000" dirty="0" smtClean="0">
                <a:latin typeface="Tahoma" panose="020B0604030504040204" pitchFamily="34" charset="0"/>
                <a:ea typeface="Tahoma" panose="020B0604030504040204" pitchFamily="34" charset="0"/>
                <a:cs typeface="Tahoma" panose="020B0604030504040204" pitchFamily="34" charset="0"/>
              </a:rPr>
              <a:t>Kanun</a:t>
            </a:r>
            <a:r>
              <a:rPr lang="tr-TR" sz="2000" dirty="0">
                <a:latin typeface="Tahoma" panose="020B0604030504040204" pitchFamily="34" charset="0"/>
                <a:ea typeface="Tahoma" panose="020B0604030504040204" pitchFamily="34" charset="0"/>
                <a:cs typeface="Tahoma" panose="020B0604030504040204" pitchFamily="34" charset="0"/>
              </a:rPr>
              <a:t>, uygulama imar planı, plan notlarını ve bu Yönetmelikte yer alan kullanım kararlarını ve yapılaşma şartlarını içeren, yapının inşa edileceği imar parselini sınır ve boyutlarıyla gösteren </a:t>
            </a:r>
            <a:r>
              <a:rPr lang="tr-TR" sz="2000" dirty="0" smtClean="0">
                <a:latin typeface="Tahoma" panose="020B0604030504040204" pitchFamily="34" charset="0"/>
                <a:ea typeface="Tahoma" panose="020B0604030504040204" pitchFamily="34" charset="0"/>
                <a:cs typeface="Tahoma" panose="020B0604030504040204" pitchFamily="34" charset="0"/>
              </a:rPr>
              <a:t>belgedir.</a:t>
            </a:r>
            <a:endParaRPr lang="tr-TR" sz="2000" b="1" dirty="0" smtClean="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 name="Dikdörtgen 8"/>
          <p:cNvSpPr/>
          <p:nvPr/>
        </p:nvSpPr>
        <p:spPr>
          <a:xfrm>
            <a:off x="3554810" y="332656"/>
            <a:ext cx="2132315" cy="523220"/>
          </a:xfrm>
          <a:prstGeom prst="rect">
            <a:avLst/>
          </a:prstGeom>
        </p:spPr>
        <p:txBody>
          <a:bodyPr wrap="none">
            <a:spAutoFit/>
          </a:bodyPr>
          <a:lstStyle/>
          <a:p>
            <a:pPr algn="ctr">
              <a:defRPr/>
            </a:pPr>
            <a:r>
              <a:rPr lang="tr-TR" sz="28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TANIMLAR</a:t>
            </a:r>
            <a:endParaRPr lang="tr-TR" sz="24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484784"/>
            <a:ext cx="3744416" cy="4931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32122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2156F503-6163-4EB9-8C1F-73528EC64C1D}" type="slidenum">
              <a:rPr lang="tr-TR" smtClean="0"/>
              <a:pPr/>
              <a:t>15</a:t>
            </a:fld>
            <a:endParaRPr lang="tr-TR"/>
          </a:p>
        </p:txBody>
      </p:sp>
      <p:sp>
        <p:nvSpPr>
          <p:cNvPr id="9" name="Dikdörtgen 8"/>
          <p:cNvSpPr/>
          <p:nvPr/>
        </p:nvSpPr>
        <p:spPr>
          <a:xfrm>
            <a:off x="3554810" y="332656"/>
            <a:ext cx="2132315" cy="523220"/>
          </a:xfrm>
          <a:prstGeom prst="rect">
            <a:avLst/>
          </a:prstGeom>
        </p:spPr>
        <p:txBody>
          <a:bodyPr wrap="none">
            <a:spAutoFit/>
          </a:bodyPr>
          <a:lstStyle/>
          <a:p>
            <a:pPr algn="ctr">
              <a:defRPr/>
            </a:pPr>
            <a:r>
              <a:rPr lang="tr-TR" sz="28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TANIMLAR</a:t>
            </a:r>
            <a:endParaRPr lang="tr-TR" sz="24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Dikdörtgen 9"/>
          <p:cNvSpPr/>
          <p:nvPr/>
        </p:nvSpPr>
        <p:spPr>
          <a:xfrm>
            <a:off x="154273" y="1123543"/>
            <a:ext cx="8933387" cy="255454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tr-TR" sz="2000" b="1" dirty="0" err="1" smtClean="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Kuranglez</a:t>
            </a:r>
            <a:r>
              <a:rPr lang="tr-TR" sz="2000" b="1" dirty="0" smtClean="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a:t>
            </a:r>
          </a:p>
          <a:p>
            <a:pPr algn="just"/>
            <a:endParaRPr lang="tr-TR" sz="2000" b="1" dirty="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tr-TR" sz="2000" dirty="0">
                <a:latin typeface="Tahoma" panose="020B0604030504040204" pitchFamily="34" charset="0"/>
                <a:ea typeface="Tahoma" panose="020B0604030504040204" pitchFamily="34" charset="0"/>
                <a:cs typeface="Tahoma" panose="020B0604030504040204" pitchFamily="34" charset="0"/>
              </a:rPr>
              <a:t>Binanın tabii zemin altında kalan bölümlerine doğal ışık ve havalandırma sağlamak amacıyla </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en az 0.80 metre en fazla 1.20 metre genişlikte olabilen, </a:t>
            </a:r>
            <a:r>
              <a:rPr lang="tr-TR" sz="2000" dirty="0">
                <a:latin typeface="Tahoma" panose="020B0604030504040204" pitchFamily="34" charset="0"/>
                <a:ea typeface="Tahoma" panose="020B0604030504040204" pitchFamily="34" charset="0"/>
                <a:cs typeface="Tahoma" panose="020B0604030504040204" pitchFamily="34" charset="0"/>
              </a:rPr>
              <a:t>binanın hiçbir cephesinde mütemadiyen tesis edilemeyen,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boyu yapıldığı pencere genişliğini 0.50 metreden fazla geçmeyen, derinliği azami 2.00 metre olan, </a:t>
            </a:r>
            <a:r>
              <a:rPr lang="tr-TR" sz="2000" dirty="0">
                <a:latin typeface="Tahoma" panose="020B0604030504040204" pitchFamily="34" charset="0"/>
                <a:ea typeface="Tahoma" panose="020B0604030504040204" pitchFamily="34" charset="0"/>
                <a:cs typeface="Tahoma" panose="020B0604030504040204" pitchFamily="34" charset="0"/>
              </a:rPr>
              <a:t>giriş çıkış amacı taşımayan ancak, yol cephesi haricinde kaçış amacıyla çıkış tertiplenebilen ışıklıklardır.</a:t>
            </a:r>
            <a:endParaRPr lang="tr-TR" sz="2000" b="1" dirty="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9" y="4027142"/>
            <a:ext cx="3426852" cy="2105926"/>
          </a:xfrm>
          <a:prstGeom prst="rect">
            <a:avLst/>
          </a:prstGeom>
          <a:ln/>
        </p:spPr>
        <p:style>
          <a:lnRef idx="2">
            <a:schemeClr val="accent2"/>
          </a:lnRef>
          <a:fillRef idx="1">
            <a:schemeClr val="lt1"/>
          </a:fillRef>
          <a:effectRef idx="0">
            <a:schemeClr val="accent2"/>
          </a:effectRef>
          <a:fontRef idx="minor">
            <a:schemeClr val="dk1"/>
          </a:fontRef>
        </p:style>
      </p:pic>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4042330"/>
            <a:ext cx="3384376" cy="209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62798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2156F503-6163-4EB9-8C1F-73528EC64C1D}" type="slidenum">
              <a:rPr lang="tr-TR" smtClean="0"/>
              <a:pPr/>
              <a:t>16</a:t>
            </a:fld>
            <a:endParaRPr lang="tr-TR"/>
          </a:p>
        </p:txBody>
      </p:sp>
      <p:sp>
        <p:nvSpPr>
          <p:cNvPr id="7" name="Metin kutusu 6"/>
          <p:cNvSpPr txBox="1"/>
          <p:nvPr/>
        </p:nvSpPr>
        <p:spPr>
          <a:xfrm>
            <a:off x="239728" y="2060846"/>
            <a:ext cx="4620304" cy="31700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tr-TR" sz="2000" b="1" dirty="0" smtClean="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Kat </a:t>
            </a:r>
            <a:r>
              <a:rPr lang="tr-TR" sz="2000" b="1" dirty="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Bahçesi</a:t>
            </a:r>
            <a:r>
              <a:rPr lang="tr-TR" sz="2000" b="1" dirty="0" smtClean="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a:t>
            </a:r>
          </a:p>
          <a:p>
            <a:pPr algn="just"/>
            <a:endParaRPr lang="tr-TR" sz="2000" b="1" dirty="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tr-TR" sz="2000" dirty="0">
                <a:latin typeface="Tahoma" panose="020B0604030504040204" pitchFamily="34" charset="0"/>
                <a:ea typeface="Tahoma" panose="020B0604030504040204" pitchFamily="34" charset="0"/>
                <a:cs typeface="Tahoma" panose="020B0604030504040204" pitchFamily="34" charset="0"/>
              </a:rPr>
              <a:t>Bina içinde yeşil doku ile iç içe yaşanmasını sağlamak amacıyla,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ortak alana </a:t>
            </a:r>
            <a:r>
              <a:rPr lang="tr-TR" sz="2000" dirty="0">
                <a:latin typeface="Tahoma" panose="020B0604030504040204" pitchFamily="34" charset="0"/>
                <a:ea typeface="Tahoma" panose="020B0604030504040204" pitchFamily="34" charset="0"/>
                <a:cs typeface="Tahoma" panose="020B0604030504040204" pitchFamily="34" charset="0"/>
              </a:rPr>
              <a:t>ait olmak üzere, binanın en az bir dış cephesi ile irtibatlı ve açık olan,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en az iki kat yüksekliğinde </a:t>
            </a:r>
            <a:r>
              <a:rPr lang="tr-TR" sz="2000" dirty="0">
                <a:latin typeface="Tahoma" panose="020B0604030504040204" pitchFamily="34" charset="0"/>
                <a:ea typeface="Tahoma" panose="020B0604030504040204" pitchFamily="34" charset="0"/>
                <a:cs typeface="Tahoma" panose="020B0604030504040204" pitchFamily="34" charset="0"/>
              </a:rPr>
              <a:t>ve </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asgari 3.00 metre genişliğinde, </a:t>
            </a:r>
            <a:r>
              <a:rPr lang="tr-TR" sz="2000" dirty="0">
                <a:latin typeface="Tahoma" panose="020B0604030504040204" pitchFamily="34" charset="0"/>
                <a:ea typeface="Tahoma" panose="020B0604030504040204" pitchFamily="34" charset="0"/>
                <a:cs typeface="Tahoma" panose="020B0604030504040204" pitchFamily="34" charset="0"/>
              </a:rPr>
              <a:t>binanın katlarında yer alan bahçe düzenlemeleridir.</a:t>
            </a:r>
          </a:p>
          <a:p>
            <a:pPr algn="just"/>
            <a:endParaRPr lang="tr-TR" sz="2000" b="1" dirty="0" smtClean="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Dikdörtgen 9"/>
          <p:cNvSpPr/>
          <p:nvPr/>
        </p:nvSpPr>
        <p:spPr>
          <a:xfrm>
            <a:off x="3538434" y="260648"/>
            <a:ext cx="2132315" cy="523220"/>
          </a:xfrm>
          <a:prstGeom prst="rect">
            <a:avLst/>
          </a:prstGeom>
        </p:spPr>
        <p:txBody>
          <a:bodyPr wrap="none">
            <a:spAutoFit/>
          </a:bodyPr>
          <a:lstStyle/>
          <a:p>
            <a:pPr algn="ctr">
              <a:defRPr/>
            </a:pPr>
            <a:r>
              <a:rPr lang="tr-TR" sz="28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TANIMLAR</a:t>
            </a:r>
            <a:endParaRPr lang="tr-TR" sz="28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 name="Resim 7"/>
          <p:cNvPicPr>
            <a:picLocks noChangeAspect="1"/>
          </p:cNvPicPr>
          <p:nvPr/>
        </p:nvPicPr>
        <p:blipFill rotWithShape="1">
          <a:blip r:embed="rId3"/>
          <a:srcRect l="29481" r="26239"/>
          <a:stretch/>
        </p:blipFill>
        <p:spPr>
          <a:xfrm>
            <a:off x="5161736" y="1828131"/>
            <a:ext cx="3233293" cy="3635531"/>
          </a:xfrm>
          <a:prstGeom prst="rect">
            <a:avLst/>
          </a:prstGeom>
        </p:spPr>
      </p:pic>
    </p:spTree>
    <p:extLst>
      <p:ext uri="{BB962C8B-B14F-4D97-AF65-F5344CB8AC3E}">
        <p14:creationId xmlns:p14="http://schemas.microsoft.com/office/powerpoint/2010/main" val="25392897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2156F503-6163-4EB9-8C1F-73528EC64C1D}" type="slidenum">
              <a:rPr lang="tr-TR" smtClean="0"/>
              <a:pPr/>
              <a:t>17</a:t>
            </a:fld>
            <a:endParaRPr lang="tr-TR"/>
          </a:p>
        </p:txBody>
      </p:sp>
      <p:sp>
        <p:nvSpPr>
          <p:cNvPr id="7" name="Metin kutusu 6"/>
          <p:cNvSpPr txBox="1"/>
          <p:nvPr/>
        </p:nvSpPr>
        <p:spPr>
          <a:xfrm>
            <a:off x="294752" y="1439300"/>
            <a:ext cx="8381704" cy="255454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tr-TR" sz="2000" b="1" dirty="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Mimari estetik komisyonu: </a:t>
            </a:r>
            <a:endParaRPr lang="tr-TR" sz="2000" b="1" dirty="0" smtClean="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endParaRPr>
          </a:p>
          <a:p>
            <a:pPr algn="just"/>
            <a:endParaRPr lang="tr-TR" sz="2000" b="1" dirty="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tr-TR" sz="2000" u="sng" dirty="0">
                <a:solidFill>
                  <a:schemeClr val="tx1"/>
                </a:solidFill>
                <a:latin typeface="Tahoma" panose="020B0604030504040204" pitchFamily="34" charset="0"/>
                <a:ea typeface="Tahoma" panose="020B0604030504040204" pitchFamily="34" charset="0"/>
                <a:cs typeface="Tahoma" panose="020B0604030504040204" pitchFamily="34" charset="0"/>
              </a:rPr>
              <a:t>Şehrin yöresel mimarisine ilişkin tespitleri yapan, meydan, yol, kaldırım, tabela, kent mobilyaları ve benzeri düzenlemelerdeki usullere ilişkin öneriler getiren</a:t>
            </a:r>
            <a:r>
              <a:rPr lang="tr-TR" sz="2000" dirty="0">
                <a:latin typeface="Tahoma" panose="020B0604030504040204" pitchFamily="34" charset="0"/>
                <a:ea typeface="Tahoma" panose="020B0604030504040204" pitchFamily="34" charset="0"/>
                <a:cs typeface="Tahoma" panose="020B0604030504040204" pitchFamily="34" charset="0"/>
              </a:rPr>
              <a:t>, yapıların ve onaylı mimari projelerinin özgün fikir ifade edip etmediğine, umumi binaların fonksiyonu ve özelliği gereği farklılık arz edip etmediğine karar veren komisyonudur.</a:t>
            </a:r>
          </a:p>
          <a:p>
            <a:pPr algn="just"/>
            <a:endParaRPr lang="tr-TR" sz="2000" b="1" dirty="0" smtClean="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Dikdörtgen 9"/>
          <p:cNvSpPr/>
          <p:nvPr/>
        </p:nvSpPr>
        <p:spPr>
          <a:xfrm>
            <a:off x="3538434" y="260648"/>
            <a:ext cx="2132315" cy="523220"/>
          </a:xfrm>
          <a:prstGeom prst="rect">
            <a:avLst/>
          </a:prstGeom>
        </p:spPr>
        <p:txBody>
          <a:bodyPr wrap="none">
            <a:spAutoFit/>
          </a:bodyPr>
          <a:lstStyle/>
          <a:p>
            <a:pPr algn="ctr">
              <a:defRPr/>
            </a:pPr>
            <a:r>
              <a:rPr lang="tr-TR" sz="28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TANIMLAR</a:t>
            </a:r>
            <a:endParaRPr lang="tr-TR" sz="28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10" descr="http://cdn.business2community.com/wp-content/uploads/2014/09/focus-group-community-e141097720838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9621" y="4333442"/>
            <a:ext cx="3807166" cy="2512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810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KOMİSYON İKON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 name="Slayt Numarası Yer Tutucusu 3"/>
          <p:cNvSpPr>
            <a:spLocks noGrp="1"/>
          </p:cNvSpPr>
          <p:nvPr>
            <p:ph type="sldNum" sz="quarter" idx="11"/>
          </p:nvPr>
        </p:nvSpPr>
        <p:spPr/>
        <p:txBody>
          <a:bodyPr/>
          <a:lstStyle/>
          <a:p>
            <a:fld id="{2156F503-6163-4EB9-8C1F-73528EC64C1D}" type="slidenum">
              <a:rPr lang="tr-TR" smtClean="0"/>
              <a:pPr/>
              <a:t>18</a:t>
            </a:fld>
            <a:endParaRPr lang="tr-TR"/>
          </a:p>
        </p:txBody>
      </p:sp>
      <p:sp>
        <p:nvSpPr>
          <p:cNvPr id="12" name="Dikdörtgen 11"/>
          <p:cNvSpPr/>
          <p:nvPr/>
        </p:nvSpPr>
        <p:spPr>
          <a:xfrm>
            <a:off x="3570442" y="183516"/>
            <a:ext cx="2132315" cy="523220"/>
          </a:xfrm>
          <a:prstGeom prst="rect">
            <a:avLst/>
          </a:prstGeom>
        </p:spPr>
        <p:txBody>
          <a:bodyPr wrap="none">
            <a:spAutoFit/>
          </a:bodyPr>
          <a:lstStyle/>
          <a:p>
            <a:pPr algn="ctr">
              <a:defRPr/>
            </a:pPr>
            <a:r>
              <a:rPr lang="tr-TR" sz="28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TANIMLAR</a:t>
            </a:r>
            <a:endParaRPr lang="tr-TR" sz="28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p:cNvSpPr txBox="1"/>
          <p:nvPr/>
        </p:nvSpPr>
        <p:spPr>
          <a:xfrm>
            <a:off x="323300" y="1340768"/>
            <a:ext cx="8353156" cy="193899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endParaRPr lang="tr-TR" sz="2000" dirty="0">
              <a:solidFill>
                <a:srgbClr val="0070C0"/>
              </a:solidFill>
              <a:latin typeface="Tahoma" panose="020B0604030504040204" pitchFamily="34" charset="0"/>
              <a:ea typeface="Tahoma" panose="020B0604030504040204" pitchFamily="34" charset="0"/>
              <a:cs typeface="Tahoma" panose="020B0604030504040204" pitchFamily="34" charset="0"/>
            </a:endParaRPr>
          </a:p>
          <a:p>
            <a:pPr algn="just"/>
            <a:r>
              <a:rPr lang="tr-TR" sz="2000" b="1" dirty="0">
                <a:solidFill>
                  <a:srgbClr val="0070C0"/>
                </a:solidFill>
                <a:latin typeface="Tahoma" panose="020B0604030504040204" pitchFamily="34" charset="0"/>
                <a:ea typeface="Tahoma" panose="020B0604030504040204" pitchFamily="34" charset="0"/>
                <a:cs typeface="Tahoma" panose="020B0604030504040204" pitchFamily="34" charset="0"/>
              </a:rPr>
              <a:t>Subasman kotu </a:t>
            </a:r>
            <a:r>
              <a:rPr lang="tr-TR" sz="20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a:t>
            </a:r>
            <a:r>
              <a:rPr lang="tr-TR" sz="2000" b="1" dirty="0">
                <a:solidFill>
                  <a:srgbClr val="0070C0"/>
                </a:solidFill>
                <a:latin typeface="Tahoma" panose="020B0604030504040204" pitchFamily="34" charset="0"/>
                <a:ea typeface="Tahoma" panose="020B0604030504040204" pitchFamily="34" charset="0"/>
                <a:cs typeface="Tahoma" panose="020B0604030504040204" pitchFamily="34" charset="0"/>
              </a:rPr>
              <a:t>Zemin kat taban kotu): </a:t>
            </a:r>
            <a:endParaRPr lang="tr-TR" sz="2000" b="1" dirty="0" smtClean="0">
              <a:solidFill>
                <a:srgbClr val="0070C0"/>
              </a:solidFill>
              <a:latin typeface="Tahoma" panose="020B0604030504040204" pitchFamily="34" charset="0"/>
              <a:ea typeface="Tahoma" panose="020B0604030504040204" pitchFamily="34" charset="0"/>
              <a:cs typeface="Tahoma" panose="020B0604030504040204" pitchFamily="34" charset="0"/>
            </a:endParaRPr>
          </a:p>
          <a:p>
            <a:pPr algn="just"/>
            <a:endParaRPr lang="tr-TR" sz="2000" b="1" dirty="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tr-TR" sz="2000" dirty="0" smtClean="0">
                <a:latin typeface="Tahoma" panose="020B0604030504040204" pitchFamily="34" charset="0"/>
                <a:ea typeface="Tahoma" panose="020B0604030504040204" pitchFamily="34" charset="0"/>
                <a:cs typeface="Tahoma" panose="020B0604030504040204" pitchFamily="34" charset="0"/>
              </a:rPr>
              <a:t>Binaların </a:t>
            </a:r>
            <a:r>
              <a:rPr lang="tr-TR" sz="2000" dirty="0">
                <a:latin typeface="Tahoma" panose="020B0604030504040204" pitchFamily="34" charset="0"/>
                <a:ea typeface="Tahoma" panose="020B0604030504040204" pitchFamily="34" charset="0"/>
                <a:cs typeface="Tahoma" panose="020B0604030504040204" pitchFamily="34" charset="0"/>
              </a:rPr>
              <a:t>zemin kat taban döşemesi üst </a:t>
            </a:r>
            <a:r>
              <a:rPr lang="tr-TR" sz="2000" dirty="0" smtClean="0">
                <a:latin typeface="Tahoma" panose="020B0604030504040204" pitchFamily="34" charset="0"/>
                <a:ea typeface="Tahoma" panose="020B0604030504040204" pitchFamily="34" charset="0"/>
                <a:cs typeface="Tahoma" panose="020B0604030504040204" pitchFamily="34" charset="0"/>
              </a:rPr>
              <a:t>kotudur. İmar </a:t>
            </a:r>
            <a:r>
              <a:rPr lang="tr-TR" sz="2000" dirty="0">
                <a:latin typeface="Tahoma" panose="020B0604030504040204" pitchFamily="34" charset="0"/>
                <a:ea typeface="Tahoma" panose="020B0604030504040204" pitchFamily="34" charset="0"/>
                <a:cs typeface="Tahoma" panose="020B0604030504040204" pitchFamily="34" charset="0"/>
              </a:rPr>
              <a:t>planlarında aksine bir hüküm bulunmaması halinde, ±0.00 kotunun altına düşemez ve </a:t>
            </a:r>
            <a:r>
              <a:rPr lang="tr-TR" sz="2000" b="1" dirty="0">
                <a:latin typeface="Tahoma" panose="020B0604030504040204" pitchFamily="34" charset="0"/>
                <a:ea typeface="Tahoma" panose="020B0604030504040204" pitchFamily="34" charset="0"/>
                <a:cs typeface="Tahoma" panose="020B0604030504040204" pitchFamily="34" charset="0"/>
              </a:rPr>
              <a:t>+1.20 </a:t>
            </a:r>
            <a:r>
              <a:rPr lang="tr-TR" sz="2000" dirty="0">
                <a:latin typeface="Tahoma" panose="020B0604030504040204" pitchFamily="34" charset="0"/>
                <a:ea typeface="Tahoma" panose="020B0604030504040204" pitchFamily="34" charset="0"/>
                <a:cs typeface="Tahoma" panose="020B0604030504040204" pitchFamily="34" charset="0"/>
              </a:rPr>
              <a:t>kotunun üzerine çıkamaz</a:t>
            </a:r>
            <a:r>
              <a:rPr lang="tr-TR" sz="2000" dirty="0" smtClean="0">
                <a:latin typeface="Tahoma" panose="020B0604030504040204" pitchFamily="34" charset="0"/>
                <a:ea typeface="Tahoma" panose="020B0604030504040204" pitchFamily="34" charset="0"/>
                <a:cs typeface="Tahoma" panose="020B0604030504040204" pitchFamily="34" charset="0"/>
              </a:rPr>
              <a:t>.</a:t>
            </a:r>
            <a:endParaRPr lang="tr-TR" sz="2000" dirty="0">
              <a:latin typeface="Tahoma" panose="020B0604030504040204" pitchFamily="34" charset="0"/>
              <a:ea typeface="Tahoma" panose="020B0604030504040204" pitchFamily="34" charset="0"/>
              <a:cs typeface="Tahoma" panose="020B0604030504040204" pitchFamily="34" charset="0"/>
            </a:endParaRPr>
          </a:p>
        </p:txBody>
      </p:sp>
      <p:pic>
        <p:nvPicPr>
          <p:cNvPr id="9" name="Picture 2" descr="İlgili resi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8444" y="4088609"/>
            <a:ext cx="3558155" cy="216982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u basman ile ilgili görsel sonuc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5606" y="4055817"/>
            <a:ext cx="3068198" cy="2169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007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2156F503-6163-4EB9-8C1F-73528EC64C1D}" type="slidenum">
              <a:rPr lang="tr-TR" smtClean="0"/>
              <a:pPr/>
              <a:t>19</a:t>
            </a:fld>
            <a:endParaRPr lang="tr-TR"/>
          </a:p>
        </p:txBody>
      </p:sp>
      <p:sp>
        <p:nvSpPr>
          <p:cNvPr id="7" name="Metin kutusu 6"/>
          <p:cNvSpPr txBox="1"/>
          <p:nvPr/>
        </p:nvSpPr>
        <p:spPr>
          <a:xfrm>
            <a:off x="220958" y="4186022"/>
            <a:ext cx="5124360" cy="224676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tr-TR" sz="20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Teras Çatı:</a:t>
            </a:r>
          </a:p>
          <a:p>
            <a:pPr algn="just"/>
            <a:r>
              <a:rPr lang="tr-TR" sz="2000" dirty="0" smtClean="0">
                <a:latin typeface="Tahoma" panose="020B0604030504040204" pitchFamily="34" charset="0"/>
                <a:ea typeface="Tahoma" panose="020B0604030504040204" pitchFamily="34" charset="0"/>
                <a:cs typeface="Tahoma" panose="020B0604030504040204" pitchFamily="34" charset="0"/>
              </a:rPr>
              <a:t>Suyun </a:t>
            </a:r>
            <a:r>
              <a:rPr lang="tr-TR" sz="2000" dirty="0">
                <a:latin typeface="Tahoma" panose="020B0604030504040204" pitchFamily="34" charset="0"/>
                <a:ea typeface="Tahoma" panose="020B0604030504040204" pitchFamily="34" charset="0"/>
                <a:cs typeface="Tahoma" panose="020B0604030504040204" pitchFamily="34" charset="0"/>
              </a:rPr>
              <a:t>tahliyesi için yeterli eğim verilen, bulunduğu iklim bölgesine uygun ısı ve su yalıtımları yapılan, çakıl, toprak, çim ve benzeri doğal örtüler ile kaplanarak iklime uygun </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bitkilendirilebilen çatı tipidir.</a:t>
            </a:r>
          </a:p>
          <a:p>
            <a:pPr algn="just"/>
            <a:endParaRPr lang="tr-TR" sz="2000" dirty="0">
              <a:latin typeface="Tahoma" panose="020B0604030504040204" pitchFamily="34" charset="0"/>
              <a:ea typeface="Tahoma" panose="020B0604030504040204" pitchFamily="34" charset="0"/>
              <a:cs typeface="Tahoma" panose="020B0604030504040204" pitchFamily="34" charset="0"/>
            </a:endParaRPr>
          </a:p>
        </p:txBody>
      </p:sp>
      <p:sp>
        <p:nvSpPr>
          <p:cNvPr id="10" name="Dikdörtgen 9"/>
          <p:cNvSpPr/>
          <p:nvPr/>
        </p:nvSpPr>
        <p:spPr>
          <a:xfrm>
            <a:off x="3538434" y="260648"/>
            <a:ext cx="2132315" cy="523220"/>
          </a:xfrm>
          <a:prstGeom prst="rect">
            <a:avLst/>
          </a:prstGeom>
        </p:spPr>
        <p:txBody>
          <a:bodyPr wrap="none">
            <a:spAutoFit/>
          </a:bodyPr>
          <a:lstStyle/>
          <a:p>
            <a:pPr algn="ctr">
              <a:defRPr/>
            </a:pPr>
            <a:r>
              <a:rPr lang="tr-TR" sz="28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TANIMLAR</a:t>
            </a:r>
            <a:endParaRPr lang="tr-TR" sz="28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 name="Dikdörtgen 1"/>
          <p:cNvSpPr/>
          <p:nvPr/>
        </p:nvSpPr>
        <p:spPr>
          <a:xfrm>
            <a:off x="220958" y="1652274"/>
            <a:ext cx="5101912" cy="193899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tr-TR" sz="2000" b="1" dirty="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Sundurma:</a:t>
            </a:r>
          </a:p>
          <a:p>
            <a:pPr algn="just"/>
            <a:r>
              <a:rPr lang="tr-TR" sz="2000" dirty="0">
                <a:latin typeface="Tahoma" panose="020B0604030504040204" pitchFamily="34" charset="0"/>
                <a:ea typeface="Tahoma" panose="020B0604030504040204" pitchFamily="34" charset="0"/>
                <a:cs typeface="Tahoma" panose="020B0604030504040204" pitchFamily="34" charset="0"/>
              </a:rPr>
              <a:t>Yağmurdan, güneşten ve rüzgârdan korunmak için </a:t>
            </a:r>
            <a:r>
              <a:rPr lang="tr-TR" sz="2000" u="sng" dirty="0">
                <a:latin typeface="Tahoma" panose="020B0604030504040204" pitchFamily="34" charset="0"/>
                <a:ea typeface="Tahoma" panose="020B0604030504040204" pitchFamily="34" charset="0"/>
                <a:cs typeface="Tahoma" panose="020B0604030504040204" pitchFamily="34" charset="0"/>
              </a:rPr>
              <a:t>yapı yaklaşma mesafesini ihlal etmemek kaydıyla,</a:t>
            </a:r>
            <a:r>
              <a:rPr lang="tr-TR" sz="2000" dirty="0">
                <a:latin typeface="Tahoma" panose="020B0604030504040204" pitchFamily="34" charset="0"/>
                <a:ea typeface="Tahoma" panose="020B0604030504040204" pitchFamily="34" charset="0"/>
                <a:cs typeface="Tahoma" panose="020B0604030504040204" pitchFamily="34" charset="0"/>
              </a:rPr>
              <a:t> binaya bitişik olarak hafif malzemeden yapılan bölme duvarları olmayan üç tarafı açık örtülerdir.</a:t>
            </a:r>
          </a:p>
        </p:txBody>
      </p:sp>
      <p:pic>
        <p:nvPicPr>
          <p:cNvPr id="9" name="Picture 2" descr="İlgili re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0902" y="4198516"/>
            <a:ext cx="3075173" cy="202994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undurma ile ilgili görsel sonuc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82109" y="1697537"/>
            <a:ext cx="3075173" cy="1938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8008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ikdörtgen 2"/>
          <p:cNvSpPr>
            <a:spLocks noChangeArrowheads="1"/>
          </p:cNvSpPr>
          <p:nvPr/>
        </p:nvSpPr>
        <p:spPr bwMode="auto">
          <a:xfrm>
            <a:off x="300025" y="548680"/>
            <a:ext cx="8461375"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2400">
                <a:solidFill>
                  <a:srgbClr val="7F7F7F"/>
                </a:solidFill>
                <a:latin typeface="Century Gothic" pitchFamily="34" charset="0"/>
              </a:defRPr>
            </a:lvl1pPr>
            <a:lvl2pPr marL="742950" indent="-285750">
              <a:spcBef>
                <a:spcPct val="20000"/>
              </a:spcBef>
              <a:buFont typeface="Courier New" pitchFamily="49" charset="0"/>
              <a:buChar char="o"/>
              <a:defRPr sz="1600">
                <a:solidFill>
                  <a:srgbClr val="7F7F7F"/>
                </a:solidFill>
                <a:latin typeface="Century Gothic" pitchFamily="34" charset="0"/>
              </a:defRPr>
            </a:lvl2pPr>
            <a:lvl3pPr marL="1143000" indent="-228600">
              <a:spcBef>
                <a:spcPct val="20000"/>
              </a:spcBef>
              <a:buFont typeface="Arial" charset="0"/>
              <a:buChar char="•"/>
              <a:defRPr sz="1600">
                <a:solidFill>
                  <a:srgbClr val="7F7F7F"/>
                </a:solidFill>
                <a:latin typeface="Century Gothic" pitchFamily="34" charset="0"/>
              </a:defRPr>
            </a:lvl3pPr>
            <a:lvl4pPr marL="1600200" indent="-228600">
              <a:spcBef>
                <a:spcPct val="20000"/>
              </a:spcBef>
              <a:buFont typeface="Courier New" pitchFamily="49" charset="0"/>
              <a:buChar char="o"/>
              <a:defRPr sz="1600">
                <a:solidFill>
                  <a:srgbClr val="7F7F7F"/>
                </a:solidFill>
                <a:latin typeface="Century Gothic" pitchFamily="34" charset="0"/>
              </a:defRPr>
            </a:lvl4pPr>
            <a:lvl5pPr marL="2057400" indent="-228600">
              <a:spcBef>
                <a:spcPct val="20000"/>
              </a:spcBef>
              <a:buFont typeface="Arial" charset="0"/>
              <a:buChar char="•"/>
              <a:defRPr sz="1600">
                <a:solidFill>
                  <a:srgbClr val="7F7F7F"/>
                </a:solidFill>
                <a:latin typeface="Century Gothic" pitchFamily="34" charset="0"/>
              </a:defRPr>
            </a:lvl5pPr>
            <a:lvl6pPr marL="2514600" indent="-228600" eaLnBrk="0" fontAlgn="base" hangingPunct="0">
              <a:spcBef>
                <a:spcPct val="20000"/>
              </a:spcBef>
              <a:spcAft>
                <a:spcPct val="0"/>
              </a:spcAft>
              <a:buFont typeface="Arial" charset="0"/>
              <a:buChar char="•"/>
              <a:defRPr sz="1600">
                <a:solidFill>
                  <a:srgbClr val="7F7F7F"/>
                </a:solidFill>
                <a:latin typeface="Century Gothic" pitchFamily="34" charset="0"/>
              </a:defRPr>
            </a:lvl6pPr>
            <a:lvl7pPr marL="2971800" indent="-228600" eaLnBrk="0" fontAlgn="base" hangingPunct="0">
              <a:spcBef>
                <a:spcPct val="20000"/>
              </a:spcBef>
              <a:spcAft>
                <a:spcPct val="0"/>
              </a:spcAft>
              <a:buFont typeface="Arial" charset="0"/>
              <a:buChar char="•"/>
              <a:defRPr sz="1600">
                <a:solidFill>
                  <a:srgbClr val="7F7F7F"/>
                </a:solidFill>
                <a:latin typeface="Century Gothic" pitchFamily="34" charset="0"/>
              </a:defRPr>
            </a:lvl7pPr>
            <a:lvl8pPr marL="3429000" indent="-228600" eaLnBrk="0" fontAlgn="base" hangingPunct="0">
              <a:spcBef>
                <a:spcPct val="20000"/>
              </a:spcBef>
              <a:spcAft>
                <a:spcPct val="0"/>
              </a:spcAft>
              <a:buFont typeface="Arial" charset="0"/>
              <a:buChar char="•"/>
              <a:defRPr sz="1600">
                <a:solidFill>
                  <a:srgbClr val="7F7F7F"/>
                </a:solidFill>
                <a:latin typeface="Century Gothic" pitchFamily="34" charset="0"/>
              </a:defRPr>
            </a:lvl8pPr>
            <a:lvl9pPr marL="3886200" indent="-228600" eaLnBrk="0" fontAlgn="base" hangingPunct="0">
              <a:spcBef>
                <a:spcPct val="20000"/>
              </a:spcBef>
              <a:spcAft>
                <a:spcPct val="0"/>
              </a:spcAft>
              <a:buFont typeface="Arial" charset="0"/>
              <a:buChar char="•"/>
              <a:defRPr sz="1600">
                <a:solidFill>
                  <a:srgbClr val="7F7F7F"/>
                </a:solidFill>
                <a:latin typeface="Century Gothic" pitchFamily="34" charset="0"/>
              </a:defRPr>
            </a:lvl9pPr>
          </a:lstStyle>
          <a:p>
            <a:pPr eaLnBrk="1" hangingPunct="1">
              <a:spcBef>
                <a:spcPct val="0"/>
              </a:spcBef>
              <a:buFontTx/>
              <a:buNone/>
            </a:pPr>
            <a:endParaRPr lang="tr-TR" altLang="tr-TR" sz="2800" dirty="0" smtClean="0">
              <a:solidFill>
                <a:schemeClr val="tx1"/>
              </a:solidFill>
              <a:latin typeface="Cambria" panose="02040503050406030204" pitchFamily="18" charset="0"/>
              <a:cs typeface="Tahoma" pitchFamily="34" charset="0"/>
            </a:endParaRPr>
          </a:p>
          <a:p>
            <a:pPr eaLnBrk="1" hangingPunct="1">
              <a:spcBef>
                <a:spcPct val="0"/>
              </a:spcBef>
              <a:buFontTx/>
              <a:buNone/>
            </a:pPr>
            <a:r>
              <a:rPr lang="tr-TR" altLang="tr-TR" sz="2800" dirty="0" smtClean="0">
                <a:solidFill>
                  <a:schemeClr val="tx1"/>
                </a:solidFill>
                <a:latin typeface="Cambria" panose="02040503050406030204" pitchFamily="18" charset="0"/>
                <a:cs typeface="Tahoma" pitchFamily="34" charset="0"/>
              </a:rPr>
              <a:t>Kapsam</a:t>
            </a:r>
            <a:r>
              <a:rPr lang="tr-TR" altLang="tr-TR" sz="2800" dirty="0">
                <a:solidFill>
                  <a:schemeClr val="tx1"/>
                </a:solidFill>
                <a:latin typeface="Cambria" panose="02040503050406030204" pitchFamily="18" charset="0"/>
                <a:cs typeface="Tahoma" pitchFamily="34" charset="0"/>
              </a:rPr>
              <a:t>:</a:t>
            </a:r>
          </a:p>
          <a:p>
            <a:pPr eaLnBrk="1" hangingPunct="1">
              <a:spcBef>
                <a:spcPct val="0"/>
              </a:spcBef>
              <a:buFontTx/>
              <a:buNone/>
            </a:pPr>
            <a:endParaRPr lang="tr-TR" altLang="tr-TR" sz="2800" b="1" dirty="0" smtClean="0">
              <a:solidFill>
                <a:schemeClr val="tx1"/>
              </a:solidFill>
              <a:latin typeface="Cambria" panose="02040503050406030204" pitchFamily="18" charset="0"/>
              <a:cs typeface="Tahoma" pitchFamily="34" charset="0"/>
            </a:endParaRPr>
          </a:p>
          <a:p>
            <a:pPr algn="ctr">
              <a:spcBef>
                <a:spcPct val="0"/>
              </a:spcBef>
              <a:buNone/>
            </a:pPr>
            <a:r>
              <a:rPr lang="tr-TR" sz="2800" b="1" dirty="0">
                <a:solidFill>
                  <a:schemeClr val="tx1"/>
                </a:solidFill>
                <a:latin typeface="Cambria" panose="02040503050406030204" pitchFamily="18" charset="0"/>
                <a:ea typeface="Tahoma" panose="020B0604030504040204" pitchFamily="34" charset="0"/>
                <a:cs typeface="Tahoma" panose="020B0604030504040204" pitchFamily="34" charset="0"/>
              </a:rPr>
              <a:t>İmar Planı ve Belediye Yönetmelikleri ile Değiştirilemeyecek hususlar </a:t>
            </a:r>
          </a:p>
          <a:p>
            <a:pPr eaLnBrk="1" hangingPunct="1">
              <a:spcBef>
                <a:spcPct val="0"/>
              </a:spcBef>
              <a:buFontTx/>
              <a:buNone/>
            </a:pPr>
            <a:endParaRPr lang="tr-TR" altLang="tr-TR" sz="2800" b="1" dirty="0">
              <a:solidFill>
                <a:schemeClr val="tx1"/>
              </a:solidFill>
              <a:latin typeface="Cambria" panose="02040503050406030204" pitchFamily="18" charset="0"/>
              <a:ea typeface="Tahoma" panose="020B0604030504040204" pitchFamily="34" charset="0"/>
              <a:cs typeface="Tahoma" panose="020B0604030504040204" pitchFamily="34" charset="0"/>
            </a:endParaRPr>
          </a:p>
          <a:p>
            <a:pPr>
              <a:spcBef>
                <a:spcPts val="1200"/>
              </a:spcBef>
              <a:buClr>
                <a:srgbClr val="FF0000"/>
              </a:buClr>
              <a:buFont typeface="Wingdings" pitchFamily="2" charset="2"/>
              <a:buChar char="v"/>
            </a:pPr>
            <a:r>
              <a:rPr lang="tr-TR" altLang="tr-TR" sz="2800" i="1" dirty="0">
                <a:solidFill>
                  <a:schemeClr val="tx1"/>
                </a:solidFill>
                <a:latin typeface="Cambria" panose="02040503050406030204" pitchFamily="18" charset="0"/>
                <a:cs typeface="Tahoma" pitchFamily="34" charset="0"/>
              </a:rPr>
              <a:t> </a:t>
            </a:r>
            <a:r>
              <a:rPr lang="tr-TR" altLang="tr-TR" sz="2800" i="1" dirty="0" smtClean="0">
                <a:solidFill>
                  <a:schemeClr val="tx1"/>
                </a:solidFill>
                <a:latin typeface="Cambria" panose="02040503050406030204" pitchFamily="18" charset="0"/>
                <a:cs typeface="Tahoma" pitchFamily="34" charset="0"/>
              </a:rPr>
              <a:t> </a:t>
            </a:r>
            <a:r>
              <a:rPr lang="tr-TR" altLang="tr-TR" dirty="0">
                <a:solidFill>
                  <a:schemeClr val="tx1"/>
                </a:solidFill>
                <a:latin typeface="Cambria" panose="02040503050406030204" pitchFamily="18" charset="0"/>
                <a:cs typeface="Tahoma" pitchFamily="34" charset="0"/>
              </a:rPr>
              <a:t>Yönetmeliğin Uygulanmasına İlişkin Esaslar</a:t>
            </a:r>
            <a:endParaRPr lang="tr-TR" altLang="tr-TR" dirty="0">
              <a:solidFill>
                <a:schemeClr val="bg1">
                  <a:lumMod val="65000"/>
                </a:schemeClr>
              </a:solidFill>
              <a:latin typeface="Cambria" panose="02040503050406030204" pitchFamily="18" charset="0"/>
              <a:cs typeface="Tahoma" pitchFamily="34" charset="0"/>
            </a:endParaRPr>
          </a:p>
          <a:p>
            <a:pPr eaLnBrk="1" hangingPunct="1">
              <a:spcBef>
                <a:spcPts val="1200"/>
              </a:spcBef>
              <a:buClr>
                <a:srgbClr val="FF0000"/>
              </a:buClr>
              <a:buFont typeface="Wingdings" pitchFamily="2" charset="2"/>
              <a:buChar char="v"/>
            </a:pPr>
            <a:r>
              <a:rPr lang="tr-TR" altLang="tr-TR" dirty="0" smtClean="0">
                <a:solidFill>
                  <a:schemeClr val="tx1"/>
                </a:solidFill>
                <a:latin typeface="Cambria" panose="02040503050406030204" pitchFamily="18" charset="0"/>
                <a:cs typeface="Tahoma" pitchFamily="34" charset="0"/>
              </a:rPr>
              <a:t>   Tanımlar </a:t>
            </a:r>
          </a:p>
          <a:p>
            <a:pPr eaLnBrk="1" hangingPunct="1">
              <a:spcBef>
                <a:spcPts val="1200"/>
              </a:spcBef>
              <a:buClr>
                <a:srgbClr val="FF0000"/>
              </a:buClr>
              <a:buFont typeface="Wingdings" pitchFamily="2" charset="2"/>
              <a:buChar char="v"/>
            </a:pPr>
            <a:r>
              <a:rPr lang="tr-TR" altLang="tr-TR" dirty="0">
                <a:solidFill>
                  <a:schemeClr val="tx1"/>
                </a:solidFill>
                <a:latin typeface="Cambria" panose="02040503050406030204" pitchFamily="18" charset="0"/>
                <a:cs typeface="Tahoma" pitchFamily="34" charset="0"/>
              </a:rPr>
              <a:t> </a:t>
            </a:r>
            <a:r>
              <a:rPr lang="tr-TR" altLang="tr-TR" dirty="0" smtClean="0">
                <a:solidFill>
                  <a:schemeClr val="tx1"/>
                </a:solidFill>
                <a:latin typeface="Cambria" panose="02040503050406030204" pitchFamily="18" charset="0"/>
                <a:cs typeface="Tahoma" pitchFamily="34" charset="0"/>
              </a:rPr>
              <a:t>  Genel İlkeler </a:t>
            </a:r>
          </a:p>
          <a:p>
            <a:pPr eaLnBrk="1" hangingPunct="1">
              <a:spcBef>
                <a:spcPts val="1200"/>
              </a:spcBef>
              <a:buClr>
                <a:srgbClr val="FF0000"/>
              </a:buClr>
              <a:buFont typeface="Wingdings" pitchFamily="2" charset="2"/>
              <a:buChar char="v"/>
            </a:pPr>
            <a:r>
              <a:rPr lang="tr-TR" altLang="tr-TR" dirty="0" smtClean="0">
                <a:solidFill>
                  <a:schemeClr val="tx1"/>
                </a:solidFill>
                <a:latin typeface="Cambria" panose="02040503050406030204" pitchFamily="18" charset="0"/>
                <a:cs typeface="Tahoma" pitchFamily="34" charset="0"/>
              </a:rPr>
              <a:t>   Taban </a:t>
            </a:r>
            <a:r>
              <a:rPr lang="tr-TR" altLang="tr-TR" dirty="0">
                <a:solidFill>
                  <a:schemeClr val="tx1"/>
                </a:solidFill>
                <a:latin typeface="Cambria" panose="02040503050406030204" pitchFamily="18" charset="0"/>
                <a:cs typeface="Tahoma" pitchFamily="34" charset="0"/>
              </a:rPr>
              <a:t>alanı ve E</a:t>
            </a:r>
            <a:r>
              <a:rPr lang="tr-TR" altLang="tr-TR" dirty="0" smtClean="0">
                <a:solidFill>
                  <a:schemeClr val="tx1"/>
                </a:solidFill>
                <a:latin typeface="Cambria" panose="02040503050406030204" pitchFamily="18" charset="0"/>
                <a:cs typeface="Tahoma" pitchFamily="34" charset="0"/>
              </a:rPr>
              <a:t>msale </a:t>
            </a:r>
            <a:r>
              <a:rPr lang="tr-TR" altLang="tr-TR" dirty="0">
                <a:solidFill>
                  <a:schemeClr val="tx1"/>
                </a:solidFill>
                <a:latin typeface="Cambria" panose="02040503050406030204" pitchFamily="18" charset="0"/>
                <a:cs typeface="Tahoma" pitchFamily="34" charset="0"/>
              </a:rPr>
              <a:t>dahil edilmeyen kullanımlar </a:t>
            </a:r>
          </a:p>
          <a:p>
            <a:pPr eaLnBrk="1" hangingPunct="1">
              <a:spcBef>
                <a:spcPct val="0"/>
              </a:spcBef>
              <a:buClr>
                <a:srgbClr val="FF0000"/>
              </a:buClr>
              <a:buNone/>
            </a:pPr>
            <a:endParaRPr lang="tr-TR" altLang="tr-TR" sz="2800" dirty="0">
              <a:solidFill>
                <a:schemeClr val="tx1"/>
              </a:solidFill>
              <a:latin typeface="Tahoma" pitchFamily="34" charset="0"/>
              <a:cs typeface="Tahoma" pitchFamily="34" charset="0"/>
            </a:endParaRPr>
          </a:p>
          <a:p>
            <a:pPr eaLnBrk="1" hangingPunct="1">
              <a:spcBef>
                <a:spcPct val="0"/>
              </a:spcBef>
              <a:buFontTx/>
              <a:buNone/>
            </a:pPr>
            <a:r>
              <a:rPr lang="tr-TR" altLang="tr-TR" sz="2800" b="1" dirty="0">
                <a:solidFill>
                  <a:srgbClr val="FF0000"/>
                </a:solidFill>
                <a:cs typeface="Times New Roman" pitchFamily="18" charset="0"/>
              </a:rPr>
              <a:t>	</a:t>
            </a:r>
          </a:p>
        </p:txBody>
      </p:sp>
    </p:spTree>
    <p:extLst>
      <p:ext uri="{BB962C8B-B14F-4D97-AF65-F5344CB8AC3E}">
        <p14:creationId xmlns:p14="http://schemas.microsoft.com/office/powerpoint/2010/main" val="40614612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2156F503-6163-4EB9-8C1F-73528EC64C1D}" type="slidenum">
              <a:rPr lang="tr-TR" smtClean="0"/>
              <a:pPr/>
              <a:t>20</a:t>
            </a:fld>
            <a:endParaRPr lang="tr-TR"/>
          </a:p>
        </p:txBody>
      </p:sp>
      <p:sp>
        <p:nvSpPr>
          <p:cNvPr id="10" name="Dikdörtgen 9"/>
          <p:cNvSpPr/>
          <p:nvPr/>
        </p:nvSpPr>
        <p:spPr>
          <a:xfrm>
            <a:off x="3538434" y="260648"/>
            <a:ext cx="2132315" cy="523220"/>
          </a:xfrm>
          <a:prstGeom prst="rect">
            <a:avLst/>
          </a:prstGeom>
        </p:spPr>
        <p:txBody>
          <a:bodyPr wrap="none">
            <a:spAutoFit/>
          </a:bodyPr>
          <a:lstStyle/>
          <a:p>
            <a:pPr algn="ctr">
              <a:defRPr/>
            </a:pPr>
            <a:r>
              <a:rPr lang="tr-TR" sz="28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TANIMLAR</a:t>
            </a:r>
            <a:endParaRPr lang="tr-TR" sz="28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1" name="Metin kutusu 10"/>
          <p:cNvSpPr txBox="1"/>
          <p:nvPr/>
        </p:nvSpPr>
        <p:spPr>
          <a:xfrm>
            <a:off x="301824" y="1824206"/>
            <a:ext cx="4856977" cy="378565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tr-TR" sz="2000" b="1" dirty="0" smtClean="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Yapı Yüksekliği:</a:t>
            </a:r>
          </a:p>
          <a:p>
            <a:pPr algn="just"/>
            <a:endParaRPr lang="tr-TR" sz="2000" b="1" dirty="0" smtClean="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tr-TR" sz="2000" dirty="0">
                <a:latin typeface="Tahoma" panose="020B0604030504040204" pitchFamily="34" charset="0"/>
                <a:ea typeface="Tahoma" panose="020B0604030504040204" pitchFamily="34" charset="0"/>
                <a:cs typeface="Tahoma" panose="020B0604030504040204" pitchFamily="34" charset="0"/>
              </a:rPr>
              <a:t>Bodrum katlar, asma katlar ve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çatı arası piyesler </a:t>
            </a:r>
            <a:r>
              <a:rPr lang="tr-TR" sz="2000" dirty="0">
                <a:latin typeface="Tahoma" panose="020B0604030504040204" pitchFamily="34" charset="0"/>
                <a:ea typeface="Tahoma" panose="020B0604030504040204" pitchFamily="34" charset="0"/>
                <a:cs typeface="Tahoma" panose="020B0604030504040204" pitchFamily="34" charset="0"/>
              </a:rPr>
              <a:t>dâhil olmak üzere, yapının inşa edilen bütün katlarının toplam </a:t>
            </a:r>
            <a:r>
              <a:rPr lang="tr-TR" sz="2000" dirty="0" smtClean="0">
                <a:latin typeface="Tahoma" panose="020B0604030504040204" pitchFamily="34" charset="0"/>
                <a:ea typeface="Tahoma" panose="020B0604030504040204" pitchFamily="34" charset="0"/>
                <a:cs typeface="Tahoma" panose="020B0604030504040204" pitchFamily="34" charset="0"/>
              </a:rPr>
              <a:t>yüksekliğidir.</a:t>
            </a:r>
          </a:p>
          <a:p>
            <a:pPr algn="just"/>
            <a:endParaRPr lang="tr-TR" sz="2000" dirty="0">
              <a:latin typeface="Tahoma" panose="020B0604030504040204" pitchFamily="34" charset="0"/>
              <a:ea typeface="Tahoma" panose="020B0604030504040204" pitchFamily="34" charset="0"/>
              <a:cs typeface="Tahoma" panose="020B0604030504040204" pitchFamily="34" charset="0"/>
            </a:endParaRPr>
          </a:p>
          <a:p>
            <a:pPr algn="just"/>
            <a:r>
              <a:rPr lang="tr-TR" sz="2000" b="1" dirty="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Bina Yüksekliği</a:t>
            </a:r>
            <a:r>
              <a:rPr lang="tr-TR" sz="2000" b="1" dirty="0" smtClean="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a:t>
            </a:r>
          </a:p>
          <a:p>
            <a:pPr algn="just"/>
            <a:endParaRPr lang="tr-TR" sz="2000" b="1" dirty="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tr-TR" sz="2000" dirty="0">
                <a:latin typeface="Tahoma" panose="020B0604030504040204" pitchFamily="34" charset="0"/>
                <a:ea typeface="Tahoma" panose="020B0604030504040204" pitchFamily="34" charset="0"/>
                <a:cs typeface="Tahoma" panose="020B0604030504040204" pitchFamily="34" charset="0"/>
              </a:rPr>
              <a:t>Binanın kot aldığı noktadan saçak seviyesine kadar olan imar planı veya bu Yönetmelikte öngörülen </a:t>
            </a:r>
            <a:r>
              <a:rPr lang="tr-TR" sz="2000" dirty="0" smtClean="0">
                <a:latin typeface="Tahoma" panose="020B0604030504040204" pitchFamily="34" charset="0"/>
                <a:ea typeface="Tahoma" panose="020B0604030504040204" pitchFamily="34" charset="0"/>
                <a:cs typeface="Tahoma" panose="020B0604030504040204" pitchFamily="34" charset="0"/>
              </a:rPr>
              <a:t>yüksekliğidir.</a:t>
            </a:r>
            <a:endParaRPr lang="tr-TR" sz="2000" dirty="0">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yapı yüksekliği nedir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9178" y="1993158"/>
            <a:ext cx="2645667" cy="3447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9752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KOMİSYON İKON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 name="Slayt Numarası Yer Tutucusu 3"/>
          <p:cNvSpPr>
            <a:spLocks noGrp="1"/>
          </p:cNvSpPr>
          <p:nvPr>
            <p:ph type="sldNum" sz="quarter" idx="11"/>
          </p:nvPr>
        </p:nvSpPr>
        <p:spPr/>
        <p:txBody>
          <a:bodyPr/>
          <a:lstStyle/>
          <a:p>
            <a:fld id="{2156F503-6163-4EB9-8C1F-73528EC64C1D}" type="slidenum">
              <a:rPr lang="tr-TR" smtClean="0"/>
              <a:pPr/>
              <a:t>21</a:t>
            </a:fld>
            <a:endParaRPr lang="tr-TR"/>
          </a:p>
        </p:txBody>
      </p:sp>
      <p:sp>
        <p:nvSpPr>
          <p:cNvPr id="12" name="Dikdörtgen 11"/>
          <p:cNvSpPr/>
          <p:nvPr/>
        </p:nvSpPr>
        <p:spPr>
          <a:xfrm>
            <a:off x="3570442" y="183516"/>
            <a:ext cx="2132315" cy="523220"/>
          </a:xfrm>
          <a:prstGeom prst="rect">
            <a:avLst/>
          </a:prstGeom>
        </p:spPr>
        <p:txBody>
          <a:bodyPr wrap="none">
            <a:spAutoFit/>
          </a:bodyPr>
          <a:lstStyle/>
          <a:p>
            <a:pPr algn="ctr">
              <a:defRPr/>
            </a:pPr>
            <a:r>
              <a:rPr lang="tr-TR" sz="28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TANIMLAR</a:t>
            </a:r>
            <a:endParaRPr lang="tr-TR" sz="28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8" name="Metin kutusu 7"/>
          <p:cNvSpPr txBox="1"/>
          <p:nvPr/>
        </p:nvSpPr>
        <p:spPr>
          <a:xfrm>
            <a:off x="611560" y="1484783"/>
            <a:ext cx="7704856" cy="224676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tr-TR" sz="2000" b="1" dirty="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Yüksek yapı: </a:t>
            </a:r>
            <a:endParaRPr lang="tr-TR" sz="2000" b="1" dirty="0" smtClean="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endParaRPr>
          </a:p>
          <a:p>
            <a:pPr algn="just"/>
            <a:endParaRPr lang="tr-TR" sz="2000" b="1" dirty="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tr-TR" sz="2000" dirty="0">
                <a:latin typeface="Tahoma" panose="020B0604030504040204" pitchFamily="34" charset="0"/>
                <a:ea typeface="Tahoma" panose="020B0604030504040204" pitchFamily="34" charset="0"/>
                <a:cs typeface="Tahoma" panose="020B0604030504040204" pitchFamily="34" charset="0"/>
              </a:rPr>
              <a:t>Bina yüksekliği 21.50 metreden veya yapı yüksekliği 30.50 metreden fazla olan binalardır. </a:t>
            </a:r>
            <a:endParaRPr lang="tr-TR" sz="2000" dirty="0" smtClean="0">
              <a:latin typeface="Tahoma" panose="020B0604030504040204" pitchFamily="34" charset="0"/>
              <a:ea typeface="Tahoma" panose="020B0604030504040204" pitchFamily="34" charset="0"/>
              <a:cs typeface="Tahoma" panose="020B0604030504040204" pitchFamily="34" charset="0"/>
            </a:endParaRPr>
          </a:p>
          <a:p>
            <a:pPr algn="just"/>
            <a:endParaRPr lang="tr-TR" sz="2000" dirty="0">
              <a:latin typeface="Tahoma" panose="020B0604030504040204" pitchFamily="34" charset="0"/>
              <a:ea typeface="Tahoma" panose="020B0604030504040204" pitchFamily="34" charset="0"/>
              <a:cs typeface="Tahoma" panose="020B0604030504040204" pitchFamily="34" charset="0"/>
            </a:endParaRPr>
          </a:p>
          <a:p>
            <a:pPr algn="just"/>
            <a:r>
              <a:rPr lang="tr-TR" sz="2000" dirty="0">
                <a:latin typeface="Tahoma" panose="020B0604030504040204" pitchFamily="34" charset="0"/>
                <a:ea typeface="Tahoma" panose="020B0604030504040204" pitchFamily="34" charset="0"/>
                <a:cs typeface="Tahoma" panose="020B0604030504040204" pitchFamily="34" charset="0"/>
              </a:rPr>
              <a:t>(Bina yüksekliği 51.50 metreden veya yapı yüksekliği 60.50 metreden daha yüksek olan binalar çok yüksek yapılardır.)</a:t>
            </a:r>
          </a:p>
        </p:txBody>
      </p:sp>
      <p:pic>
        <p:nvPicPr>
          <p:cNvPr id="10" name="Picture 6" descr="İlgili resim"/>
          <p:cNvPicPr>
            <a:picLocks noChangeAspect="1" noChangeArrowheads="1"/>
          </p:cNvPicPr>
          <p:nvPr/>
        </p:nvPicPr>
        <p:blipFill rotWithShape="1">
          <a:blip r:embed="rId3">
            <a:extLst>
              <a:ext uri="{28A0092B-C50C-407E-A947-70E740481C1C}">
                <a14:useLocalDpi xmlns:a14="http://schemas.microsoft.com/office/drawing/2010/main" val="0"/>
              </a:ext>
            </a:extLst>
          </a:blip>
          <a:srcRect r="11063" b="16694"/>
          <a:stretch/>
        </p:blipFill>
        <p:spPr bwMode="auto">
          <a:xfrm>
            <a:off x="4932040" y="4077072"/>
            <a:ext cx="2630451" cy="242088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lgili res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7292" y="4077072"/>
            <a:ext cx="2905066" cy="2420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4963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2156F503-6163-4EB9-8C1F-73528EC64C1D}" type="slidenum">
              <a:rPr lang="tr-TR" smtClean="0"/>
              <a:pPr/>
              <a:t>22</a:t>
            </a:fld>
            <a:endParaRPr lang="tr-TR"/>
          </a:p>
        </p:txBody>
      </p:sp>
      <p:sp>
        <p:nvSpPr>
          <p:cNvPr id="7" name="Metin kutusu 6"/>
          <p:cNvSpPr txBox="1"/>
          <p:nvPr/>
        </p:nvSpPr>
        <p:spPr>
          <a:xfrm>
            <a:off x="323527" y="1467321"/>
            <a:ext cx="4281063" cy="513986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tr-TR" sz="1600" b="1" dirty="0" smtClean="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endParaRPr>
          </a:p>
          <a:p>
            <a:r>
              <a:rPr lang="tr-TR" sz="2000" b="1" dirty="0" smtClean="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Vaziyet </a:t>
            </a:r>
            <a:r>
              <a:rPr lang="tr-TR" sz="2000" b="1" dirty="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planı: </a:t>
            </a:r>
          </a:p>
          <a:p>
            <a:pPr algn="just"/>
            <a:r>
              <a:rPr lang="tr-TR" sz="2000" dirty="0">
                <a:latin typeface="Tahoma" panose="020B0604030504040204" pitchFamily="34" charset="0"/>
                <a:ea typeface="Tahoma" panose="020B0604030504040204" pitchFamily="34" charset="0"/>
                <a:cs typeface="Tahoma" panose="020B0604030504040204" pitchFamily="34" charset="0"/>
              </a:rPr>
              <a:t>Parselde inşa edilecek yapı veya yapıların; aplikasyon krokisindeki koordinatlara göre teknik mevzuata uygun olarak sayısal ve çizgisel şekilde gösterildiği, </a:t>
            </a:r>
            <a:endParaRPr lang="tr-TR" sz="2000" dirty="0" smtClean="0">
              <a:latin typeface="Tahoma" panose="020B0604030504040204" pitchFamily="34" charset="0"/>
              <a:ea typeface="Tahoma" panose="020B0604030504040204" pitchFamily="34" charset="0"/>
              <a:cs typeface="Tahoma" panose="020B0604030504040204" pitchFamily="34" charset="0"/>
            </a:endParaRPr>
          </a:p>
          <a:p>
            <a:pPr algn="just"/>
            <a:endParaRPr lang="tr-TR" sz="2000" dirty="0" smtClean="0">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anose="05000000000000000000" pitchFamily="2" charset="2"/>
              <a:buChar char="ü"/>
            </a:pP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bahçe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tanzimi, </a:t>
            </a: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açık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otopark ve otopark girişlerini</a:t>
            </a: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p>
          <a:p>
            <a:pPr marL="285750" indent="-285750" algn="just">
              <a:buFont typeface="Wingdings" panose="05000000000000000000" pitchFamily="2" charset="2"/>
              <a:buChar char="ü"/>
            </a:pP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yangın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kaçışlarını, </a:t>
            </a: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bina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yaklaşım mesafe ve kotlarını</a:t>
            </a: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p>
          <a:p>
            <a:pPr marL="285750" indent="-285750" algn="just">
              <a:buFont typeface="Wingdings" panose="05000000000000000000" pitchFamily="2" charset="2"/>
              <a:buChar char="ü"/>
            </a:pP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kuzey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yönünü, </a:t>
            </a: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parseldeki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teknik altyapıyı </a:t>
            </a: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gösteren</a:t>
            </a:r>
          </a:p>
          <a:p>
            <a:pPr marL="285750" indent="-285750" algn="just">
              <a:buFont typeface="Wingdings" panose="05000000000000000000" pitchFamily="2" charset="2"/>
              <a:buChar char="ü"/>
            </a:pP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1/500</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 1/200 veya 1/100 ölçekli </a:t>
            </a: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plandır.</a:t>
            </a:r>
            <a:endParaRPr lang="tr-TR" sz="16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anose="05000000000000000000" pitchFamily="2" charset="2"/>
              <a:buChar char="ü"/>
            </a:pPr>
            <a:endParaRPr lang="tr-TR" sz="1200" b="1" dirty="0" smtClean="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2050" name="Picture 2" descr="bina vaziyet planında olması gerekenler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8200" y="1203725"/>
            <a:ext cx="3989013" cy="5456926"/>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3555202" y="260648"/>
            <a:ext cx="2132315" cy="523220"/>
          </a:xfrm>
          <a:prstGeom prst="rect">
            <a:avLst/>
          </a:prstGeom>
        </p:spPr>
        <p:txBody>
          <a:bodyPr wrap="none">
            <a:spAutoFit/>
          </a:bodyPr>
          <a:lstStyle/>
          <a:p>
            <a:pPr algn="ctr">
              <a:defRPr/>
            </a:pPr>
            <a:r>
              <a:rPr lang="tr-TR" sz="28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TANIMLAR</a:t>
            </a:r>
            <a:endParaRPr lang="tr-TR" sz="28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374082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233925" y="1052736"/>
            <a:ext cx="2482193" cy="720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tr-TR" sz="2000" b="1" dirty="0" smtClean="0">
                <a:latin typeface="Tahoma" panose="020B0604030504040204" pitchFamily="34" charset="0"/>
                <a:ea typeface="Tahoma" panose="020B0604030504040204" pitchFamily="34" charset="0"/>
                <a:cs typeface="Tahoma" panose="020B0604030504040204" pitchFamily="34" charset="0"/>
              </a:rPr>
              <a:t>YAPI NİZAMI</a:t>
            </a:r>
            <a:endParaRPr lang="tr-TR" sz="2000" b="1" dirty="0">
              <a:latin typeface="Tahoma" panose="020B0604030504040204" pitchFamily="34" charset="0"/>
              <a:ea typeface="Tahoma" panose="020B0604030504040204" pitchFamily="34" charset="0"/>
              <a:cs typeface="Tahoma" panose="020B0604030504040204" pitchFamily="34" charset="0"/>
            </a:endParaRPr>
          </a:p>
        </p:txBody>
      </p:sp>
      <p:cxnSp>
        <p:nvCxnSpPr>
          <p:cNvPr id="6" name="Dirsek Bağlayıcısı 5"/>
          <p:cNvCxnSpPr/>
          <p:nvPr/>
        </p:nvCxnSpPr>
        <p:spPr>
          <a:xfrm rot="5400000">
            <a:off x="2483688" y="728680"/>
            <a:ext cx="936264" cy="2880520"/>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7" name="Dikdörtgen 6"/>
          <p:cNvSpPr/>
          <p:nvPr/>
        </p:nvSpPr>
        <p:spPr>
          <a:xfrm>
            <a:off x="611560" y="2564904"/>
            <a:ext cx="1800000" cy="72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tr-TR" dirty="0" smtClean="0">
                <a:latin typeface="Tahoma" panose="020B0604030504040204" pitchFamily="34" charset="0"/>
                <a:ea typeface="Tahoma" panose="020B0604030504040204" pitchFamily="34" charset="0"/>
                <a:cs typeface="Tahoma" panose="020B0604030504040204" pitchFamily="34" charset="0"/>
              </a:rPr>
              <a:t>AYRIK NİZAM</a:t>
            </a:r>
            <a:endParaRPr lang="tr-TR" dirty="0">
              <a:latin typeface="Tahoma" panose="020B0604030504040204" pitchFamily="34" charset="0"/>
              <a:ea typeface="Tahoma" panose="020B0604030504040204" pitchFamily="34" charset="0"/>
              <a:cs typeface="Tahoma" panose="020B0604030504040204" pitchFamily="34" charset="0"/>
            </a:endParaRPr>
          </a:p>
        </p:txBody>
      </p:sp>
      <p:sp>
        <p:nvSpPr>
          <p:cNvPr id="10" name="Dikdörtgen 9"/>
          <p:cNvSpPr/>
          <p:nvPr/>
        </p:nvSpPr>
        <p:spPr>
          <a:xfrm>
            <a:off x="3492080" y="2564904"/>
            <a:ext cx="1800000" cy="72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tr-TR" dirty="0" smtClean="0">
                <a:latin typeface="Tahoma" panose="020B0604030504040204" pitchFamily="34" charset="0"/>
                <a:ea typeface="Tahoma" panose="020B0604030504040204" pitchFamily="34" charset="0"/>
                <a:cs typeface="Tahoma" panose="020B0604030504040204" pitchFamily="34" charset="0"/>
              </a:rPr>
              <a:t>BİTİŞİK NİZAM</a:t>
            </a:r>
            <a:endParaRPr lang="tr-TR" dirty="0">
              <a:latin typeface="Tahoma" panose="020B0604030504040204" pitchFamily="34" charset="0"/>
              <a:ea typeface="Tahoma" panose="020B0604030504040204" pitchFamily="34" charset="0"/>
              <a:cs typeface="Tahoma" panose="020B0604030504040204" pitchFamily="34" charset="0"/>
            </a:endParaRPr>
          </a:p>
        </p:txBody>
      </p:sp>
      <p:sp>
        <p:nvSpPr>
          <p:cNvPr id="11" name="Dikdörtgen 10"/>
          <p:cNvSpPr/>
          <p:nvPr/>
        </p:nvSpPr>
        <p:spPr>
          <a:xfrm>
            <a:off x="6516216" y="2564904"/>
            <a:ext cx="1800000" cy="720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tr-TR" dirty="0" smtClean="0">
                <a:latin typeface="Tahoma" panose="020B0604030504040204" pitchFamily="34" charset="0"/>
                <a:ea typeface="Tahoma" panose="020B0604030504040204" pitchFamily="34" charset="0"/>
                <a:cs typeface="Tahoma" panose="020B0604030504040204" pitchFamily="34" charset="0"/>
              </a:rPr>
              <a:t>BLOK NİZAM</a:t>
            </a:r>
            <a:endParaRPr lang="tr-TR" dirty="0">
              <a:latin typeface="Tahoma" panose="020B0604030504040204" pitchFamily="34" charset="0"/>
              <a:ea typeface="Tahoma" panose="020B0604030504040204" pitchFamily="34" charset="0"/>
              <a:cs typeface="Tahoma" panose="020B0604030504040204" pitchFamily="34" charset="0"/>
            </a:endParaRPr>
          </a:p>
        </p:txBody>
      </p:sp>
      <p:cxnSp>
        <p:nvCxnSpPr>
          <p:cNvPr id="13" name="Dirsek Bağlayıcısı 12"/>
          <p:cNvCxnSpPr/>
          <p:nvPr/>
        </p:nvCxnSpPr>
        <p:spPr>
          <a:xfrm rot="16200000" flipH="1">
            <a:off x="5558710" y="606187"/>
            <a:ext cx="792248" cy="3125508"/>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7" name="Düz Ok Bağlayıcısı 16"/>
          <p:cNvCxnSpPr/>
          <p:nvPr/>
        </p:nvCxnSpPr>
        <p:spPr>
          <a:xfrm>
            <a:off x="4392080" y="2169101"/>
            <a:ext cx="0" cy="39596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4" name="Dikdörtgen 13"/>
          <p:cNvSpPr/>
          <p:nvPr/>
        </p:nvSpPr>
        <p:spPr>
          <a:xfrm>
            <a:off x="123723" y="3501008"/>
            <a:ext cx="2648077" cy="1200329"/>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tr-TR" dirty="0"/>
              <a:t>Hiç bir yanından komşu parseldeki binalara bitişik olmayan yapı </a:t>
            </a:r>
            <a:r>
              <a:rPr lang="tr-TR" dirty="0" smtClean="0"/>
              <a:t>nizamıdır.</a:t>
            </a:r>
            <a:endParaRPr lang="tr-TR" dirty="0"/>
          </a:p>
        </p:txBody>
      </p:sp>
      <p:sp>
        <p:nvSpPr>
          <p:cNvPr id="16" name="Dikdörtgen 15"/>
          <p:cNvSpPr/>
          <p:nvPr/>
        </p:nvSpPr>
        <p:spPr>
          <a:xfrm>
            <a:off x="3068041" y="3501008"/>
            <a:ext cx="2648077" cy="1754326"/>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tr-TR" dirty="0"/>
              <a:t>Bir veya birden fazla komşu parsellerdeki binalara bitişik olan ve ortak alandan arka bahçeye çıkış sağlanan yapı </a:t>
            </a:r>
            <a:r>
              <a:rPr lang="tr-TR" dirty="0" smtClean="0"/>
              <a:t>nizamıdır.</a:t>
            </a:r>
            <a:endParaRPr lang="tr-TR" dirty="0"/>
          </a:p>
        </p:txBody>
      </p:sp>
      <p:sp>
        <p:nvSpPr>
          <p:cNvPr id="18" name="Dikdörtgen 17"/>
          <p:cNvSpPr/>
          <p:nvPr/>
        </p:nvSpPr>
        <p:spPr>
          <a:xfrm>
            <a:off x="5923005" y="3501008"/>
            <a:ext cx="3189166" cy="2585323"/>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tr-TR" dirty="0"/>
              <a:t>İmar planı veya bu Yönetmelikte cephe uzunluğu, derinliği ve yüksekliği belirlenmiş yapı kitlesinin, </a:t>
            </a:r>
            <a:r>
              <a:rPr lang="tr-TR" u="sng" dirty="0"/>
              <a:t>bir parsel veya </a:t>
            </a:r>
            <a:r>
              <a:rPr lang="tr-TR" u="sng" dirty="0" err="1"/>
              <a:t>dilatasyonla</a:t>
            </a:r>
            <a:r>
              <a:rPr lang="tr-TR" u="sng" dirty="0"/>
              <a:t> ayrılmak suretiyle birden fazla parsel üzerine oturduğu bahçeli yapı </a:t>
            </a:r>
            <a:r>
              <a:rPr lang="tr-TR" u="sng" dirty="0" smtClean="0"/>
              <a:t>nizamıdır.</a:t>
            </a:r>
          </a:p>
        </p:txBody>
      </p:sp>
      <p:sp>
        <p:nvSpPr>
          <p:cNvPr id="15" name="Dikdörtgen 14"/>
          <p:cNvSpPr/>
          <p:nvPr/>
        </p:nvSpPr>
        <p:spPr>
          <a:xfrm>
            <a:off x="-49547" y="6211669"/>
            <a:ext cx="9161718"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tr-TR" dirty="0" smtClean="0"/>
              <a:t>Bir </a:t>
            </a:r>
            <a:r>
              <a:rPr lang="tr-TR" dirty="0"/>
              <a:t>taraftan komşu parseldeki binaya bitişik, diğer taraftan ayrık olan ikili veya ikiz nizamlar, </a:t>
            </a:r>
            <a:r>
              <a:rPr lang="tr-TR" b="1" dirty="0">
                <a:solidFill>
                  <a:srgbClr val="FF0000"/>
                </a:solidFill>
              </a:rPr>
              <a:t>blok nizam </a:t>
            </a:r>
            <a:r>
              <a:rPr lang="tr-TR" dirty="0"/>
              <a:t>olarak değerlendirilir.</a:t>
            </a:r>
          </a:p>
        </p:txBody>
      </p:sp>
      <p:sp>
        <p:nvSpPr>
          <p:cNvPr id="19" name="Dikdörtgen 18"/>
          <p:cNvSpPr/>
          <p:nvPr/>
        </p:nvSpPr>
        <p:spPr>
          <a:xfrm>
            <a:off x="3447797" y="332656"/>
            <a:ext cx="2132315" cy="523220"/>
          </a:xfrm>
          <a:prstGeom prst="rect">
            <a:avLst/>
          </a:prstGeom>
        </p:spPr>
        <p:txBody>
          <a:bodyPr wrap="none">
            <a:spAutoFit/>
          </a:bodyPr>
          <a:lstStyle/>
          <a:p>
            <a:pPr algn="ctr">
              <a:defRPr/>
            </a:pPr>
            <a:r>
              <a:rPr lang="tr-TR" sz="28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TANIMLAR</a:t>
            </a:r>
          </a:p>
        </p:txBody>
      </p:sp>
    </p:spTree>
    <p:extLst>
      <p:ext uri="{BB962C8B-B14F-4D97-AF65-F5344CB8AC3E}">
        <p14:creationId xmlns:p14="http://schemas.microsoft.com/office/powerpoint/2010/main" val="19678344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KOMİSYON İKON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5" name="Metin kutusu 24"/>
          <p:cNvSpPr txBox="1"/>
          <p:nvPr/>
        </p:nvSpPr>
        <p:spPr>
          <a:xfrm>
            <a:off x="25224" y="1142742"/>
            <a:ext cx="5288829" cy="34778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tr-TR" sz="2000" b="1" dirty="0" smtClean="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Yapı </a:t>
            </a:r>
            <a:r>
              <a:rPr lang="tr-TR" sz="2000" b="1" dirty="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Tatil Tutanağı</a:t>
            </a:r>
            <a:r>
              <a:rPr lang="tr-TR" sz="2000" b="1" dirty="0" smtClean="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a:t>
            </a:r>
          </a:p>
          <a:p>
            <a:pPr algn="just"/>
            <a:r>
              <a:rPr lang="tr-TR" sz="2000" dirty="0">
                <a:latin typeface="Tahoma" panose="020B0604030504040204" pitchFamily="34" charset="0"/>
                <a:ea typeface="Tahoma" panose="020B0604030504040204" pitchFamily="34" charset="0"/>
                <a:cs typeface="Tahoma" panose="020B0604030504040204" pitchFamily="34" charset="0"/>
              </a:rPr>
              <a:t>Herhangi bir şekilde ruhsat alınmadan yapıya başlanılarak kaçak inşaat yapıldığı ya da ruhsatlı yapılarda ruhsat ve eklerine aykırı yapı yapıldığı tespit edildiği takdirde, ilgili idaresince yetkilendirilmiş teknik elemanlarca, yapının o andaki durumu ile birlikte aykırılıkları </a:t>
            </a:r>
            <a:r>
              <a:rPr lang="tr-TR" sz="2000" dirty="0">
                <a:solidFill>
                  <a:srgbClr val="0070C0"/>
                </a:solidFill>
                <a:latin typeface="Tahoma" panose="020B0604030504040204" pitchFamily="34" charset="0"/>
                <a:ea typeface="Tahoma" panose="020B0604030504040204" pitchFamily="34" charset="0"/>
                <a:cs typeface="Tahoma" panose="020B0604030504040204" pitchFamily="34" charset="0"/>
              </a:rPr>
              <a:t>resim, kroki ve yazı ile belirtilen</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tr-TR" sz="2000" dirty="0">
                <a:latin typeface="Tahoma" panose="020B0604030504040204" pitchFamily="34" charset="0"/>
                <a:ea typeface="Tahoma" panose="020B0604030504040204" pitchFamily="34" charset="0"/>
                <a:cs typeface="Tahoma" panose="020B0604030504040204" pitchFamily="34" charset="0"/>
              </a:rPr>
              <a:t>ve </a:t>
            </a:r>
            <a:r>
              <a:rPr lang="tr-TR" sz="2000" dirty="0" err="1">
                <a:latin typeface="Tahoma" panose="020B0604030504040204" pitchFamily="34" charset="0"/>
                <a:ea typeface="Tahoma" panose="020B0604030504040204" pitchFamily="34" charset="0"/>
                <a:cs typeface="Tahoma" panose="020B0604030504040204" pitchFamily="34" charset="0"/>
              </a:rPr>
              <a:t>inşai</a:t>
            </a:r>
            <a:r>
              <a:rPr lang="tr-TR" sz="2000" dirty="0">
                <a:latin typeface="Tahoma" panose="020B0604030504040204" pitchFamily="34" charset="0"/>
                <a:ea typeface="Tahoma" panose="020B0604030504040204" pitchFamily="34" charset="0"/>
                <a:cs typeface="Tahoma" panose="020B0604030504040204" pitchFamily="34" charset="0"/>
              </a:rPr>
              <a:t> faaliyete devam edilemeyeceğini gösteren onaylı </a:t>
            </a:r>
            <a:r>
              <a:rPr lang="tr-TR" sz="2000" dirty="0" smtClean="0">
                <a:latin typeface="Tahoma" panose="020B0604030504040204" pitchFamily="34" charset="0"/>
                <a:ea typeface="Tahoma" panose="020B0604030504040204" pitchFamily="34" charset="0"/>
                <a:cs typeface="Tahoma" panose="020B0604030504040204" pitchFamily="34" charset="0"/>
              </a:rPr>
              <a:t>belgedir. (EK-7 Form 16)</a:t>
            </a:r>
          </a:p>
        </p:txBody>
      </p:sp>
      <p:sp>
        <p:nvSpPr>
          <p:cNvPr id="4" name="Slayt Numarası Yer Tutucusu 3"/>
          <p:cNvSpPr>
            <a:spLocks noGrp="1"/>
          </p:cNvSpPr>
          <p:nvPr>
            <p:ph type="sldNum" sz="quarter" idx="11"/>
          </p:nvPr>
        </p:nvSpPr>
        <p:spPr/>
        <p:txBody>
          <a:bodyPr/>
          <a:lstStyle/>
          <a:p>
            <a:fld id="{2156F503-6163-4EB9-8C1F-73528EC64C1D}" type="slidenum">
              <a:rPr lang="tr-TR" smtClean="0"/>
              <a:pPr/>
              <a:t>24</a:t>
            </a:fld>
            <a:endParaRPr lang="tr-TR"/>
          </a:p>
        </p:txBody>
      </p:sp>
      <p:pic>
        <p:nvPicPr>
          <p:cNvPr id="3075" name="Resim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636" y="4728444"/>
            <a:ext cx="2088232" cy="209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1459" y="1168957"/>
            <a:ext cx="3615186" cy="55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kaçak yapı ile ilgili görsel sonuc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9458" y="4691832"/>
            <a:ext cx="2304257" cy="2135782"/>
          </a:xfrm>
          <a:prstGeom prst="rect">
            <a:avLst/>
          </a:prstGeom>
          <a:noFill/>
          <a:extLst>
            <a:ext uri="{909E8E84-426E-40DD-AFC4-6F175D3DCCD1}">
              <a14:hiddenFill xmlns:a14="http://schemas.microsoft.com/office/drawing/2010/main">
                <a:solidFill>
                  <a:srgbClr val="FFFFFF"/>
                </a:solidFill>
              </a14:hiddenFill>
            </a:ext>
          </a:extLst>
        </p:spPr>
      </p:pic>
      <p:sp>
        <p:nvSpPr>
          <p:cNvPr id="9" name="Dikdörtgen 8"/>
          <p:cNvSpPr/>
          <p:nvPr/>
        </p:nvSpPr>
        <p:spPr>
          <a:xfrm>
            <a:off x="3671821" y="367368"/>
            <a:ext cx="2132315" cy="523220"/>
          </a:xfrm>
          <a:prstGeom prst="rect">
            <a:avLst/>
          </a:prstGeom>
        </p:spPr>
        <p:txBody>
          <a:bodyPr wrap="none">
            <a:spAutoFit/>
          </a:bodyPr>
          <a:lstStyle/>
          <a:p>
            <a:pPr algn="ctr">
              <a:defRPr/>
            </a:pPr>
            <a:r>
              <a:rPr lang="tr-TR" sz="28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TANIMLAR</a:t>
            </a:r>
            <a:endParaRPr lang="tr-TR" sz="28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134506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p:cNvSpPr txBox="1"/>
          <p:nvPr/>
        </p:nvSpPr>
        <p:spPr>
          <a:xfrm>
            <a:off x="12778" y="1308958"/>
            <a:ext cx="5855366" cy="532453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tr-TR" sz="2000" b="1" dirty="0" smtClean="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Zemin </a:t>
            </a:r>
            <a:r>
              <a:rPr lang="tr-TR" sz="2000" b="1" dirty="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terası: </a:t>
            </a:r>
            <a:r>
              <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İrtibatlı </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olduğu katın seviyesini aşmayan, tabi zeminden veya tesviye edilmiş zeminden itibaren en fazla 1.50 metre yükseklikte olan, </a:t>
            </a:r>
            <a:endPar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just"/>
            <a:endParaRPr lang="tr-TR"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anose="05000000000000000000" pitchFamily="2" charset="2"/>
              <a:buChar char="ü"/>
            </a:pP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bağımsız bölümlerin parçası veya binanın ortak alanı olarak kullanılan, </a:t>
            </a:r>
          </a:p>
          <a:p>
            <a:pPr marL="285750" indent="-285750" algn="just">
              <a:buFont typeface="Wingdings" panose="05000000000000000000" pitchFamily="2" charset="2"/>
              <a:buChar char="ü"/>
            </a:pP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döşeme altında kalan kısmı doldurularak kapatılan veya duvar ile çevrilerek gerektiğinde depo olarak kullanılabilen, parsel sınırlarına yan ve arka bahçelerde 3.00 metreden, </a:t>
            </a:r>
          </a:p>
          <a:p>
            <a:pPr marL="285750" indent="-285750" algn="just">
              <a:buFont typeface="Wingdings" panose="05000000000000000000" pitchFamily="2" charset="2"/>
              <a:buChar char="ü"/>
            </a:pP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ön bahçelerde </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imar planında veya ilgili idarelerin imar yönetmeliklerinde aksine bir hüküm yok ise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3.50 metreden fazla yaklaşmayan</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 ve </a:t>
            </a:r>
          </a:p>
          <a:p>
            <a:pPr marL="285750" indent="-285750" algn="just">
              <a:buFont typeface="Wingdings" panose="05000000000000000000" pitchFamily="2" charset="2"/>
              <a:buChar char="ü"/>
            </a:pP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yapı kitlesinin en fazla iki tarafını çevrelediği teraslardır.</a:t>
            </a: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1734"/>
          <a:stretch/>
        </p:blipFill>
        <p:spPr bwMode="auto">
          <a:xfrm>
            <a:off x="6110542" y="2567069"/>
            <a:ext cx="2853946"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ikdörtgen 4"/>
          <p:cNvSpPr/>
          <p:nvPr/>
        </p:nvSpPr>
        <p:spPr>
          <a:xfrm>
            <a:off x="3513674" y="260648"/>
            <a:ext cx="2132315" cy="523220"/>
          </a:xfrm>
          <a:prstGeom prst="rect">
            <a:avLst/>
          </a:prstGeom>
        </p:spPr>
        <p:txBody>
          <a:bodyPr wrap="none">
            <a:spAutoFit/>
          </a:bodyPr>
          <a:lstStyle/>
          <a:p>
            <a:pPr algn="ctr">
              <a:defRPr/>
            </a:pPr>
            <a:r>
              <a:rPr lang="tr-TR" sz="28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TANIMLAR</a:t>
            </a:r>
            <a:endParaRPr lang="tr-TR" sz="24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714955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2156F503-6163-4EB9-8C1F-73528EC64C1D}" type="slidenum">
              <a:rPr lang="tr-TR" smtClean="0"/>
              <a:pPr/>
              <a:t>26</a:t>
            </a:fld>
            <a:endParaRPr lang="tr-TR"/>
          </a:p>
        </p:txBody>
      </p:sp>
      <p:sp>
        <p:nvSpPr>
          <p:cNvPr id="7" name="Metin kutusu 6"/>
          <p:cNvSpPr txBox="1"/>
          <p:nvPr/>
        </p:nvSpPr>
        <p:spPr>
          <a:xfrm>
            <a:off x="505399" y="1412776"/>
            <a:ext cx="7672495" cy="193899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tr-TR" sz="2000" b="1" dirty="0" smtClean="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Zemin </a:t>
            </a:r>
            <a:r>
              <a:rPr lang="tr-TR" sz="2000" b="1" dirty="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ve temel etüt raporu: </a:t>
            </a:r>
            <a:endParaRPr lang="tr-TR" sz="2000" b="1" dirty="0" smtClean="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endParaRPr>
          </a:p>
          <a:p>
            <a:pPr algn="just"/>
            <a:endParaRPr lang="tr-TR" sz="2000" b="1" dirty="0" smtClean="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tr-TR" sz="2000" dirty="0">
                <a:latin typeface="Tahoma" panose="020B0604030504040204" pitchFamily="34" charset="0"/>
                <a:ea typeface="Tahoma" panose="020B0604030504040204" pitchFamily="34" charset="0"/>
                <a:cs typeface="Tahoma" panose="020B0604030504040204" pitchFamily="34" charset="0"/>
              </a:rPr>
              <a:t>Her bir parsel için ayrı ayrı olmak üzere, yapının temel ve statik hesaplarının yapılabilmesi için zemin araştırma verileri ile geoteknik değerlendirmeleri içeren Bakanlıkça belirlenen usul ve esaslar çerçevesinde hazırlanan </a:t>
            </a:r>
            <a:r>
              <a:rPr lang="tr-TR" sz="2000" dirty="0" smtClean="0">
                <a:latin typeface="Tahoma" panose="020B0604030504040204" pitchFamily="34" charset="0"/>
                <a:ea typeface="Tahoma" panose="020B0604030504040204" pitchFamily="34" charset="0"/>
                <a:cs typeface="Tahoma" panose="020B0604030504040204" pitchFamily="34" charset="0"/>
              </a:rPr>
              <a:t>raporudur.</a:t>
            </a:r>
            <a:endParaRPr lang="tr-TR" sz="2000" dirty="0"/>
          </a:p>
        </p:txBody>
      </p:sp>
      <p:pic>
        <p:nvPicPr>
          <p:cNvPr id="8194" name="Picture 2" descr="İlgili re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3861048"/>
            <a:ext cx="3600400" cy="2384098"/>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clipart committee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AutoShape 6" descr="clipart committee ile ilgili görsel sonuc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 name="AutoShape 8" descr="clipart committee ile ilgili görsel sonucu"/>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 name="Dikdörtgen 9"/>
          <p:cNvSpPr/>
          <p:nvPr/>
        </p:nvSpPr>
        <p:spPr>
          <a:xfrm>
            <a:off x="3538434" y="312737"/>
            <a:ext cx="2132315" cy="523220"/>
          </a:xfrm>
          <a:prstGeom prst="rect">
            <a:avLst/>
          </a:prstGeom>
        </p:spPr>
        <p:txBody>
          <a:bodyPr wrap="none">
            <a:spAutoFit/>
          </a:bodyPr>
          <a:lstStyle/>
          <a:p>
            <a:pPr algn="ctr">
              <a:defRPr/>
            </a:pPr>
            <a:r>
              <a:rPr lang="tr-TR" sz="28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TANIMLAR</a:t>
            </a:r>
            <a:endParaRPr lang="tr-TR" sz="24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170" name="Picture 2" descr="İlgili resi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3861048"/>
            <a:ext cx="2952328" cy="2384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4756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KOMİSYON İKON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5" name="Metin kutusu 24"/>
          <p:cNvSpPr txBox="1"/>
          <p:nvPr/>
        </p:nvSpPr>
        <p:spPr>
          <a:xfrm>
            <a:off x="284750" y="1484784"/>
            <a:ext cx="8301006" cy="255454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lgn="just">
              <a:buClr>
                <a:srgbClr val="FF0000"/>
              </a:buClr>
              <a:buFont typeface="Wingdings" panose="05000000000000000000" pitchFamily="2" charset="2"/>
              <a:buChar char="v"/>
            </a:pPr>
            <a:r>
              <a:rPr lang="tr-TR" sz="2000" u="sng" dirty="0" smtClean="0">
                <a:solidFill>
                  <a:srgbClr val="FF0000"/>
                </a:solidFill>
                <a:latin typeface="Tahoma" panose="020B0604030504040204" pitchFamily="34" charset="0"/>
                <a:ea typeface="Tahoma" panose="020B0604030504040204" pitchFamily="34" charset="0"/>
                <a:cs typeface="Tahoma" panose="020B0604030504040204" pitchFamily="34" charset="0"/>
              </a:rPr>
              <a:t>Uygulama </a:t>
            </a:r>
            <a:r>
              <a:rPr lang="tr-TR" sz="2000" u="sng" dirty="0">
                <a:solidFill>
                  <a:srgbClr val="FF0000"/>
                </a:solidFill>
                <a:latin typeface="Tahoma" panose="020B0604030504040204" pitchFamily="34" charset="0"/>
                <a:ea typeface="Tahoma" panose="020B0604030504040204" pitchFamily="34" charset="0"/>
                <a:cs typeface="Tahoma" panose="020B0604030504040204" pitchFamily="34" charset="0"/>
              </a:rPr>
              <a:t>imar planı olmayan </a:t>
            </a:r>
            <a:r>
              <a:rPr lang="tr-TR" sz="2000" dirty="0">
                <a:latin typeface="Tahoma" panose="020B0604030504040204" pitchFamily="34" charset="0"/>
                <a:ea typeface="Tahoma" panose="020B0604030504040204" pitchFamily="34" charset="0"/>
                <a:cs typeface="Tahoma" panose="020B0604030504040204" pitchFamily="34" charset="0"/>
              </a:rPr>
              <a:t>veya mülkiyeti sorunlu olan alanlarda yapı ruhsatı düzenlenemez.</a:t>
            </a:r>
          </a:p>
          <a:p>
            <a:pPr marL="342900" indent="-342900" algn="just">
              <a:buClr>
                <a:srgbClr val="FF0000"/>
              </a:buClr>
              <a:buFont typeface="Wingdings" panose="05000000000000000000" pitchFamily="2" charset="2"/>
              <a:buChar char="v"/>
            </a:pPr>
            <a:endParaRPr lang="tr-TR" sz="2000" dirty="0" smtClean="0">
              <a:latin typeface="Tahoma" panose="020B0604030504040204" pitchFamily="34" charset="0"/>
              <a:ea typeface="Tahoma" panose="020B0604030504040204" pitchFamily="34" charset="0"/>
              <a:cs typeface="Tahoma" panose="020B0604030504040204" pitchFamily="34" charset="0"/>
            </a:endParaRPr>
          </a:p>
          <a:p>
            <a:pPr marL="342900" indent="-342900" algn="just">
              <a:buClr>
                <a:srgbClr val="FF0000"/>
              </a:buClr>
              <a:buFont typeface="Wingdings" panose="05000000000000000000" pitchFamily="2" charset="2"/>
              <a:buChar char="v"/>
            </a:pPr>
            <a:r>
              <a:rPr lang="tr-TR" sz="2000" dirty="0" smtClean="0">
                <a:latin typeface="Tahoma" panose="020B0604030504040204" pitchFamily="34" charset="0"/>
                <a:ea typeface="Tahoma" panose="020B0604030504040204" pitchFamily="34" charset="0"/>
                <a:cs typeface="Tahoma" panose="020B0604030504040204" pitchFamily="34" charset="0"/>
              </a:rPr>
              <a:t>İdarelerin imar yönetmeliklerinde, uygulama imar planı ile belirlenen alan kullanımlarının işlevini değiştirecek düzenleme getirilemez. </a:t>
            </a:r>
          </a:p>
          <a:p>
            <a:pPr marL="342900" indent="-342900" algn="just">
              <a:buClr>
                <a:srgbClr val="FF0000"/>
              </a:buClr>
              <a:buFont typeface="Wingdings" panose="05000000000000000000" pitchFamily="2" charset="2"/>
              <a:buChar char="v"/>
            </a:pP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Clr>
                <a:srgbClr val="FF0000"/>
              </a:buClr>
              <a:buFont typeface="Wingdings" panose="05000000000000000000" pitchFamily="2" charset="2"/>
              <a:buChar char="v"/>
            </a:pPr>
            <a:r>
              <a:rPr lang="tr-TR" sz="2000" dirty="0">
                <a:latin typeface="Tahoma" panose="020B0604030504040204" pitchFamily="34" charset="0"/>
                <a:ea typeface="Tahoma" panose="020B0604030504040204" pitchFamily="34" charset="0"/>
                <a:cs typeface="Tahoma" panose="020B0604030504040204" pitchFamily="34" charset="0"/>
              </a:rPr>
              <a:t>Bu Yönetmeliğin alan kullanım tanımlarında belirtilen işlevler imar planlarında daraltılabilir; ancak genişletilemez</a:t>
            </a:r>
            <a:r>
              <a:rPr lang="tr-TR" sz="2000" dirty="0" smtClean="0">
                <a:latin typeface="Tahoma" panose="020B0604030504040204" pitchFamily="34" charset="0"/>
                <a:ea typeface="Tahoma" panose="020B0604030504040204" pitchFamily="34" charset="0"/>
                <a:cs typeface="Tahoma" panose="020B0604030504040204" pitchFamily="34" charset="0"/>
              </a:rPr>
              <a:t>.</a:t>
            </a:r>
            <a:endParaRPr lang="tr-TR" sz="2000" b="1" dirty="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 name="Slayt Numarası Yer Tutucusu 3"/>
          <p:cNvSpPr>
            <a:spLocks noGrp="1"/>
          </p:cNvSpPr>
          <p:nvPr>
            <p:ph type="sldNum" sz="quarter" idx="11"/>
          </p:nvPr>
        </p:nvSpPr>
        <p:spPr/>
        <p:txBody>
          <a:bodyPr/>
          <a:lstStyle/>
          <a:p>
            <a:fld id="{2156F503-6163-4EB9-8C1F-73528EC64C1D}" type="slidenum">
              <a:rPr lang="tr-TR" smtClean="0"/>
              <a:pPr/>
              <a:t>27</a:t>
            </a:fld>
            <a:endParaRPr lang="tr-TR"/>
          </a:p>
        </p:txBody>
      </p:sp>
      <p:pic>
        <p:nvPicPr>
          <p:cNvPr id="6146" name="Picture 2" descr="imar planı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4509120"/>
            <a:ext cx="3318259" cy="234888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encrypted-tbn0.gstatic.com/images?q=tbn:ANd9GcTI5tEBsy9CluEagrKLVpbweHvVJFC74YWfRHe3gxdE-oOMmwZH-dIhG_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4509120"/>
            <a:ext cx="3143250" cy="2348880"/>
          </a:xfrm>
          <a:prstGeom prst="rect">
            <a:avLst/>
          </a:prstGeom>
          <a:noFill/>
          <a:extLst>
            <a:ext uri="{909E8E84-426E-40DD-AFC4-6F175D3DCCD1}">
              <a14:hiddenFill xmlns:a14="http://schemas.microsoft.com/office/drawing/2010/main">
                <a:solidFill>
                  <a:srgbClr val="FFFFFF"/>
                </a:solidFill>
              </a14:hiddenFill>
            </a:ext>
          </a:extLst>
        </p:spPr>
      </p:pic>
      <p:sp>
        <p:nvSpPr>
          <p:cNvPr id="2" name="Sağ Ok 1"/>
          <p:cNvSpPr/>
          <p:nvPr/>
        </p:nvSpPr>
        <p:spPr>
          <a:xfrm>
            <a:off x="4375240" y="5535586"/>
            <a:ext cx="442091" cy="3416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p:cNvSpPr/>
          <p:nvPr/>
        </p:nvSpPr>
        <p:spPr>
          <a:xfrm>
            <a:off x="3060447" y="364014"/>
            <a:ext cx="3071675" cy="523220"/>
          </a:xfrm>
          <a:prstGeom prst="rect">
            <a:avLst/>
          </a:prstGeom>
        </p:spPr>
        <p:txBody>
          <a:bodyPr wrap="none">
            <a:spAutoFit/>
          </a:bodyPr>
          <a:lstStyle/>
          <a:p>
            <a:pPr algn="ctr">
              <a:buNone/>
              <a:defRPr/>
            </a:pPr>
            <a:r>
              <a:rPr lang="tr-TR" sz="2800" b="1" dirty="0">
                <a:solidFill>
                  <a:schemeClr val="tx2">
                    <a:lumMod val="75000"/>
                  </a:schemeClr>
                </a:solidFill>
              </a:rPr>
              <a:t>GENEL İLKELER</a:t>
            </a:r>
          </a:p>
        </p:txBody>
      </p:sp>
    </p:spTree>
    <p:extLst>
      <p:ext uri="{BB962C8B-B14F-4D97-AF65-F5344CB8AC3E}">
        <p14:creationId xmlns:p14="http://schemas.microsoft.com/office/powerpoint/2010/main" val="39903740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KOMİSYON İKON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5" name="Metin kutusu 24"/>
          <p:cNvSpPr txBox="1"/>
          <p:nvPr/>
        </p:nvSpPr>
        <p:spPr>
          <a:xfrm>
            <a:off x="300261" y="1245743"/>
            <a:ext cx="8515209" cy="255454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buClr>
                <a:srgbClr val="FF0000"/>
              </a:buClr>
            </a:pP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Clr>
                <a:srgbClr val="FF0000"/>
              </a:buClr>
              <a:buFont typeface="Wingdings" panose="05000000000000000000" pitchFamily="2" charset="2"/>
              <a:buChar char="v"/>
            </a:pPr>
            <a:r>
              <a:rPr lang="tr-TR" sz="2000" dirty="0">
                <a:latin typeface="Tahoma" panose="020B0604030504040204" pitchFamily="34" charset="0"/>
                <a:ea typeface="Tahoma" panose="020B0604030504040204" pitchFamily="34" charset="0"/>
                <a:cs typeface="Tahoma" panose="020B0604030504040204" pitchFamily="34" charset="0"/>
              </a:rPr>
              <a:t>Ayrık veya blok nizam olan yerlerde, </a:t>
            </a:r>
            <a:r>
              <a:rPr lang="tr-TR" sz="2000" dirty="0" smtClean="0">
                <a:latin typeface="Tahoma" panose="020B0604030504040204" pitchFamily="34" charset="0"/>
                <a:ea typeface="Tahoma" panose="020B0604030504040204" pitchFamily="34" charset="0"/>
                <a:cs typeface="Tahoma" panose="020B0604030504040204" pitchFamily="34" charset="0"/>
              </a:rPr>
              <a:t>uygulama imar </a:t>
            </a:r>
            <a:r>
              <a:rPr lang="tr-TR" sz="2000" dirty="0">
                <a:latin typeface="Tahoma" panose="020B0604030504040204" pitchFamily="34" charset="0"/>
                <a:ea typeface="Tahoma" panose="020B0604030504040204" pitchFamily="34" charset="0"/>
                <a:cs typeface="Tahoma" panose="020B0604030504040204" pitchFamily="34" charset="0"/>
              </a:rPr>
              <a:t>planında açıkça belirlenmemiş ise </a:t>
            </a: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TAKS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%40’ı </a:t>
            </a:r>
            <a:r>
              <a:rPr lang="tr-TR" sz="2000" dirty="0" smtClean="0">
                <a:latin typeface="Tahoma" panose="020B0604030504040204" pitchFamily="34" charset="0"/>
                <a:ea typeface="Tahoma" panose="020B0604030504040204" pitchFamily="34" charset="0"/>
                <a:cs typeface="Tahoma" panose="020B0604030504040204" pitchFamily="34" charset="0"/>
              </a:rPr>
              <a:t>geçemez</a:t>
            </a:r>
            <a:r>
              <a:rPr lang="tr-TR" sz="2000" dirty="0">
                <a:latin typeface="Tahoma" panose="020B0604030504040204" pitchFamily="34" charset="0"/>
                <a:ea typeface="Tahoma" panose="020B0604030504040204" pitchFamily="34" charset="0"/>
                <a:cs typeface="Tahoma" panose="020B0604030504040204" pitchFamily="34" charset="0"/>
              </a:rPr>
              <a:t>. </a:t>
            </a:r>
            <a:endParaRPr lang="tr-TR" sz="2000" dirty="0" smtClean="0">
              <a:latin typeface="Tahoma" panose="020B0604030504040204" pitchFamily="34" charset="0"/>
              <a:ea typeface="Tahoma" panose="020B0604030504040204" pitchFamily="34" charset="0"/>
              <a:cs typeface="Tahoma" panose="020B0604030504040204" pitchFamily="34" charset="0"/>
            </a:endParaRPr>
          </a:p>
          <a:p>
            <a:pPr marL="342900" indent="-342900" algn="just">
              <a:buClr>
                <a:srgbClr val="FF0000"/>
              </a:buClr>
              <a:buFont typeface="Wingdings" panose="05000000000000000000" pitchFamily="2" charset="2"/>
              <a:buChar char="v"/>
            </a:pPr>
            <a:endParaRPr lang="tr-TR" sz="2000" dirty="0">
              <a:latin typeface="Tahoma" panose="020B0604030504040204" pitchFamily="34" charset="0"/>
              <a:ea typeface="Tahoma" panose="020B0604030504040204" pitchFamily="34" charset="0"/>
              <a:cs typeface="Tahoma" panose="020B0604030504040204" pitchFamily="34" charset="0"/>
            </a:endParaRPr>
          </a:p>
          <a:p>
            <a:pPr algn="just">
              <a:buClr>
                <a:srgbClr val="FF0000"/>
              </a:buClr>
            </a:pPr>
            <a:r>
              <a:rPr lang="tr-TR" sz="2000" dirty="0" smtClean="0">
                <a:latin typeface="Tahoma" panose="020B0604030504040204" pitchFamily="34" charset="0"/>
                <a:ea typeface="Tahoma" panose="020B0604030504040204" pitchFamily="34" charset="0"/>
                <a:cs typeface="Tahoma" panose="020B0604030504040204" pitchFamily="34" charset="0"/>
              </a:rPr>
              <a:t>     Ancak</a:t>
            </a:r>
            <a:r>
              <a:rPr lang="tr-TR" sz="2000" dirty="0">
                <a:latin typeface="Tahoma" panose="020B0604030504040204" pitchFamily="34" charset="0"/>
                <a:ea typeface="Tahoma" panose="020B0604030504040204" pitchFamily="34" charset="0"/>
                <a:cs typeface="Tahoma" panose="020B0604030504040204" pitchFamily="34" charset="0"/>
              </a:rPr>
              <a:t>, </a:t>
            </a:r>
            <a:r>
              <a:rPr lang="tr-TR" sz="2000" b="1" u="sng" dirty="0">
                <a:solidFill>
                  <a:srgbClr val="0070C0"/>
                </a:solidFill>
                <a:latin typeface="Tahoma" panose="020B0604030504040204" pitchFamily="34" charset="0"/>
                <a:ea typeface="Tahoma" panose="020B0604030504040204" pitchFamily="34" charset="0"/>
                <a:cs typeface="Tahoma" panose="020B0604030504040204" pitchFamily="34" charset="0"/>
              </a:rPr>
              <a:t>çekme mesafeleri ile KAKS </a:t>
            </a:r>
            <a:r>
              <a:rPr lang="tr-TR" sz="2000" b="1" u="sng" dirty="0" smtClean="0">
                <a:solidFill>
                  <a:srgbClr val="0070C0"/>
                </a:solidFill>
                <a:latin typeface="Tahoma" panose="020B0604030504040204" pitchFamily="34" charset="0"/>
                <a:ea typeface="Tahoma" panose="020B0604030504040204" pitchFamily="34" charset="0"/>
                <a:cs typeface="Tahoma" panose="020B0604030504040204" pitchFamily="34" charset="0"/>
              </a:rPr>
              <a:t>verilip TAKS verilmeyen </a:t>
            </a:r>
            <a:r>
              <a:rPr lang="tr-TR" sz="2000" b="1" u="sng" dirty="0">
                <a:solidFill>
                  <a:srgbClr val="0070C0"/>
                </a:solidFill>
                <a:latin typeface="Tahoma" panose="020B0604030504040204" pitchFamily="34" charset="0"/>
                <a:ea typeface="Tahoma" panose="020B0604030504040204" pitchFamily="34" charset="0"/>
                <a:cs typeface="Tahoma" panose="020B0604030504040204" pitchFamily="34" charset="0"/>
              </a:rPr>
              <a:t>parsellerde</a:t>
            </a:r>
            <a:r>
              <a:rPr lang="tr-TR"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TAKS %60’ı </a:t>
            </a:r>
            <a:r>
              <a:rPr lang="tr-TR" sz="2000" dirty="0" smtClean="0">
                <a:latin typeface="Tahoma" panose="020B0604030504040204" pitchFamily="34" charset="0"/>
                <a:ea typeface="Tahoma" panose="020B0604030504040204" pitchFamily="34" charset="0"/>
                <a:cs typeface="Tahoma" panose="020B0604030504040204" pitchFamily="34" charset="0"/>
              </a:rPr>
              <a:t>geçmemek şartıyla</a:t>
            </a:r>
            <a:r>
              <a:rPr lang="tr-TR" sz="2000" dirty="0">
                <a:latin typeface="Tahoma" panose="020B0604030504040204" pitchFamily="34" charset="0"/>
                <a:ea typeface="Tahoma" panose="020B0604030504040204" pitchFamily="34" charset="0"/>
                <a:cs typeface="Tahoma" panose="020B0604030504040204" pitchFamily="34" charset="0"/>
              </a:rPr>
              <a:t>, </a:t>
            </a:r>
            <a:r>
              <a:rPr lang="tr-TR" sz="2000" dirty="0" smtClean="0">
                <a:latin typeface="Tahoma" panose="020B0604030504040204" pitchFamily="34" charset="0"/>
                <a:ea typeface="Tahoma" panose="020B0604030504040204" pitchFamily="34" charset="0"/>
                <a:cs typeface="Tahoma" panose="020B0604030504040204" pitchFamily="34" charset="0"/>
              </a:rPr>
              <a:t>çekme </a:t>
            </a:r>
            <a:r>
              <a:rPr lang="tr-TR" sz="2000" dirty="0">
                <a:latin typeface="Tahoma" panose="020B0604030504040204" pitchFamily="34" charset="0"/>
                <a:ea typeface="Tahoma" panose="020B0604030504040204" pitchFamily="34" charset="0"/>
                <a:cs typeface="Tahoma" panose="020B0604030504040204" pitchFamily="34" charset="0"/>
              </a:rPr>
              <a:t>mesafelerine göre </a:t>
            </a:r>
            <a:r>
              <a:rPr lang="tr-TR" sz="2000" dirty="0" smtClean="0">
                <a:latin typeface="Tahoma" panose="020B0604030504040204" pitchFamily="34" charset="0"/>
                <a:ea typeface="Tahoma" panose="020B0604030504040204" pitchFamily="34" charset="0"/>
                <a:cs typeface="Tahoma" panose="020B0604030504040204" pitchFamily="34" charset="0"/>
              </a:rPr>
              <a:t>uygulama </a:t>
            </a:r>
            <a:r>
              <a:rPr lang="tr-TR" sz="2000" dirty="0">
                <a:latin typeface="Tahoma" panose="020B0604030504040204" pitchFamily="34" charset="0"/>
                <a:ea typeface="Tahoma" panose="020B0604030504040204" pitchFamily="34" charset="0"/>
                <a:cs typeface="Tahoma" panose="020B0604030504040204" pitchFamily="34" charset="0"/>
              </a:rPr>
              <a:t>yapılır</a:t>
            </a:r>
            <a:r>
              <a:rPr lang="tr-TR" sz="2000" dirty="0" smtClean="0">
                <a:latin typeface="Tahoma" panose="020B0604030504040204" pitchFamily="34" charset="0"/>
                <a:ea typeface="Tahoma" panose="020B0604030504040204" pitchFamily="34" charset="0"/>
                <a:cs typeface="Tahoma" panose="020B0604030504040204" pitchFamily="34" charset="0"/>
              </a:rPr>
              <a:t>.</a:t>
            </a:r>
            <a:endParaRPr lang="tr-TR" sz="2000" b="1" dirty="0" smtClean="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endParaRPr>
          </a:p>
          <a:p>
            <a:endParaRPr lang="tr-TR" sz="2000" b="1" dirty="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 name="Slayt Numarası Yer Tutucusu 3"/>
          <p:cNvSpPr>
            <a:spLocks noGrp="1"/>
          </p:cNvSpPr>
          <p:nvPr>
            <p:ph type="sldNum" sz="quarter" idx="11"/>
          </p:nvPr>
        </p:nvSpPr>
        <p:spPr/>
        <p:txBody>
          <a:bodyPr/>
          <a:lstStyle/>
          <a:p>
            <a:fld id="{2156F503-6163-4EB9-8C1F-73528EC64C1D}" type="slidenum">
              <a:rPr lang="tr-TR" smtClean="0"/>
              <a:pPr/>
              <a:t>28</a:t>
            </a:fld>
            <a:endParaRPr lang="tr-T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3933056"/>
            <a:ext cx="8508171" cy="2652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ikdörtgen 6"/>
          <p:cNvSpPr/>
          <p:nvPr/>
        </p:nvSpPr>
        <p:spPr>
          <a:xfrm>
            <a:off x="2810095" y="364014"/>
            <a:ext cx="3071675" cy="523220"/>
          </a:xfrm>
          <a:prstGeom prst="rect">
            <a:avLst/>
          </a:prstGeom>
        </p:spPr>
        <p:txBody>
          <a:bodyPr wrap="none">
            <a:spAutoFit/>
          </a:bodyPr>
          <a:lstStyle/>
          <a:p>
            <a:pPr algn="ctr">
              <a:buNone/>
              <a:defRPr/>
            </a:pPr>
            <a:r>
              <a:rPr lang="tr-TR" sz="2800" b="1" dirty="0">
                <a:solidFill>
                  <a:srgbClr val="002060"/>
                </a:solidFill>
              </a:rPr>
              <a:t>GENEL İLKELER</a:t>
            </a:r>
          </a:p>
        </p:txBody>
      </p:sp>
    </p:spTree>
    <p:extLst>
      <p:ext uri="{BB962C8B-B14F-4D97-AF65-F5344CB8AC3E}">
        <p14:creationId xmlns:p14="http://schemas.microsoft.com/office/powerpoint/2010/main" val="12353329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KOMİSYON İKON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5" name="Metin kutusu 24"/>
          <p:cNvSpPr txBox="1"/>
          <p:nvPr/>
        </p:nvSpPr>
        <p:spPr>
          <a:xfrm>
            <a:off x="141778" y="1573120"/>
            <a:ext cx="8462670" cy="193899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lgn="just">
              <a:buClr>
                <a:srgbClr val="FF0000"/>
              </a:buClr>
              <a:buFont typeface="Wingdings" panose="05000000000000000000" pitchFamily="2" charset="2"/>
              <a:buChar char="v"/>
            </a:pPr>
            <a:r>
              <a:rPr lang="tr-TR" sz="2000" dirty="0" smtClean="0">
                <a:latin typeface="Tahoma" panose="020B0604030504040204" pitchFamily="34" charset="0"/>
                <a:ea typeface="Tahoma" panose="020B0604030504040204" pitchFamily="34" charset="0"/>
                <a:cs typeface="Tahoma" panose="020B0604030504040204" pitchFamily="34" charset="0"/>
              </a:rPr>
              <a:t>Taban </a:t>
            </a:r>
            <a:r>
              <a:rPr lang="tr-TR" sz="2000" dirty="0">
                <a:latin typeface="Tahoma" panose="020B0604030504040204" pitchFamily="34" charset="0"/>
                <a:ea typeface="Tahoma" panose="020B0604030504040204" pitchFamily="34" charset="0"/>
                <a:cs typeface="Tahoma" panose="020B0604030504040204" pitchFamily="34" charset="0"/>
              </a:rPr>
              <a:t>alanı ve emsal hesabı; net imar parseli alanı üzerinden yapılır</a:t>
            </a:r>
            <a:r>
              <a:rPr lang="tr-TR" sz="2000" dirty="0" smtClean="0">
                <a:latin typeface="Tahoma" panose="020B0604030504040204" pitchFamily="34" charset="0"/>
                <a:ea typeface="Tahoma" panose="020B0604030504040204" pitchFamily="34" charset="0"/>
                <a:cs typeface="Tahoma" panose="020B0604030504040204" pitchFamily="34" charset="0"/>
              </a:rPr>
              <a:t>.</a:t>
            </a:r>
          </a:p>
          <a:p>
            <a:pPr algn="just">
              <a:buClr>
                <a:srgbClr val="FF0000"/>
              </a:buClr>
            </a:pPr>
            <a:endParaRPr lang="tr-TR" sz="2000" dirty="0" smtClean="0">
              <a:latin typeface="Tahoma" panose="020B0604030504040204" pitchFamily="34" charset="0"/>
              <a:ea typeface="Tahoma" panose="020B0604030504040204" pitchFamily="34" charset="0"/>
              <a:cs typeface="Tahoma" panose="020B0604030504040204" pitchFamily="34" charset="0"/>
            </a:endParaRPr>
          </a:p>
          <a:p>
            <a:pPr marL="342900" indent="-342900" algn="just">
              <a:buClr>
                <a:srgbClr val="FF0000"/>
              </a:buClr>
              <a:buFont typeface="Wingdings" panose="05000000000000000000" pitchFamily="2" charset="2"/>
              <a:buChar char="v"/>
            </a:pPr>
            <a:r>
              <a:rPr lang="tr-TR" sz="2000" dirty="0" smtClean="0">
                <a:latin typeface="Tahoma" panose="020B0604030504040204" pitchFamily="34" charset="0"/>
                <a:ea typeface="Tahoma" panose="020B0604030504040204" pitchFamily="34" charset="0"/>
                <a:cs typeface="Tahoma" panose="020B0604030504040204" pitchFamily="34" charset="0"/>
              </a:rPr>
              <a:t>Bir </a:t>
            </a:r>
            <a:r>
              <a:rPr lang="tr-TR" sz="2000" dirty="0">
                <a:latin typeface="Tahoma" panose="020B0604030504040204" pitchFamily="34" charset="0"/>
                <a:ea typeface="Tahoma" panose="020B0604030504040204" pitchFamily="34" charset="0"/>
                <a:cs typeface="Tahoma" panose="020B0604030504040204" pitchFamily="34" charset="0"/>
              </a:rPr>
              <a:t>parselin bulunduğu imar adasına ait </a:t>
            </a:r>
            <a:r>
              <a:rPr lang="tr-TR" sz="2000" b="1" dirty="0">
                <a:latin typeface="Tahoma" panose="020B0604030504040204" pitchFamily="34" charset="0"/>
                <a:ea typeface="Tahoma" panose="020B0604030504040204" pitchFamily="34" charset="0"/>
                <a:cs typeface="Tahoma" panose="020B0604030504040204" pitchFamily="34" charset="0"/>
              </a:rPr>
              <a:t>parselasyon</a:t>
            </a:r>
            <a:r>
              <a:rPr lang="tr-TR" sz="2000" dirty="0">
                <a:latin typeface="Tahoma" panose="020B0604030504040204" pitchFamily="34" charset="0"/>
                <a:ea typeface="Tahoma" panose="020B0604030504040204" pitchFamily="34" charset="0"/>
                <a:cs typeface="Tahoma" panose="020B0604030504040204" pitchFamily="34" charset="0"/>
              </a:rPr>
              <a:t> planı yapılıp belediye encümenince kabul edilip tapuya tescil edilmeden o adadaki herhangi bir parsele yapı ruhsatı verilemez</a:t>
            </a:r>
            <a:r>
              <a:rPr lang="tr-TR" sz="2000" dirty="0" smtClean="0">
                <a:latin typeface="Tahoma" panose="020B0604030504040204" pitchFamily="34" charset="0"/>
                <a:ea typeface="Tahoma" panose="020B0604030504040204" pitchFamily="34" charset="0"/>
                <a:cs typeface="Tahoma" panose="020B0604030504040204" pitchFamily="34" charset="0"/>
              </a:rPr>
              <a:t>.</a:t>
            </a:r>
          </a:p>
          <a:p>
            <a:pPr marL="342900" indent="-342900" algn="just">
              <a:buClr>
                <a:srgbClr val="FF0000"/>
              </a:buClr>
              <a:buFont typeface="Wingdings" panose="05000000000000000000" pitchFamily="2" charset="2"/>
              <a:buChar char="v"/>
            </a:pPr>
            <a:endParaRPr lang="tr-TR" sz="2000" b="1" dirty="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 name="Slayt Numarası Yer Tutucusu 3"/>
          <p:cNvSpPr>
            <a:spLocks noGrp="1"/>
          </p:cNvSpPr>
          <p:nvPr>
            <p:ph type="sldNum" sz="quarter" idx="11"/>
          </p:nvPr>
        </p:nvSpPr>
        <p:spPr/>
        <p:txBody>
          <a:bodyPr/>
          <a:lstStyle/>
          <a:p>
            <a:fld id="{2156F503-6163-4EB9-8C1F-73528EC64C1D}" type="slidenum">
              <a:rPr lang="tr-TR" smtClean="0"/>
              <a:pPr/>
              <a:t>29</a:t>
            </a:fld>
            <a:endParaRPr lang="tr-TR"/>
          </a:p>
        </p:txBody>
      </p:sp>
      <p:sp>
        <p:nvSpPr>
          <p:cNvPr id="7" name="Dikdörtgen 6"/>
          <p:cNvSpPr/>
          <p:nvPr/>
        </p:nvSpPr>
        <p:spPr>
          <a:xfrm>
            <a:off x="2810095" y="364014"/>
            <a:ext cx="3071675" cy="523220"/>
          </a:xfrm>
          <a:prstGeom prst="rect">
            <a:avLst/>
          </a:prstGeom>
        </p:spPr>
        <p:txBody>
          <a:bodyPr wrap="none">
            <a:spAutoFit/>
          </a:bodyPr>
          <a:lstStyle/>
          <a:p>
            <a:pPr algn="ctr">
              <a:buNone/>
              <a:defRPr/>
            </a:pPr>
            <a:r>
              <a:rPr lang="tr-TR" sz="2800" b="1" dirty="0">
                <a:solidFill>
                  <a:srgbClr val="002060"/>
                </a:solidFill>
              </a:rPr>
              <a:t>GENEL İLKELER</a:t>
            </a:r>
          </a:p>
        </p:txBody>
      </p:sp>
      <p:sp>
        <p:nvSpPr>
          <p:cNvPr id="2" name="AutoShape 2" descr="parselasyon ile ilgili görsel sonuc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031" name="Picture 7" descr="parselasyon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3777895"/>
            <a:ext cx="4680520" cy="2714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5669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ikdörtgen 13"/>
          <p:cNvSpPr/>
          <p:nvPr/>
        </p:nvSpPr>
        <p:spPr>
          <a:xfrm>
            <a:off x="683568" y="1577692"/>
            <a:ext cx="7704856" cy="3939540"/>
          </a:xfrm>
          <a:prstGeom prst="rect">
            <a:avLst/>
          </a:prstGeom>
          <a:solidFill>
            <a:schemeClr val="accent1">
              <a:lumMod val="20000"/>
              <a:lumOff val="80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gn="just"/>
            <a:endParaRPr lang="tr-TR" sz="2000" b="1" dirty="0" smtClean="0">
              <a:solidFill>
                <a:srgbClr val="FF0000"/>
              </a:solidFill>
              <a:latin typeface="Tahoma" panose="020B0604030504040204" pitchFamily="34" charset="0"/>
            </a:endParaRPr>
          </a:p>
          <a:p>
            <a:pPr marL="285750" indent="-285750" algn="just"/>
            <a:r>
              <a:rPr lang="tr-TR" sz="2000" b="1" dirty="0" smtClean="0">
                <a:solidFill>
                  <a:srgbClr val="FF0000"/>
                </a:solidFill>
                <a:latin typeface="Tahoma" panose="020B0604030504040204" pitchFamily="34" charset="0"/>
              </a:rPr>
              <a:t>Yeni Yönetmelikte;</a:t>
            </a:r>
            <a:endParaRPr lang="tr-TR" sz="2000" dirty="0" smtClean="0">
              <a:latin typeface="Tahoma" panose="020B0604030504040204" pitchFamily="34" charset="0"/>
              <a:ea typeface="Tahoma" pitchFamily="34" charset="0"/>
              <a:cs typeface="Arial" panose="020B0604020202020204" pitchFamily="34" charset="0"/>
            </a:endParaRPr>
          </a:p>
          <a:p>
            <a:pPr marL="285750" indent="-285750" algn="just">
              <a:buFont typeface="Wingdings" panose="05000000000000000000" pitchFamily="2" charset="2"/>
              <a:buChar char="ü"/>
            </a:pPr>
            <a:endParaRPr lang="tr-TR" sz="2000" dirty="0" smtClean="0">
              <a:latin typeface="Tahoma" panose="020B0604030504040204" pitchFamily="34" charset="0"/>
              <a:ea typeface="Tahoma" pitchFamily="34" charset="0"/>
              <a:cs typeface="Arial" panose="020B0604020202020204" pitchFamily="34" charset="0"/>
            </a:endParaRPr>
          </a:p>
          <a:p>
            <a:pPr marL="285750" indent="-285750" algn="just">
              <a:spcAft>
                <a:spcPts val="1200"/>
              </a:spcAft>
              <a:buFont typeface="Wingdings" panose="05000000000000000000" pitchFamily="2" charset="2"/>
              <a:buChar char="ü"/>
            </a:pPr>
            <a:r>
              <a:rPr lang="tr-TR" sz="2000" dirty="0" smtClean="0">
                <a:latin typeface="Tahoma" panose="020B0604030504040204" pitchFamily="34" charset="0"/>
                <a:ea typeface="Tahoma" pitchFamily="34" charset="0"/>
                <a:cs typeface="Arial" panose="020B0604020202020204" pitchFamily="34" charset="0"/>
              </a:rPr>
              <a:t>Mevzuat </a:t>
            </a:r>
            <a:r>
              <a:rPr lang="tr-TR" sz="2000" b="1" dirty="0">
                <a:latin typeface="Tahoma" panose="020B0604030504040204" pitchFamily="34" charset="0"/>
                <a:ea typeface="Tahoma" pitchFamily="34" charset="0"/>
                <a:cs typeface="Arial" panose="020B0604020202020204" pitchFamily="34" charset="0"/>
              </a:rPr>
              <a:t>karmaşasının</a:t>
            </a:r>
            <a:r>
              <a:rPr lang="tr-TR" sz="2000" dirty="0">
                <a:latin typeface="Tahoma" panose="020B0604030504040204" pitchFamily="34" charset="0"/>
                <a:ea typeface="Tahoma" pitchFamily="34" charset="0"/>
                <a:cs typeface="Arial" panose="020B0604020202020204" pitchFamily="34" charset="0"/>
              </a:rPr>
              <a:t> </a:t>
            </a:r>
            <a:r>
              <a:rPr lang="tr-TR" sz="2000" dirty="0" smtClean="0">
                <a:latin typeface="Tahoma" panose="020B0604030504040204" pitchFamily="34" charset="0"/>
                <a:ea typeface="Tahoma" pitchFamily="34" charset="0"/>
                <a:cs typeface="Arial" panose="020B0604020202020204" pitchFamily="34" charset="0"/>
              </a:rPr>
              <a:t>önlenmesi, </a:t>
            </a:r>
          </a:p>
          <a:p>
            <a:pPr marL="285750" indent="-285750" algn="just">
              <a:spcAft>
                <a:spcPts val="1200"/>
              </a:spcAft>
              <a:buFont typeface="Wingdings" panose="05000000000000000000" pitchFamily="2" charset="2"/>
              <a:buChar char="ü"/>
            </a:pPr>
            <a:r>
              <a:rPr lang="tr-TR" sz="2000" dirty="0" smtClean="0">
                <a:latin typeface="Tahoma" panose="020B0604030504040204" pitchFamily="34" charset="0"/>
                <a:ea typeface="Tahoma" pitchFamily="34" charset="0"/>
                <a:cs typeface="Arial" panose="020B0604020202020204" pitchFamily="34" charset="0"/>
              </a:rPr>
              <a:t>Uygulamada </a:t>
            </a:r>
            <a:r>
              <a:rPr lang="tr-TR" sz="2000" b="1" dirty="0">
                <a:latin typeface="Tahoma" panose="020B0604030504040204" pitchFamily="34" charset="0"/>
                <a:ea typeface="Tahoma" pitchFamily="34" charset="0"/>
                <a:cs typeface="Arial" panose="020B0604020202020204" pitchFamily="34" charset="0"/>
              </a:rPr>
              <a:t>adaletin</a:t>
            </a:r>
            <a:r>
              <a:rPr lang="tr-TR" sz="2000" dirty="0">
                <a:latin typeface="Tahoma" panose="020B0604030504040204" pitchFamily="34" charset="0"/>
                <a:ea typeface="Tahoma" pitchFamily="34" charset="0"/>
                <a:cs typeface="Arial" panose="020B0604020202020204" pitchFamily="34" charset="0"/>
              </a:rPr>
              <a:t> </a:t>
            </a:r>
            <a:r>
              <a:rPr lang="tr-TR" sz="2000" dirty="0" smtClean="0">
                <a:latin typeface="Tahoma" panose="020B0604030504040204" pitchFamily="34" charset="0"/>
                <a:ea typeface="Tahoma" pitchFamily="34" charset="0"/>
                <a:cs typeface="Arial" panose="020B0604020202020204" pitchFamily="34" charset="0"/>
              </a:rPr>
              <a:t>sağlanması,</a:t>
            </a:r>
          </a:p>
          <a:p>
            <a:pPr marL="285750" indent="-285750" algn="just">
              <a:spcAft>
                <a:spcPts val="1200"/>
              </a:spcAft>
              <a:buFont typeface="Wingdings" panose="05000000000000000000" pitchFamily="2" charset="2"/>
              <a:buChar char="ü"/>
            </a:pPr>
            <a:r>
              <a:rPr lang="tr-TR" sz="2000" dirty="0" smtClean="0">
                <a:latin typeface="Tahoma" panose="020B0604030504040204" pitchFamily="34" charset="0"/>
              </a:rPr>
              <a:t>Maddelerin</a:t>
            </a:r>
            <a:r>
              <a:rPr lang="tr-TR" sz="2000" b="1" dirty="0" smtClean="0">
                <a:latin typeface="Tahoma" panose="020B0604030504040204" pitchFamily="34" charset="0"/>
              </a:rPr>
              <a:t> konulara </a:t>
            </a:r>
            <a:r>
              <a:rPr lang="tr-TR" sz="2000" dirty="0" smtClean="0">
                <a:latin typeface="Tahoma" panose="020B0604030504040204" pitchFamily="34" charset="0"/>
              </a:rPr>
              <a:t>ve</a:t>
            </a:r>
            <a:r>
              <a:rPr lang="tr-TR" sz="2000" b="1" dirty="0" smtClean="0">
                <a:latin typeface="Tahoma" panose="020B0604030504040204" pitchFamily="34" charset="0"/>
              </a:rPr>
              <a:t> iş sırasına </a:t>
            </a:r>
            <a:r>
              <a:rPr lang="tr-TR" sz="2000" dirty="0" smtClean="0">
                <a:latin typeface="Tahoma" panose="020B0604030504040204" pitchFamily="34" charset="0"/>
              </a:rPr>
              <a:t>göre düzenlenmesi,</a:t>
            </a:r>
          </a:p>
          <a:p>
            <a:pPr marL="285750" indent="-285750" algn="just">
              <a:spcAft>
                <a:spcPts val="1200"/>
              </a:spcAft>
              <a:buFont typeface="Wingdings" panose="05000000000000000000" pitchFamily="2" charset="2"/>
              <a:buChar char="ü"/>
            </a:pPr>
            <a:r>
              <a:rPr lang="tr-TR" sz="2000" dirty="0" smtClean="0">
                <a:latin typeface="Tahoma" panose="020B0604030504040204" pitchFamily="34" charset="0"/>
              </a:rPr>
              <a:t>Genel </a:t>
            </a:r>
            <a:r>
              <a:rPr lang="tr-TR" sz="2000" b="1" dirty="0" smtClean="0">
                <a:latin typeface="Tahoma" panose="020B0604030504040204" pitchFamily="34" charset="0"/>
              </a:rPr>
              <a:t>ilkelerin</a:t>
            </a:r>
            <a:r>
              <a:rPr lang="tr-TR" sz="2000" dirty="0" smtClean="0">
                <a:latin typeface="Tahoma" panose="020B0604030504040204" pitchFamily="34" charset="0"/>
              </a:rPr>
              <a:t> belirlenmesi</a:t>
            </a:r>
            <a:r>
              <a:rPr lang="tr-TR" sz="2000" b="1" dirty="0" smtClean="0">
                <a:latin typeface="Tahoma" panose="020B0604030504040204" pitchFamily="34" charset="0"/>
              </a:rPr>
              <a:t>,</a:t>
            </a:r>
          </a:p>
          <a:p>
            <a:pPr marL="285750" indent="-285750" algn="just">
              <a:spcAft>
                <a:spcPts val="1200"/>
              </a:spcAft>
              <a:buFont typeface="Wingdings" panose="05000000000000000000" pitchFamily="2" charset="2"/>
              <a:buChar char="ü"/>
            </a:pPr>
            <a:r>
              <a:rPr lang="tr-TR" sz="2000" dirty="0" smtClean="0">
                <a:latin typeface="Tahoma" panose="020B0604030504040204" pitchFamily="34" charset="0"/>
              </a:rPr>
              <a:t>Diğer hususların yöresel özelliklere göre </a:t>
            </a:r>
            <a:r>
              <a:rPr lang="tr-TR" sz="2000" b="1" dirty="0" smtClean="0">
                <a:latin typeface="Tahoma" panose="020B0604030504040204" pitchFamily="34" charset="0"/>
              </a:rPr>
              <a:t>Belediyelerce </a:t>
            </a:r>
            <a:r>
              <a:rPr lang="tr-TR" sz="2000" dirty="0" smtClean="0">
                <a:latin typeface="Tahoma" panose="020B0604030504040204" pitchFamily="34" charset="0"/>
              </a:rPr>
              <a:t>çıkarılacak Yönetmeliklerle belirlenmesi</a:t>
            </a:r>
          </a:p>
          <a:p>
            <a:pPr marL="285750" indent="-285750" algn="just">
              <a:spcAft>
                <a:spcPts val="600"/>
              </a:spcAft>
            </a:pPr>
            <a:r>
              <a:rPr lang="tr-TR" sz="2000" dirty="0" smtClean="0">
                <a:latin typeface="Tahoma" panose="020B0604030504040204" pitchFamily="34" charset="0"/>
              </a:rPr>
              <a:t>hususları dikkate alınmıştır. </a:t>
            </a:r>
          </a:p>
        </p:txBody>
      </p:sp>
      <p:sp>
        <p:nvSpPr>
          <p:cNvPr id="4" name="Slayt Numarası Yer Tutucusu 3"/>
          <p:cNvSpPr>
            <a:spLocks noGrp="1"/>
          </p:cNvSpPr>
          <p:nvPr>
            <p:ph type="sldNum" sz="quarter" idx="12"/>
          </p:nvPr>
        </p:nvSpPr>
        <p:spPr/>
        <p:txBody>
          <a:bodyPr/>
          <a:lstStyle/>
          <a:p>
            <a:fld id="{2156F503-6163-4EB9-8C1F-73528EC64C1D}" type="slidenum">
              <a:rPr lang="tr-TR" smtClean="0"/>
              <a:pPr/>
              <a:t>3</a:t>
            </a:fld>
            <a:endParaRPr lang="tr-TR" dirty="0"/>
          </a:p>
        </p:txBody>
      </p:sp>
      <p:pic>
        <p:nvPicPr>
          <p:cNvPr id="2051" name="Picture 3" descr="hukuk-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7186" y="5217492"/>
            <a:ext cx="2285814" cy="1640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kdörtgen 1"/>
          <p:cNvSpPr/>
          <p:nvPr/>
        </p:nvSpPr>
        <p:spPr>
          <a:xfrm>
            <a:off x="2152637" y="404664"/>
            <a:ext cx="4903907" cy="523220"/>
          </a:xfrm>
          <a:prstGeom prst="rect">
            <a:avLst/>
          </a:prstGeom>
        </p:spPr>
        <p:txBody>
          <a:bodyPr wrap="none">
            <a:spAutoFit/>
          </a:bodyPr>
          <a:lstStyle/>
          <a:p>
            <a:pPr algn="ctr">
              <a:defRPr/>
            </a:pPr>
            <a:r>
              <a:rPr lang="tr-TR" sz="2800" b="1" dirty="0">
                <a:latin typeface="Tahoma" panose="020B0604030504040204" pitchFamily="34" charset="0"/>
                <a:ea typeface="Tahoma" panose="020B0604030504040204" pitchFamily="34" charset="0"/>
                <a:cs typeface="Tahoma" panose="020B0604030504040204" pitchFamily="34" charset="0"/>
              </a:rPr>
              <a:t>YENİ İMAR YÖNETMELİĞİ</a:t>
            </a:r>
          </a:p>
        </p:txBody>
      </p:sp>
    </p:spTree>
    <p:extLst>
      <p:ext uri="{BB962C8B-B14F-4D97-AF65-F5344CB8AC3E}">
        <p14:creationId xmlns:p14="http://schemas.microsoft.com/office/powerpoint/2010/main" val="14663798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KOMİSYON İKON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5" name="Metin kutusu 24"/>
          <p:cNvSpPr txBox="1"/>
          <p:nvPr/>
        </p:nvSpPr>
        <p:spPr>
          <a:xfrm>
            <a:off x="141778" y="1573120"/>
            <a:ext cx="8390662" cy="255454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lgn="just">
              <a:buClr>
                <a:srgbClr val="FF0000"/>
              </a:buClr>
              <a:buFont typeface="Wingdings" panose="05000000000000000000" pitchFamily="2" charset="2"/>
              <a:buChar char="v"/>
            </a:pPr>
            <a:endParaRPr lang="tr-TR" sz="2000" b="1" dirty="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Clr>
                <a:srgbClr val="FF0000"/>
              </a:buClr>
              <a:buFont typeface="Wingdings" panose="05000000000000000000" pitchFamily="2" charset="2"/>
              <a:buChar char="v"/>
            </a:pPr>
            <a:r>
              <a:rPr lang="tr-TR" sz="2000" dirty="0" smtClean="0">
                <a:latin typeface="Tahoma" panose="020B0604030504040204" pitchFamily="34" charset="0"/>
                <a:ea typeface="Tahoma" panose="020B0604030504040204" pitchFamily="34" charset="0"/>
                <a:cs typeface="Tahoma" panose="020B0604030504040204" pitchFamily="34" charset="0"/>
              </a:rPr>
              <a:t>Gelişme alanları ile kentsel dönüşüm ve gelişim alanları hariç, yerleşme alanlarında </a:t>
            </a: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yapı ruhsatı düzenlenebilmesi için </a:t>
            </a:r>
            <a:r>
              <a:rPr lang="tr-TR" sz="2000" dirty="0" smtClean="0">
                <a:latin typeface="Tahoma" panose="020B0604030504040204" pitchFamily="34" charset="0"/>
                <a:ea typeface="Tahoma" panose="020B0604030504040204" pitchFamily="34" charset="0"/>
                <a:cs typeface="Tahoma" panose="020B0604030504040204" pitchFamily="34" charset="0"/>
              </a:rPr>
              <a:t>yol, su, kanalizasyon, elektrik gibi </a:t>
            </a:r>
            <a:r>
              <a:rPr lang="tr-TR" sz="20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teknik altyapı</a:t>
            </a:r>
            <a:r>
              <a:rPr lang="tr-TR" sz="2000" b="1" dirty="0" smtClean="0">
                <a:latin typeface="Tahoma" panose="020B0604030504040204" pitchFamily="34" charset="0"/>
                <a:ea typeface="Tahoma" panose="020B0604030504040204" pitchFamily="34" charset="0"/>
                <a:cs typeface="Tahoma" panose="020B0604030504040204" pitchFamily="34" charset="0"/>
              </a:rPr>
              <a:t> </a:t>
            </a:r>
            <a:r>
              <a:rPr lang="tr-TR" sz="2000" dirty="0" smtClean="0">
                <a:latin typeface="Tahoma" panose="020B0604030504040204" pitchFamily="34" charset="0"/>
                <a:ea typeface="Tahoma" panose="020B0604030504040204" pitchFamily="34" charset="0"/>
                <a:cs typeface="Tahoma" panose="020B0604030504040204" pitchFamily="34" charset="0"/>
              </a:rPr>
              <a:t>hizmetlerinin götürülmüş olması şarttır.</a:t>
            </a:r>
          </a:p>
          <a:p>
            <a:pPr marL="342900" indent="-342900" algn="just">
              <a:buClr>
                <a:srgbClr val="FF0000"/>
              </a:buClr>
              <a:buFont typeface="Wingdings" panose="05000000000000000000" pitchFamily="2" charset="2"/>
              <a:buChar char="v"/>
            </a:pP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Clr>
                <a:srgbClr val="FF0000"/>
              </a:buClr>
              <a:buFont typeface="Wingdings" panose="05000000000000000000" pitchFamily="2" charset="2"/>
              <a:buChar char="v"/>
            </a:pPr>
            <a:r>
              <a:rPr lang="tr-TR" sz="2000" dirty="0">
                <a:latin typeface="Tahoma" panose="020B0604030504040204" pitchFamily="34" charset="0"/>
                <a:ea typeface="Tahoma" panose="020B0604030504040204" pitchFamily="34" charset="0"/>
                <a:cs typeface="Tahoma" panose="020B0604030504040204" pitchFamily="34" charset="0"/>
              </a:rPr>
              <a:t>İlgili kurum ve kuruluşların, yerleşme alanlarında teknik altyapının götürülmesiyle ilgili gerekleri ivedilikle yerine getirmesi zorunludur.</a:t>
            </a:r>
          </a:p>
        </p:txBody>
      </p:sp>
      <p:sp>
        <p:nvSpPr>
          <p:cNvPr id="4" name="Slayt Numarası Yer Tutucusu 3"/>
          <p:cNvSpPr>
            <a:spLocks noGrp="1"/>
          </p:cNvSpPr>
          <p:nvPr>
            <p:ph type="sldNum" sz="quarter" idx="11"/>
          </p:nvPr>
        </p:nvSpPr>
        <p:spPr/>
        <p:txBody>
          <a:bodyPr/>
          <a:lstStyle/>
          <a:p>
            <a:fld id="{2156F503-6163-4EB9-8C1F-73528EC64C1D}" type="slidenum">
              <a:rPr lang="tr-TR" smtClean="0"/>
              <a:pPr/>
              <a:t>30</a:t>
            </a:fld>
            <a:endParaRPr lang="tr-TR"/>
          </a:p>
        </p:txBody>
      </p:sp>
      <p:sp>
        <p:nvSpPr>
          <p:cNvPr id="7" name="Dikdörtgen 6"/>
          <p:cNvSpPr/>
          <p:nvPr/>
        </p:nvSpPr>
        <p:spPr>
          <a:xfrm>
            <a:off x="2810095" y="364014"/>
            <a:ext cx="3071675" cy="523220"/>
          </a:xfrm>
          <a:prstGeom prst="rect">
            <a:avLst/>
          </a:prstGeom>
        </p:spPr>
        <p:txBody>
          <a:bodyPr wrap="none">
            <a:spAutoFit/>
          </a:bodyPr>
          <a:lstStyle/>
          <a:p>
            <a:pPr algn="ctr">
              <a:buNone/>
              <a:defRPr/>
            </a:pPr>
            <a:r>
              <a:rPr lang="tr-TR" sz="2800" b="1" dirty="0">
                <a:solidFill>
                  <a:srgbClr val="002060"/>
                </a:solidFill>
              </a:rPr>
              <a:t>GENEL İLKELER</a:t>
            </a:r>
          </a:p>
        </p:txBody>
      </p:sp>
      <p:sp>
        <p:nvSpPr>
          <p:cNvPr id="2" name="AutoShape 2" descr="parselasyon ile ilgili görsel sonuc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029" name="Picture 5" descr="teknik altyapı ile ilgili görsel sonuc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75" y="4293095"/>
            <a:ext cx="3421068" cy="2426857"/>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descr="altyapı su çalışması ile ilgili görsel sonucu"/>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5596" y="4293095"/>
            <a:ext cx="1974596" cy="242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altyapı doğalgaz çalışması ile ilgili görsel sonuc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0232" y="4297089"/>
            <a:ext cx="2016224" cy="2426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6587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KOMİSYON İKON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5" name="Metin kutusu 24"/>
          <p:cNvSpPr txBox="1"/>
          <p:nvPr/>
        </p:nvSpPr>
        <p:spPr>
          <a:xfrm>
            <a:off x="307975" y="1556792"/>
            <a:ext cx="8440489" cy="255454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lgn="just">
              <a:buClr>
                <a:srgbClr val="FF0000"/>
              </a:buClr>
              <a:buFont typeface="Wingdings" panose="05000000000000000000" pitchFamily="2" charset="2"/>
              <a:buChar char="v"/>
            </a:pPr>
            <a:r>
              <a:rPr lang="tr-TR" sz="2000" dirty="0">
                <a:latin typeface="Tahoma" panose="020B0604030504040204" pitchFamily="34" charset="0"/>
                <a:ea typeface="Tahoma" panose="020B0604030504040204" pitchFamily="34" charset="0"/>
                <a:cs typeface="Tahoma" panose="020B0604030504040204" pitchFamily="34" charset="0"/>
              </a:rPr>
              <a:t>Alt kademe planların, üst kademe planların kesinleştiği tarihten itibaren en geç bir yıl içinde ilgili idarece üst kademe planlara uygun hale getirilmesi zorunludur. Aksi halde, üst kademe planları onaylayan kurum ve kuruluşlar, alt kademe planları en geç altı ay içinde üst kademe planlara uygun hale getirir ve resen onaylar. Alt kademe planlarla üst kademe planlar arasındaki uyumsuzluğun giderilmesine ilişkin on sekiz aylık süre içindeki yeni yapı ruhsatı başvuruları, yürürlükte olan uygulama imar planına göre </a:t>
            </a:r>
            <a:r>
              <a:rPr lang="tr-TR" sz="2000" dirty="0" smtClean="0">
                <a:latin typeface="Tahoma" panose="020B0604030504040204" pitchFamily="34" charset="0"/>
                <a:ea typeface="Tahoma" panose="020B0604030504040204" pitchFamily="34" charset="0"/>
                <a:cs typeface="Tahoma" panose="020B0604030504040204" pitchFamily="34" charset="0"/>
              </a:rPr>
              <a:t>sonuçlandırılır.</a:t>
            </a:r>
          </a:p>
        </p:txBody>
      </p:sp>
      <p:sp>
        <p:nvSpPr>
          <p:cNvPr id="4" name="Slayt Numarası Yer Tutucusu 3"/>
          <p:cNvSpPr>
            <a:spLocks noGrp="1"/>
          </p:cNvSpPr>
          <p:nvPr>
            <p:ph type="sldNum" sz="quarter" idx="11"/>
          </p:nvPr>
        </p:nvSpPr>
        <p:spPr/>
        <p:txBody>
          <a:bodyPr/>
          <a:lstStyle/>
          <a:p>
            <a:fld id="{2156F503-6163-4EB9-8C1F-73528EC64C1D}" type="slidenum">
              <a:rPr lang="tr-TR" smtClean="0"/>
              <a:pPr/>
              <a:t>31</a:t>
            </a:fld>
            <a:endParaRPr lang="tr-TR"/>
          </a:p>
        </p:txBody>
      </p:sp>
      <p:sp>
        <p:nvSpPr>
          <p:cNvPr id="7" name="Dikdörtgen 6"/>
          <p:cNvSpPr/>
          <p:nvPr/>
        </p:nvSpPr>
        <p:spPr>
          <a:xfrm>
            <a:off x="2810095" y="364014"/>
            <a:ext cx="3071675" cy="523220"/>
          </a:xfrm>
          <a:prstGeom prst="rect">
            <a:avLst/>
          </a:prstGeom>
        </p:spPr>
        <p:txBody>
          <a:bodyPr wrap="none">
            <a:spAutoFit/>
          </a:bodyPr>
          <a:lstStyle/>
          <a:p>
            <a:pPr algn="ctr">
              <a:buNone/>
              <a:defRPr/>
            </a:pPr>
            <a:r>
              <a:rPr lang="tr-TR" sz="2800" b="1" dirty="0">
                <a:solidFill>
                  <a:srgbClr val="002060"/>
                </a:solidFill>
              </a:rPr>
              <a:t>GENEL İLKELER</a:t>
            </a:r>
          </a:p>
        </p:txBody>
      </p:sp>
      <p:sp>
        <p:nvSpPr>
          <p:cNvPr id="2" name="AutoShape 2" descr="parselasyon ile ilgili görsel sonuc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9" name="Resim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0588" y="4653136"/>
            <a:ext cx="3179762" cy="16684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Resim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2250" y="4653136"/>
            <a:ext cx="3179763" cy="1679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Yukarı Bükülü Ok 12"/>
          <p:cNvSpPr/>
          <p:nvPr/>
        </p:nvSpPr>
        <p:spPr>
          <a:xfrm rot="20957483">
            <a:off x="4194175" y="5389736"/>
            <a:ext cx="1069975" cy="6477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solidFill>
                <a:schemeClr val="tx1"/>
              </a:solidFill>
            </a:endParaRPr>
          </a:p>
        </p:txBody>
      </p:sp>
    </p:spTree>
    <p:extLst>
      <p:ext uri="{BB962C8B-B14F-4D97-AF65-F5344CB8AC3E}">
        <p14:creationId xmlns:p14="http://schemas.microsoft.com/office/powerpoint/2010/main" val="35586536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KOMİSYON İKON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5" name="Metin kutusu 24"/>
          <p:cNvSpPr txBox="1"/>
          <p:nvPr/>
        </p:nvSpPr>
        <p:spPr>
          <a:xfrm>
            <a:off x="307975" y="1556792"/>
            <a:ext cx="8440489"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lgn="just">
              <a:buClr>
                <a:srgbClr val="FF0000"/>
              </a:buClr>
              <a:buFont typeface="Wingdings" panose="05000000000000000000" pitchFamily="2" charset="2"/>
              <a:buChar char="v"/>
            </a:pPr>
            <a:r>
              <a:rPr lang="tr-TR" sz="2000" dirty="0">
                <a:latin typeface="Tahoma" panose="020B0604030504040204" pitchFamily="34" charset="0"/>
                <a:ea typeface="Tahoma" panose="020B0604030504040204" pitchFamily="34" charset="0"/>
                <a:cs typeface="Tahoma" panose="020B0604030504040204" pitchFamily="34" charset="0"/>
              </a:rPr>
              <a:t>Uygulama imar planlarında, parselasyon durumları ve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bina kitle ölçüleri</a:t>
            </a:r>
            <a:r>
              <a:rPr lang="tr-TR" sz="2000" dirty="0">
                <a:latin typeface="Tahoma" panose="020B0604030504040204" pitchFamily="34" charset="0"/>
                <a:ea typeface="Tahoma" panose="020B0604030504040204" pitchFamily="34" charset="0"/>
                <a:cs typeface="Tahoma" panose="020B0604030504040204" pitchFamily="34" charset="0"/>
              </a:rPr>
              <a:t> verilmediği takdirde, şematik gösterimler imar planlarının hükümlerinden sayılmazlar.</a:t>
            </a:r>
            <a:endParaRPr lang="tr-TR" sz="2000" dirty="0" smtClean="0">
              <a:latin typeface="Tahoma" panose="020B0604030504040204" pitchFamily="34" charset="0"/>
              <a:ea typeface="Tahoma" panose="020B0604030504040204" pitchFamily="34" charset="0"/>
              <a:cs typeface="Tahoma" panose="020B0604030504040204" pitchFamily="34" charset="0"/>
            </a:endParaRPr>
          </a:p>
        </p:txBody>
      </p:sp>
      <p:sp>
        <p:nvSpPr>
          <p:cNvPr id="4" name="Slayt Numarası Yer Tutucusu 3"/>
          <p:cNvSpPr>
            <a:spLocks noGrp="1"/>
          </p:cNvSpPr>
          <p:nvPr>
            <p:ph type="sldNum" sz="quarter" idx="11"/>
          </p:nvPr>
        </p:nvSpPr>
        <p:spPr/>
        <p:txBody>
          <a:bodyPr/>
          <a:lstStyle/>
          <a:p>
            <a:fld id="{2156F503-6163-4EB9-8C1F-73528EC64C1D}" type="slidenum">
              <a:rPr lang="tr-TR" smtClean="0"/>
              <a:pPr/>
              <a:t>32</a:t>
            </a:fld>
            <a:endParaRPr lang="tr-TR"/>
          </a:p>
        </p:txBody>
      </p:sp>
      <p:sp>
        <p:nvSpPr>
          <p:cNvPr id="7" name="Dikdörtgen 6"/>
          <p:cNvSpPr/>
          <p:nvPr/>
        </p:nvSpPr>
        <p:spPr>
          <a:xfrm>
            <a:off x="2810095" y="364014"/>
            <a:ext cx="3071675" cy="523220"/>
          </a:xfrm>
          <a:prstGeom prst="rect">
            <a:avLst/>
          </a:prstGeom>
        </p:spPr>
        <p:txBody>
          <a:bodyPr wrap="none">
            <a:spAutoFit/>
          </a:bodyPr>
          <a:lstStyle/>
          <a:p>
            <a:pPr algn="ctr">
              <a:buNone/>
              <a:defRPr/>
            </a:pPr>
            <a:r>
              <a:rPr lang="tr-TR" sz="2800" b="1" dirty="0">
                <a:solidFill>
                  <a:srgbClr val="002060"/>
                </a:solidFill>
              </a:rPr>
              <a:t>GENEL İLKELER</a:t>
            </a:r>
          </a:p>
        </p:txBody>
      </p:sp>
      <p:sp>
        <p:nvSpPr>
          <p:cNvPr id="2" name="AutoShape 2" descr="parselasyon ile ilgili görsel sonuc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 name="Dikdörtgen 4"/>
          <p:cNvSpPr/>
          <p:nvPr/>
        </p:nvSpPr>
        <p:spPr>
          <a:xfrm>
            <a:off x="307975" y="3068960"/>
            <a:ext cx="8412770" cy="255454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342900" indent="-342900" algn="just">
              <a:buClr>
                <a:srgbClr val="FF0000"/>
              </a:buClr>
              <a:buFont typeface="Wingdings" panose="05000000000000000000" pitchFamily="2" charset="2"/>
              <a:buChar char="v"/>
            </a:pPr>
            <a:r>
              <a:rPr lang="tr-TR" sz="2000" dirty="0">
                <a:latin typeface="Tahoma" panose="020B0604030504040204" pitchFamily="34" charset="0"/>
                <a:ea typeface="Tahoma" panose="020B0604030504040204" pitchFamily="34" charset="0"/>
                <a:cs typeface="Tahoma" panose="020B0604030504040204" pitchFamily="34" charset="0"/>
              </a:rPr>
              <a:t>İmar planlarında su taşkın alanları için Devlet Su İşleri Genel Müdürlüğü veya su ve kanalizasyon idareleri tarafından su taşkın analizi yapılarak belirlenen </a:t>
            </a:r>
            <a:r>
              <a:rPr lang="tr-TR" sz="2000" dirty="0" err="1">
                <a:latin typeface="Tahoma" panose="020B0604030504040204" pitchFamily="34" charset="0"/>
                <a:ea typeface="Tahoma" panose="020B0604030504040204" pitchFamily="34" charset="0"/>
                <a:cs typeface="Tahoma" panose="020B0604030504040204" pitchFamily="34" charset="0"/>
              </a:rPr>
              <a:t>kret</a:t>
            </a:r>
            <a:r>
              <a:rPr lang="tr-TR" sz="2000" dirty="0">
                <a:latin typeface="Tahoma" panose="020B0604030504040204" pitchFamily="34" charset="0"/>
                <a:ea typeface="Tahoma" panose="020B0604030504040204" pitchFamily="34" charset="0"/>
                <a:cs typeface="Tahoma" panose="020B0604030504040204" pitchFamily="34" charset="0"/>
              </a:rPr>
              <a:t> kotuna 1.50 metre ilave edilerek tespit edilen kotun altı iskân edilemez. </a:t>
            </a:r>
            <a:r>
              <a:rPr lang="tr-TR" sz="2000" dirty="0" smtClean="0">
                <a:latin typeface="Tahoma" panose="020B0604030504040204" pitchFamily="34" charset="0"/>
                <a:ea typeface="Tahoma" panose="020B0604030504040204" pitchFamily="34" charset="0"/>
                <a:cs typeface="Tahoma" panose="020B0604030504040204" pitchFamily="34" charset="0"/>
              </a:rPr>
              <a:t>Hiçbir </a:t>
            </a:r>
            <a:r>
              <a:rPr lang="tr-TR" sz="2000" dirty="0">
                <a:latin typeface="Tahoma" panose="020B0604030504040204" pitchFamily="34" charset="0"/>
                <a:ea typeface="Tahoma" panose="020B0604030504040204" pitchFamily="34" charset="0"/>
                <a:cs typeface="Tahoma" panose="020B0604030504040204" pitchFamily="34" charset="0"/>
              </a:rPr>
              <a:t>şekilde bu seviyenin altında otopark giriş-çıkışı, kapı ve pencere gibi herhangi bir boşluk bırakılamaz ve açılamaz. </a:t>
            </a:r>
            <a:endParaRPr lang="tr-TR" sz="2000" dirty="0" smtClean="0">
              <a:latin typeface="Tahoma" panose="020B0604030504040204" pitchFamily="34" charset="0"/>
              <a:ea typeface="Tahoma" panose="020B0604030504040204" pitchFamily="34" charset="0"/>
              <a:cs typeface="Tahoma" panose="020B0604030504040204" pitchFamily="34" charset="0"/>
            </a:endParaRPr>
          </a:p>
          <a:p>
            <a:pPr marL="342900" indent="-342900" algn="just">
              <a:buClr>
                <a:srgbClr val="FF0000"/>
              </a:buClr>
              <a:buFont typeface="Wingdings" panose="05000000000000000000" pitchFamily="2" charset="2"/>
              <a:buChar char="v"/>
            </a:pPr>
            <a:r>
              <a:rPr lang="tr-TR" sz="2000" dirty="0" smtClean="0">
                <a:latin typeface="Tahoma" panose="020B0604030504040204" pitchFamily="34" charset="0"/>
                <a:ea typeface="Tahoma" panose="020B0604030504040204" pitchFamily="34" charset="0"/>
                <a:cs typeface="Tahoma" panose="020B0604030504040204" pitchFamily="34" charset="0"/>
              </a:rPr>
              <a:t>Tereddüde </a:t>
            </a:r>
            <a:r>
              <a:rPr lang="tr-TR" sz="2000" dirty="0">
                <a:latin typeface="Tahoma" panose="020B0604030504040204" pitchFamily="34" charset="0"/>
                <a:ea typeface="Tahoma" panose="020B0604030504040204" pitchFamily="34" charset="0"/>
                <a:cs typeface="Tahoma" panose="020B0604030504040204" pitchFamily="34" charset="0"/>
              </a:rPr>
              <a:t>düşülen konularda Devlet Su İşleri Genel Müdürlüğü veya ilgili su ve kanalizasyon idaresinin görüşüne göre uygulama yapılır.</a:t>
            </a:r>
          </a:p>
        </p:txBody>
      </p:sp>
    </p:spTree>
    <p:extLst>
      <p:ext uri="{BB962C8B-B14F-4D97-AF65-F5344CB8AC3E}">
        <p14:creationId xmlns:p14="http://schemas.microsoft.com/office/powerpoint/2010/main" val="6539441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KOMİSYON İKON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5" name="Metin kutusu 24"/>
          <p:cNvSpPr txBox="1"/>
          <p:nvPr/>
        </p:nvSpPr>
        <p:spPr>
          <a:xfrm>
            <a:off x="307975" y="2748770"/>
            <a:ext cx="5652120" cy="3785652"/>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buClr>
                <a:srgbClr val="FF0000"/>
              </a:buClr>
            </a:pPr>
            <a:endParaRPr lang="tr-TR" sz="2000" dirty="0" smtClean="0">
              <a:latin typeface="Tahoma" panose="020B0604030504040204" pitchFamily="34" charset="0"/>
              <a:ea typeface="Tahoma" panose="020B0604030504040204" pitchFamily="34" charset="0"/>
              <a:cs typeface="Tahoma" panose="020B0604030504040204" pitchFamily="34" charset="0"/>
            </a:endParaRPr>
          </a:p>
          <a:p>
            <a:pPr algn="just">
              <a:buClr>
                <a:srgbClr val="FF0000"/>
              </a:buClr>
            </a:pPr>
            <a:r>
              <a:rPr lang="tr-TR" sz="2000" dirty="0" smtClean="0">
                <a:latin typeface="Tahoma" panose="020B0604030504040204" pitchFamily="34" charset="0"/>
                <a:ea typeface="Tahoma" panose="020B0604030504040204" pitchFamily="34" charset="0"/>
                <a:cs typeface="Tahoma" panose="020B0604030504040204" pitchFamily="34" charset="0"/>
              </a:rPr>
              <a:t> </a:t>
            </a:r>
            <a:r>
              <a:rPr lang="tr-TR" sz="2000" b="1" dirty="0" smtClean="0">
                <a:latin typeface="Tahoma" panose="020B0604030504040204" pitchFamily="34" charset="0"/>
                <a:ea typeface="Tahoma" panose="020B0604030504040204" pitchFamily="34" charset="0"/>
                <a:cs typeface="Tahoma" panose="020B0604030504040204" pitchFamily="34" charset="0"/>
              </a:rPr>
              <a:t>Ancak</a:t>
            </a:r>
            <a:r>
              <a:rPr lang="tr-TR" sz="2000" b="1" dirty="0">
                <a:latin typeface="Tahoma" panose="020B0604030504040204" pitchFamily="34" charset="0"/>
                <a:ea typeface="Tahoma" panose="020B0604030504040204" pitchFamily="34" charset="0"/>
                <a:cs typeface="Tahoma" panose="020B0604030504040204" pitchFamily="34" charset="0"/>
              </a:rPr>
              <a:t>; </a:t>
            </a:r>
            <a:r>
              <a:rPr lang="tr-TR" sz="2000" b="1" dirty="0" smtClean="0">
                <a:latin typeface="Tahoma" panose="020B0604030504040204" pitchFamily="34" charset="0"/>
                <a:ea typeface="Tahoma" panose="020B0604030504040204" pitchFamily="34" charset="0"/>
                <a:cs typeface="Tahoma" panose="020B0604030504040204" pitchFamily="34" charset="0"/>
              </a:rPr>
              <a:t> </a:t>
            </a:r>
          </a:p>
          <a:p>
            <a:pPr algn="just">
              <a:buClr>
                <a:srgbClr val="FF0000"/>
              </a:buClr>
            </a:pPr>
            <a:endParaRPr lang="tr-TR" sz="2000" dirty="0" smtClean="0">
              <a:latin typeface="Tahoma" panose="020B0604030504040204" pitchFamily="34" charset="0"/>
              <a:ea typeface="Tahoma" panose="020B0604030504040204" pitchFamily="34" charset="0"/>
              <a:cs typeface="Tahoma" panose="020B0604030504040204" pitchFamily="34" charset="0"/>
            </a:endParaRPr>
          </a:p>
          <a:p>
            <a:pPr marL="285750" lvl="0" indent="-285750" algn="just">
              <a:buClr>
                <a:schemeClr val="tx2">
                  <a:lumMod val="60000"/>
                  <a:lumOff val="40000"/>
                </a:schemeClr>
              </a:buClr>
              <a:buFont typeface="Wingdings" panose="05000000000000000000" pitchFamily="2" charset="2"/>
              <a:buChar char="ü"/>
            </a:pPr>
            <a:r>
              <a:rPr lang="tr-TR" sz="2000" dirty="0">
                <a:latin typeface="Tahoma" panose="020B0604030504040204" pitchFamily="34" charset="0"/>
                <a:ea typeface="Tahoma" panose="020B0604030504040204" pitchFamily="34" charset="0"/>
                <a:cs typeface="Tahoma" panose="020B0604030504040204" pitchFamily="34" charset="0"/>
              </a:rPr>
              <a:t>Yangın Yönetmeliği gereğince yapılması zorunlu olan, korunumlu ya da korunumsuz normal merdiven dışındaki yangın merdiveni ve korunumlu koridorun asgari ölçülerdeki alanı ile yangın güvenlik holünün 6 m2 si, </a:t>
            </a:r>
          </a:p>
          <a:p>
            <a:pPr lvl="0" algn="just">
              <a:buClr>
                <a:schemeClr val="tx2">
                  <a:lumMod val="60000"/>
                  <a:lumOff val="40000"/>
                </a:schemeClr>
              </a:buClr>
            </a:pPr>
            <a:endParaRPr lang="tr-TR" sz="2000" dirty="0">
              <a:latin typeface="Tahoma" panose="020B0604030504040204" pitchFamily="34" charset="0"/>
              <a:ea typeface="Tahoma" panose="020B0604030504040204" pitchFamily="34" charset="0"/>
              <a:cs typeface="Tahoma" panose="020B0604030504040204" pitchFamily="34" charset="0"/>
            </a:endParaRPr>
          </a:p>
          <a:p>
            <a:pPr marL="285750" lvl="0" indent="-285750" algn="just">
              <a:buClr>
                <a:schemeClr val="tx2">
                  <a:lumMod val="60000"/>
                  <a:lumOff val="40000"/>
                </a:schemeClr>
              </a:buClr>
              <a:buFont typeface="Wingdings" panose="05000000000000000000" pitchFamily="2" charset="2"/>
              <a:buChar char="ü"/>
            </a:pPr>
            <a:r>
              <a:rPr lang="tr-TR" sz="2000" dirty="0">
                <a:latin typeface="Tahoma" panose="020B0604030504040204" pitchFamily="34" charset="0"/>
                <a:ea typeface="Tahoma" panose="020B0604030504040204" pitchFamily="34" charset="0"/>
                <a:cs typeface="Tahoma" panose="020B0604030504040204" pitchFamily="34" charset="0"/>
              </a:rPr>
              <a:t>Konferans, spor, sinema ve tiyatro salonları gibi özellik arz eden umumi yapılarda düzenlenmesi zorunlu olan boşluklar</a:t>
            </a:r>
            <a:r>
              <a:rPr lang="tr-TR" sz="2000" dirty="0" smtClean="0">
                <a:latin typeface="Tahoma" panose="020B0604030504040204" pitchFamily="34" charset="0"/>
                <a:ea typeface="Tahoma" panose="020B0604030504040204" pitchFamily="34" charset="0"/>
                <a:cs typeface="Tahoma" panose="020B0604030504040204" pitchFamily="34" charset="0"/>
              </a:rPr>
              <a:t>,</a:t>
            </a:r>
            <a:endParaRPr lang="tr-TR" sz="2000" dirty="0">
              <a:latin typeface="Tahoma" panose="020B0604030504040204" pitchFamily="34" charset="0"/>
              <a:ea typeface="Tahoma" panose="020B0604030504040204" pitchFamily="34" charset="0"/>
              <a:cs typeface="Tahoma" panose="020B0604030504040204" pitchFamily="34" charset="0"/>
            </a:endParaRP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6728" y="2492896"/>
            <a:ext cx="2364791" cy="1392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3203848" y="285596"/>
            <a:ext cx="3565400" cy="523220"/>
          </a:xfrm>
          <a:prstGeom prst="rect">
            <a:avLst/>
          </a:prstGeom>
        </p:spPr>
        <p:txBody>
          <a:bodyPr wrap="none">
            <a:spAutoFit/>
          </a:bodyPr>
          <a:lstStyle/>
          <a:p>
            <a:pPr algn="ctr">
              <a:buNone/>
              <a:defRPr/>
            </a:pPr>
            <a:r>
              <a:rPr lang="tr-TR" sz="2800" b="1" dirty="0" smtClean="0"/>
              <a:t>GENEL İLKELER (Emsal)</a:t>
            </a:r>
            <a:endParaRPr lang="tr-TR" sz="2800" b="1" dirty="0"/>
          </a:p>
        </p:txBody>
      </p:sp>
      <p:sp>
        <p:nvSpPr>
          <p:cNvPr id="4" name="Dikdörtgen 3"/>
          <p:cNvSpPr/>
          <p:nvPr/>
        </p:nvSpPr>
        <p:spPr>
          <a:xfrm>
            <a:off x="307975" y="1340768"/>
            <a:ext cx="8252989" cy="101566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lgn="just">
              <a:buClr>
                <a:srgbClr val="FF0000"/>
              </a:buClr>
              <a:buFont typeface="Wingdings" panose="05000000000000000000" pitchFamily="2" charset="2"/>
              <a:buChar char="v"/>
            </a:pPr>
            <a:r>
              <a:rPr lang="tr-TR" sz="2000" dirty="0">
                <a:latin typeface="Tahoma" panose="020B0604030504040204" pitchFamily="34" charset="0"/>
                <a:ea typeface="Tahoma" panose="020B0604030504040204" pitchFamily="34" charset="0"/>
                <a:cs typeface="Tahoma" panose="020B0604030504040204" pitchFamily="34" charset="0"/>
              </a:rPr>
              <a:t>22 </a:t>
            </a:r>
            <a:r>
              <a:rPr lang="tr-TR" sz="2000" dirty="0" err="1">
                <a:latin typeface="Tahoma" panose="020B0604030504040204" pitchFamily="34" charset="0"/>
                <a:ea typeface="Tahoma" panose="020B0604030504040204" pitchFamily="34" charset="0"/>
                <a:cs typeface="Tahoma" panose="020B0604030504040204" pitchFamily="34" charset="0"/>
              </a:rPr>
              <a:t>nci</a:t>
            </a:r>
            <a:r>
              <a:rPr lang="tr-TR" sz="2000" dirty="0">
                <a:latin typeface="Tahoma" panose="020B0604030504040204" pitchFamily="34" charset="0"/>
                <a:ea typeface="Tahoma" panose="020B0604030504040204" pitchFamily="34" charset="0"/>
                <a:cs typeface="Tahoma" panose="020B0604030504040204" pitchFamily="34" charset="0"/>
              </a:rPr>
              <a:t> maddeyle veya ilgili idarelerin imar yönetmelikleri ile getirilebilecek emsal harici tüm alanların toplamı; parselin toplam emsale esas alanının </a:t>
            </a:r>
            <a:r>
              <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rPr>
              <a:t>% 30</a:t>
            </a:r>
            <a:r>
              <a:rPr lang="tr-TR" sz="2000" dirty="0">
                <a:latin typeface="Tahoma" panose="020B0604030504040204" pitchFamily="34" charset="0"/>
                <a:ea typeface="Tahoma" panose="020B0604030504040204" pitchFamily="34" charset="0"/>
                <a:cs typeface="Tahoma" panose="020B0604030504040204" pitchFamily="34" charset="0"/>
              </a:rPr>
              <a:t>’unu aşamaz.</a:t>
            </a:r>
          </a:p>
        </p:txBody>
      </p:sp>
      <p:pic>
        <p:nvPicPr>
          <p:cNvPr id="3074" name="Picture 2" descr="İlgili resi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6728" y="3992179"/>
            <a:ext cx="2364791" cy="130903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lgili resi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6727" y="5408663"/>
            <a:ext cx="2364791" cy="1332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7351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KOMİSYON İKON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5" name="Metin kutusu 24"/>
          <p:cNvSpPr txBox="1"/>
          <p:nvPr/>
        </p:nvSpPr>
        <p:spPr>
          <a:xfrm>
            <a:off x="193562" y="2130225"/>
            <a:ext cx="5328592" cy="3785652"/>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a:buClr>
                <a:schemeClr val="tx2">
                  <a:lumMod val="60000"/>
                  <a:lumOff val="40000"/>
                </a:schemeClr>
              </a:buClr>
            </a:pPr>
            <a:endParaRPr lang="tr-TR" sz="2000" dirty="0">
              <a:latin typeface="Tahoma" panose="020B0604030504040204" pitchFamily="34" charset="0"/>
              <a:ea typeface="Tahoma" panose="020B0604030504040204" pitchFamily="34" charset="0"/>
              <a:cs typeface="Tahoma" panose="020B0604030504040204" pitchFamily="34" charset="0"/>
            </a:endParaRPr>
          </a:p>
          <a:p>
            <a:pPr marL="285750" lvl="0" indent="-285750" algn="just">
              <a:buClr>
                <a:schemeClr val="tx2">
                  <a:lumMod val="60000"/>
                  <a:lumOff val="40000"/>
                </a:schemeClr>
              </a:buClr>
              <a:buFont typeface="Wingdings" panose="05000000000000000000" pitchFamily="2" charset="2"/>
              <a:buChar char="ü"/>
            </a:pPr>
            <a:r>
              <a:rPr lang="tr-TR" sz="2000" dirty="0">
                <a:latin typeface="Tahoma" panose="020B0604030504040204" pitchFamily="34" charset="0"/>
                <a:ea typeface="Tahoma" panose="020B0604030504040204" pitchFamily="34" charset="0"/>
                <a:cs typeface="Tahoma" panose="020B0604030504040204" pitchFamily="34" charset="0"/>
              </a:rPr>
              <a:t>Son katın üzerindeki </a:t>
            </a:r>
            <a:r>
              <a:rPr lang="tr-TR" sz="2000" b="1" dirty="0">
                <a:latin typeface="Tahoma" panose="020B0604030504040204" pitchFamily="34" charset="0"/>
                <a:ea typeface="Tahoma" panose="020B0604030504040204" pitchFamily="34" charset="0"/>
                <a:cs typeface="Tahoma" panose="020B0604030504040204" pitchFamily="34" charset="0"/>
              </a:rPr>
              <a:t>ortak </a:t>
            </a:r>
            <a:r>
              <a:rPr lang="tr-TR" sz="2000" dirty="0">
                <a:latin typeface="Tahoma" panose="020B0604030504040204" pitchFamily="34" charset="0"/>
                <a:ea typeface="Tahoma" panose="020B0604030504040204" pitchFamily="34" charset="0"/>
                <a:cs typeface="Tahoma" panose="020B0604030504040204" pitchFamily="34" charset="0"/>
              </a:rPr>
              <a:t>alan teras çatılar, </a:t>
            </a:r>
            <a:endParaRPr lang="tr-TR" sz="2000" dirty="0" smtClean="0">
              <a:latin typeface="Tahoma" panose="020B0604030504040204" pitchFamily="34" charset="0"/>
              <a:ea typeface="Tahoma" panose="020B0604030504040204" pitchFamily="34" charset="0"/>
              <a:cs typeface="Tahoma" panose="020B0604030504040204" pitchFamily="34" charset="0"/>
            </a:endParaRPr>
          </a:p>
          <a:p>
            <a:pPr lvl="0" algn="just">
              <a:buClr>
                <a:schemeClr val="tx2">
                  <a:lumMod val="60000"/>
                  <a:lumOff val="40000"/>
                </a:schemeClr>
              </a:buClr>
            </a:pPr>
            <a:endParaRPr lang="tr-TR" sz="2000" dirty="0">
              <a:latin typeface="Tahoma" panose="020B0604030504040204" pitchFamily="34" charset="0"/>
              <a:ea typeface="Tahoma" panose="020B0604030504040204" pitchFamily="34" charset="0"/>
              <a:cs typeface="Tahoma" panose="020B0604030504040204" pitchFamily="34" charset="0"/>
            </a:endParaRPr>
          </a:p>
          <a:p>
            <a:pPr marL="285750" lvl="0" indent="-285750" algn="just">
              <a:buClr>
                <a:schemeClr val="tx2">
                  <a:lumMod val="60000"/>
                  <a:lumOff val="40000"/>
                </a:schemeClr>
              </a:buClr>
              <a:buFont typeface="Wingdings" panose="05000000000000000000" pitchFamily="2" charset="2"/>
              <a:buChar char="ü"/>
            </a:pPr>
            <a:r>
              <a:rPr lang="tr-TR" sz="2000" dirty="0">
                <a:latin typeface="Tahoma" panose="020B0604030504040204" pitchFamily="34" charset="0"/>
                <a:ea typeface="Tahoma" panose="020B0604030504040204" pitchFamily="34" charset="0"/>
                <a:cs typeface="Tahoma" panose="020B0604030504040204" pitchFamily="34" charset="0"/>
              </a:rPr>
              <a:t>Yapının ihtiyacı için bahçede yapılan</a:t>
            </a:r>
            <a:r>
              <a:rPr lang="tr-TR" sz="200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tr-TR" sz="2000" dirty="0">
                <a:latin typeface="Tahoma" panose="020B0604030504040204" pitchFamily="34" charset="0"/>
                <a:ea typeface="Tahoma" panose="020B0604030504040204" pitchFamily="34" charset="0"/>
                <a:cs typeface="Tahoma" panose="020B0604030504040204" pitchFamily="34" charset="0"/>
              </a:rPr>
              <a:t>açık otoparklar,</a:t>
            </a:r>
          </a:p>
          <a:p>
            <a:pPr marL="285750" lvl="0" indent="-285750" algn="just">
              <a:buClr>
                <a:schemeClr val="tx2">
                  <a:lumMod val="60000"/>
                  <a:lumOff val="40000"/>
                </a:schemeClr>
              </a:buClr>
              <a:buFont typeface="Wingdings" panose="05000000000000000000" pitchFamily="2" charset="2"/>
              <a:buChar char="ü"/>
            </a:pPr>
            <a:endParaRPr lang="tr-TR" sz="2000" dirty="0" smtClean="0">
              <a:latin typeface="Tahoma" panose="020B0604030504040204" pitchFamily="34" charset="0"/>
              <a:ea typeface="Tahoma" panose="020B0604030504040204" pitchFamily="34" charset="0"/>
              <a:cs typeface="Tahoma" panose="020B0604030504040204" pitchFamily="34" charset="0"/>
            </a:endParaRPr>
          </a:p>
          <a:p>
            <a:pPr marL="285750" indent="-285750" algn="just">
              <a:buClr>
                <a:schemeClr val="tx2">
                  <a:lumMod val="60000"/>
                  <a:lumOff val="40000"/>
                </a:schemeClr>
              </a:buClr>
              <a:buFont typeface="Wingdings" panose="05000000000000000000" pitchFamily="2" charset="2"/>
              <a:buChar char="ü"/>
            </a:pPr>
            <a:r>
              <a:rPr lang="tr-TR" sz="2000" dirty="0">
                <a:latin typeface="Tahoma" panose="020B0604030504040204" pitchFamily="34" charset="0"/>
                <a:ea typeface="Tahoma" panose="020B0604030504040204" pitchFamily="34" charset="0"/>
                <a:cs typeface="Tahoma" panose="020B0604030504040204" pitchFamily="34" charset="0"/>
              </a:rPr>
              <a:t>Alışveriş merkezlerinde yapılan atriumların her katta asgari ölçülerdeki </a:t>
            </a:r>
            <a:r>
              <a:rPr lang="tr-TR" sz="2000" dirty="0" smtClean="0">
                <a:latin typeface="Tahoma" panose="020B0604030504040204" pitchFamily="34" charset="0"/>
                <a:ea typeface="Tahoma" panose="020B0604030504040204" pitchFamily="34" charset="0"/>
                <a:cs typeface="Tahoma" panose="020B0604030504040204" pitchFamily="34" charset="0"/>
              </a:rPr>
              <a:t>alanı</a:t>
            </a:r>
          </a:p>
          <a:p>
            <a:pPr marL="285750" indent="-285750" algn="just">
              <a:buClr>
                <a:schemeClr val="tx2">
                  <a:lumMod val="60000"/>
                  <a:lumOff val="40000"/>
                </a:schemeClr>
              </a:buClr>
              <a:buFont typeface="Wingdings" panose="05000000000000000000" pitchFamily="2" charset="2"/>
              <a:buChar char="ü"/>
            </a:pPr>
            <a:endParaRPr lang="tr-TR" sz="2000" dirty="0">
              <a:latin typeface="Tahoma" panose="020B0604030504040204" pitchFamily="34" charset="0"/>
              <a:ea typeface="Tahoma" panose="020B0604030504040204" pitchFamily="34" charset="0"/>
              <a:cs typeface="Tahoma" panose="020B0604030504040204" pitchFamily="34" charset="0"/>
            </a:endParaRPr>
          </a:p>
          <a:p>
            <a:pPr lvl="0" algn="just">
              <a:buClr>
                <a:schemeClr val="tx2">
                  <a:lumMod val="60000"/>
                  <a:lumOff val="40000"/>
                </a:schemeClr>
              </a:buClr>
            </a:pPr>
            <a:r>
              <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Emsale </a:t>
            </a:r>
            <a:r>
              <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rPr>
              <a:t>dahil değildir</a:t>
            </a:r>
            <a:r>
              <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tr-TR" sz="2000" dirty="0" smtClean="0">
              <a:latin typeface="Tahoma" panose="020B0604030504040204" pitchFamily="34" charset="0"/>
              <a:ea typeface="Tahoma" panose="020B0604030504040204" pitchFamily="34" charset="0"/>
              <a:cs typeface="Tahoma" panose="020B0604030504040204" pitchFamily="34" charset="0"/>
            </a:endParaRPr>
          </a:p>
          <a:p>
            <a:pPr marL="285750" indent="-285750" algn="just">
              <a:buClr>
                <a:schemeClr val="tx2">
                  <a:lumMod val="60000"/>
                  <a:lumOff val="40000"/>
                </a:schemeClr>
              </a:buClr>
              <a:buFont typeface="Wingdings" panose="05000000000000000000" pitchFamily="2" charset="2"/>
              <a:buChar char="ü"/>
            </a:pPr>
            <a:endParaRPr lang="tr-TR" sz="2000" dirty="0" smtClean="0">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1340768"/>
            <a:ext cx="2630255"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7" y="5033269"/>
            <a:ext cx="2630255" cy="1826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ikdörtgen 1"/>
          <p:cNvSpPr/>
          <p:nvPr/>
        </p:nvSpPr>
        <p:spPr>
          <a:xfrm>
            <a:off x="3203848" y="285596"/>
            <a:ext cx="3565400" cy="523220"/>
          </a:xfrm>
          <a:prstGeom prst="rect">
            <a:avLst/>
          </a:prstGeom>
        </p:spPr>
        <p:txBody>
          <a:bodyPr wrap="none">
            <a:spAutoFit/>
          </a:bodyPr>
          <a:lstStyle/>
          <a:p>
            <a:pPr algn="ctr">
              <a:buNone/>
              <a:defRPr/>
            </a:pPr>
            <a:r>
              <a:rPr lang="tr-TR" sz="2800" b="1" dirty="0" smtClean="0"/>
              <a:t>GENEL İLKELER (Emsal)</a:t>
            </a:r>
            <a:endParaRPr lang="tr-TR" sz="2800" b="1" dirty="0"/>
          </a:p>
        </p:txBody>
      </p:sp>
      <p:sp>
        <p:nvSpPr>
          <p:cNvPr id="4" name="AutoShape 2" descr="açık otopark ile ilgili görsel sonuc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168" y="3170564"/>
            <a:ext cx="2630255"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09727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t="11410" b="14300"/>
          <a:stretch/>
        </p:blipFill>
        <p:spPr>
          <a:xfrm>
            <a:off x="5762465" y="1248850"/>
            <a:ext cx="3016529" cy="1702435"/>
          </a:xfrm>
          <a:prstGeom prst="rect">
            <a:avLst/>
          </a:prstGeom>
        </p:spPr>
      </p:pic>
      <p:sp>
        <p:nvSpPr>
          <p:cNvPr id="3" name="AutoShape 2" descr="KOMİSYON İKON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5" name="Metin kutusu 24"/>
          <p:cNvSpPr txBox="1"/>
          <p:nvPr/>
        </p:nvSpPr>
        <p:spPr>
          <a:xfrm>
            <a:off x="162471" y="1452133"/>
            <a:ext cx="5216570" cy="532453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tr-TR" sz="2000" dirty="0">
                <a:latin typeface="Tahoma" panose="020B0604030504040204" pitchFamily="34" charset="0"/>
                <a:ea typeface="Tahoma" panose="020B0604030504040204" pitchFamily="34" charset="0"/>
                <a:cs typeface="Tahoma" panose="020B0604030504040204" pitchFamily="34" charset="0"/>
              </a:rPr>
              <a:t>Ayrıca </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binaların</a:t>
            </a:r>
            <a:r>
              <a:rPr lang="tr-TR" sz="20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rPr>
              <a:t>bodrum</a:t>
            </a:r>
            <a:r>
              <a:rPr lang="tr-TR" sz="20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katlarında yapılan; </a:t>
            </a:r>
          </a:p>
          <a:p>
            <a:pPr algn="just"/>
            <a:endPar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358775" indent="-277813" algn="just">
              <a:buClr>
                <a:srgbClr val="FF0000"/>
              </a:buClr>
              <a:buFont typeface="Wingdings" panose="05000000000000000000" pitchFamily="2" charset="2"/>
              <a:buChar char="v"/>
            </a:pPr>
            <a:r>
              <a:rPr lang="tr-TR" sz="2000" dirty="0">
                <a:latin typeface="Tahoma" panose="020B0604030504040204" pitchFamily="34" charset="0"/>
                <a:ea typeface="Tahoma" panose="020B0604030504040204" pitchFamily="34" charset="0"/>
                <a:cs typeface="Tahoma" panose="020B0604030504040204" pitchFamily="34" charset="0"/>
              </a:rPr>
              <a:t>Zorunlu </a:t>
            </a:r>
            <a:r>
              <a:rPr lang="tr-TR" sz="2000" b="1" dirty="0">
                <a:solidFill>
                  <a:schemeClr val="tx1"/>
                </a:solidFill>
                <a:latin typeface="Tahoma" panose="020B0604030504040204" pitchFamily="34" charset="0"/>
                <a:ea typeface="Tahoma" panose="020B0604030504040204" pitchFamily="34" charset="0"/>
                <a:cs typeface="Tahoma" panose="020B0604030504040204" pitchFamily="34" charset="0"/>
              </a:rPr>
              <a:t>otopark</a:t>
            </a:r>
            <a:r>
              <a:rPr lang="tr-TR" sz="2000" dirty="0">
                <a:latin typeface="Tahoma" panose="020B0604030504040204" pitchFamily="34" charset="0"/>
                <a:ea typeface="Tahoma" panose="020B0604030504040204" pitchFamily="34" charset="0"/>
                <a:cs typeface="Tahoma" panose="020B0604030504040204" pitchFamily="34" charset="0"/>
              </a:rPr>
              <a:t> alanlarının </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2 </a:t>
            </a:r>
            <a:r>
              <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katı kadarı</a:t>
            </a:r>
            <a:r>
              <a:rPr lang="tr-T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tr-TR"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358775" indent="-277813" algn="just">
              <a:buClr>
                <a:srgbClr val="FF0000"/>
              </a:buClr>
              <a:buFont typeface="Wingdings" panose="05000000000000000000" pitchFamily="2" charset="2"/>
              <a:buChar char="v"/>
            </a:pPr>
            <a:endParaRPr lang="tr-TR" sz="2000" dirty="0">
              <a:latin typeface="Tahoma" panose="020B0604030504040204" pitchFamily="34" charset="0"/>
              <a:ea typeface="Tahoma" panose="020B0604030504040204" pitchFamily="34" charset="0"/>
              <a:cs typeface="Tahoma" panose="020B0604030504040204" pitchFamily="34" charset="0"/>
            </a:endParaRPr>
          </a:p>
          <a:p>
            <a:pPr marL="358775" indent="-277813" algn="just">
              <a:buClr>
                <a:srgbClr val="FF0000"/>
              </a:buClr>
              <a:buFont typeface="Wingdings" panose="05000000000000000000" pitchFamily="2" charset="2"/>
              <a:buChar char="v"/>
            </a:pPr>
            <a:r>
              <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Sığınak</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 asansör boşlukları, merdivenler, bacalar, şaftlar, ışıklıklar, ısı ve tesisat alanları, yakıt ve su depoları, jeneratör ve enerji odası, kömürlükler ve kapıcı dairelerinin ilgili mevzuat, standart ya da bu Yönetmeliğe göre hesap edilen </a:t>
            </a:r>
            <a:r>
              <a:rPr lang="tr-TR" sz="2000" dirty="0">
                <a:solidFill>
                  <a:srgbClr val="0070C0"/>
                </a:solidFill>
                <a:latin typeface="Tahoma" panose="020B0604030504040204" pitchFamily="34" charset="0"/>
                <a:ea typeface="Tahoma" panose="020B0604030504040204" pitchFamily="34" charset="0"/>
                <a:cs typeface="Tahoma" panose="020B0604030504040204" pitchFamily="34" charset="0"/>
              </a:rPr>
              <a:t>asgari alanları,</a:t>
            </a:r>
          </a:p>
          <a:p>
            <a:pPr marL="358775" indent="-277813" algn="just">
              <a:buClr>
                <a:srgbClr val="FF0000"/>
              </a:buClr>
              <a:buFont typeface="Wingdings" panose="05000000000000000000" pitchFamily="2" charset="2"/>
              <a:buChar char="v"/>
            </a:pPr>
            <a:endParaRPr lang="tr-TR" sz="2000" dirty="0">
              <a:latin typeface="Tahoma" panose="020B0604030504040204" pitchFamily="34" charset="0"/>
              <a:ea typeface="Tahoma" panose="020B0604030504040204" pitchFamily="34" charset="0"/>
              <a:cs typeface="Tahoma" panose="020B0604030504040204" pitchFamily="34" charset="0"/>
            </a:endParaRPr>
          </a:p>
          <a:p>
            <a:pPr marL="358775" indent="-277813" algn="just">
              <a:buClr>
                <a:srgbClr val="FF0000"/>
              </a:buClr>
              <a:buFont typeface="Wingdings" panose="05000000000000000000" pitchFamily="2" charset="2"/>
              <a:buChar char="v"/>
            </a:pPr>
            <a:r>
              <a:rPr lang="tr-TR" sz="2000" dirty="0" smtClean="0">
                <a:latin typeface="Tahoma" panose="020B0604030504040204" pitchFamily="34" charset="0"/>
                <a:ea typeface="Tahoma" panose="020B0604030504040204" pitchFamily="34" charset="0"/>
                <a:cs typeface="Tahoma" panose="020B0604030504040204" pitchFamily="34" charset="0"/>
              </a:rPr>
              <a:t>Konut </a:t>
            </a:r>
            <a:r>
              <a:rPr lang="tr-TR" sz="2000" dirty="0">
                <a:latin typeface="Tahoma" panose="020B0604030504040204" pitchFamily="34" charset="0"/>
                <a:ea typeface="Tahoma" panose="020B0604030504040204" pitchFamily="34" charset="0"/>
                <a:cs typeface="Tahoma" panose="020B0604030504040204" pitchFamily="34" charset="0"/>
              </a:rPr>
              <a:t>kullanımlı bağımsız bölüm </a:t>
            </a:r>
            <a:r>
              <a:rPr lang="tr-TR" sz="2000" b="1" dirty="0">
                <a:solidFill>
                  <a:schemeClr val="tx1"/>
                </a:solidFill>
                <a:latin typeface="Tahoma" panose="020B0604030504040204" pitchFamily="34" charset="0"/>
                <a:ea typeface="Tahoma" panose="020B0604030504040204" pitchFamily="34" charset="0"/>
                <a:cs typeface="Tahoma" panose="020B0604030504040204" pitchFamily="34" charset="0"/>
              </a:rPr>
              <a:t>brüt</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 alanının % 10’unu, ticari kullanımlı bağımsız bölüm </a:t>
            </a:r>
            <a:r>
              <a:rPr lang="tr-TR" sz="2000" b="1" dirty="0">
                <a:solidFill>
                  <a:schemeClr val="tx1"/>
                </a:solidFill>
                <a:latin typeface="Tahoma" panose="020B0604030504040204" pitchFamily="34" charset="0"/>
                <a:ea typeface="Tahoma" panose="020B0604030504040204" pitchFamily="34" charset="0"/>
                <a:cs typeface="Tahoma" panose="020B0604030504040204" pitchFamily="34" charset="0"/>
              </a:rPr>
              <a:t>brüt</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 alanının </a:t>
            </a:r>
            <a:r>
              <a:rPr lang="tr-TR" sz="2000" dirty="0">
                <a:latin typeface="Tahoma" panose="020B0604030504040204" pitchFamily="34" charset="0"/>
                <a:ea typeface="Tahoma" panose="020B0604030504040204" pitchFamily="34" charset="0"/>
                <a:cs typeface="Tahoma" panose="020B0604030504040204" pitchFamily="34" charset="0"/>
              </a:rPr>
              <a:t>% 50’sini aşmayan </a:t>
            </a:r>
            <a:r>
              <a:rPr lang="tr-TR" sz="2000" b="1" dirty="0">
                <a:latin typeface="Tahoma" panose="020B0604030504040204" pitchFamily="34" charset="0"/>
                <a:ea typeface="Tahoma" panose="020B0604030504040204" pitchFamily="34" charset="0"/>
                <a:cs typeface="Tahoma" panose="020B0604030504040204" pitchFamily="34" charset="0"/>
              </a:rPr>
              <a:t>depo amaçlı eklentiler</a:t>
            </a:r>
            <a:r>
              <a:rPr lang="tr-TR" sz="2000" dirty="0" smtClean="0">
                <a:latin typeface="Tahoma" panose="020B0604030504040204" pitchFamily="34" charset="0"/>
                <a:ea typeface="Tahoma" panose="020B0604030504040204" pitchFamily="34" charset="0"/>
                <a:cs typeface="Tahoma" panose="020B0604030504040204" pitchFamily="34" charset="0"/>
              </a:rPr>
              <a:t>, </a:t>
            </a:r>
            <a:endParaRPr lang="tr-TR" sz="2000" dirty="0">
              <a:latin typeface="Tahoma" panose="020B0604030504040204" pitchFamily="34" charset="0"/>
              <a:ea typeface="Tahoma" panose="020B0604030504040204" pitchFamily="34" charset="0"/>
              <a:cs typeface="Tahoma" panose="020B0604030504040204" pitchFamily="34" charset="0"/>
            </a:endParaRPr>
          </a:p>
        </p:txBody>
      </p:sp>
      <p:pic>
        <p:nvPicPr>
          <p:cNvPr id="3074" name="Picture 2" descr="sığınak yapımı ile ilgili görsel sonucu"/>
          <p:cNvPicPr>
            <a:picLocks noChangeAspect="1" noChangeArrowheads="1"/>
          </p:cNvPicPr>
          <p:nvPr/>
        </p:nvPicPr>
        <p:blipFill rotWithShape="1">
          <a:blip r:embed="rId4">
            <a:extLst>
              <a:ext uri="{28A0092B-C50C-407E-A947-70E740481C1C}">
                <a14:useLocalDpi xmlns:a14="http://schemas.microsoft.com/office/drawing/2010/main" val="0"/>
              </a:ext>
            </a:extLst>
          </a:blip>
          <a:srcRect l="7253" t="10526" r="7189" b="9640"/>
          <a:stretch/>
        </p:blipFill>
        <p:spPr bwMode="auto">
          <a:xfrm>
            <a:off x="5796136" y="2990336"/>
            <a:ext cx="3016529" cy="1877297"/>
          </a:xfrm>
          <a:prstGeom prst="rect">
            <a:avLst/>
          </a:prstGeom>
          <a:noFill/>
          <a:extLst>
            <a:ext uri="{909E8E84-426E-40DD-AFC4-6F175D3DCCD1}">
              <a14:hiddenFill xmlns:a14="http://schemas.microsoft.com/office/drawing/2010/main">
                <a:solidFill>
                  <a:srgbClr val="FFFFFF"/>
                </a:solidFill>
              </a14:hiddenFill>
            </a:ext>
          </a:extLst>
        </p:spPr>
      </p:pic>
      <p:pic>
        <p:nvPicPr>
          <p:cNvPr id="9" name="Resim 8"/>
          <p:cNvPicPr>
            <a:picLocks noChangeAspect="1"/>
          </p:cNvPicPr>
          <p:nvPr/>
        </p:nvPicPr>
        <p:blipFill rotWithShape="1">
          <a:blip r:embed="rId5"/>
          <a:srcRect l="38452"/>
          <a:stretch/>
        </p:blipFill>
        <p:spPr>
          <a:xfrm>
            <a:off x="5796136" y="5085291"/>
            <a:ext cx="3016529" cy="1700808"/>
          </a:xfrm>
          <a:prstGeom prst="rect">
            <a:avLst/>
          </a:prstGeom>
        </p:spPr>
      </p:pic>
      <p:sp>
        <p:nvSpPr>
          <p:cNvPr id="8" name="Dikdörtgen 7"/>
          <p:cNvSpPr/>
          <p:nvPr/>
        </p:nvSpPr>
        <p:spPr>
          <a:xfrm>
            <a:off x="3203848" y="285596"/>
            <a:ext cx="3565400" cy="523220"/>
          </a:xfrm>
          <a:prstGeom prst="rect">
            <a:avLst/>
          </a:prstGeom>
        </p:spPr>
        <p:txBody>
          <a:bodyPr wrap="none">
            <a:spAutoFit/>
          </a:bodyPr>
          <a:lstStyle/>
          <a:p>
            <a:pPr algn="ctr">
              <a:buNone/>
              <a:defRPr/>
            </a:pPr>
            <a:r>
              <a:rPr lang="tr-TR" sz="2800" b="1" dirty="0" smtClean="0"/>
              <a:t>GENEL İLKELER (Emsal)</a:t>
            </a:r>
            <a:endParaRPr lang="tr-TR" sz="2800" b="1" dirty="0"/>
          </a:p>
        </p:txBody>
      </p:sp>
    </p:spTree>
    <p:extLst>
      <p:ext uri="{BB962C8B-B14F-4D97-AF65-F5344CB8AC3E}">
        <p14:creationId xmlns:p14="http://schemas.microsoft.com/office/powerpoint/2010/main" val="24960848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KOMİSYON İKON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5" name="Metin kutusu 24"/>
          <p:cNvSpPr txBox="1"/>
          <p:nvPr/>
        </p:nvSpPr>
        <p:spPr>
          <a:xfrm>
            <a:off x="155575" y="1370991"/>
            <a:ext cx="5424537" cy="529375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lgn="just">
              <a:buClr>
                <a:srgbClr val="FF0000"/>
              </a:buClr>
              <a:buFont typeface="Wingdings" panose="05000000000000000000" pitchFamily="2" charset="2"/>
              <a:buChar char="v"/>
            </a:pPr>
            <a:endParaRPr lang="tr-TR" b="1" dirty="0">
              <a:latin typeface="Tahoma" panose="020B0604030504040204" pitchFamily="34" charset="0"/>
              <a:ea typeface="Tahoma" panose="020B0604030504040204" pitchFamily="34" charset="0"/>
              <a:cs typeface="Tahoma" panose="020B0604030504040204" pitchFamily="34" charset="0"/>
            </a:endParaRPr>
          </a:p>
          <a:p>
            <a:pPr marL="342900" indent="-342900" algn="just">
              <a:buClr>
                <a:srgbClr val="FF0000"/>
              </a:buClr>
              <a:buFont typeface="Wingdings" panose="05000000000000000000" pitchFamily="2" charset="2"/>
              <a:buChar char="v"/>
            </a:pPr>
            <a:r>
              <a:rPr lang="tr-TR" sz="2000" dirty="0" smtClean="0">
                <a:latin typeface="Tahoma" panose="020B0604030504040204" pitchFamily="34" charset="0"/>
                <a:ea typeface="Tahoma" panose="020B0604030504040204" pitchFamily="34" charset="0"/>
                <a:cs typeface="Tahoma" panose="020B0604030504040204" pitchFamily="34" charset="0"/>
              </a:rPr>
              <a:t>Ortak </a:t>
            </a:r>
            <a:r>
              <a:rPr lang="tr-TR" sz="2000" dirty="0">
                <a:latin typeface="Tahoma" panose="020B0604030504040204" pitchFamily="34" charset="0"/>
                <a:ea typeface="Tahoma" panose="020B0604030504040204" pitchFamily="34" charset="0"/>
                <a:cs typeface="Tahoma" panose="020B0604030504040204" pitchFamily="34" charset="0"/>
              </a:rPr>
              <a:t>alan niteliğindeki </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mescit ve </a:t>
            </a:r>
            <a:r>
              <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müştemilatın konutlarda 150 m</a:t>
            </a:r>
            <a:r>
              <a:rPr lang="tr-TR" sz="2000" baseline="30000" dirty="0" smtClean="0">
                <a:solidFill>
                  <a:schemeClr val="tx1"/>
                </a:solidFill>
                <a:latin typeface="Tahoma" panose="020B0604030504040204" pitchFamily="34" charset="0"/>
                <a:ea typeface="Tahoma" panose="020B0604030504040204" pitchFamily="34" charset="0"/>
                <a:cs typeface="Tahoma" panose="020B0604030504040204" pitchFamily="34" charset="0"/>
              </a:rPr>
              <a:t>2</a:t>
            </a:r>
            <a:r>
              <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konut dışı yapılarda 300 m</a:t>
            </a:r>
            <a:r>
              <a:rPr lang="tr-TR" sz="2000" baseline="30000" dirty="0" smtClean="0">
                <a:solidFill>
                  <a:schemeClr val="tx1"/>
                </a:solidFill>
                <a:latin typeface="Tahoma" panose="020B0604030504040204" pitchFamily="34" charset="0"/>
                <a:ea typeface="Tahoma" panose="020B0604030504040204" pitchFamily="34" charset="0"/>
                <a:cs typeface="Tahoma" panose="020B0604030504040204" pitchFamily="34" charset="0"/>
              </a:rPr>
              <a:t>2</a:t>
            </a:r>
            <a:r>
              <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si.</a:t>
            </a:r>
            <a:endParaRPr lang="tr-TR" sz="2000" baseline="300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Clr>
                <a:srgbClr val="FF0000"/>
              </a:buClr>
              <a:buFont typeface="Wingdings" panose="05000000000000000000" pitchFamily="2" charset="2"/>
              <a:buChar char="v"/>
            </a:pPr>
            <a:endParaRPr lang="tr-TR" sz="2000" b="1" dirty="0">
              <a:solidFill>
                <a:srgbClr val="0070C0"/>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Clr>
                <a:srgbClr val="FF0000"/>
              </a:buClr>
              <a:buFont typeface="Wingdings" panose="05000000000000000000" pitchFamily="2" charset="2"/>
              <a:buChar char="v"/>
            </a:pPr>
            <a:r>
              <a:rPr lang="tr-TR" sz="2000" dirty="0" smtClean="0">
                <a:latin typeface="Tahoma" panose="020B0604030504040204" pitchFamily="34" charset="0"/>
                <a:ea typeface="Tahoma" panose="020B0604030504040204" pitchFamily="34" charset="0"/>
                <a:cs typeface="Tahoma" panose="020B0604030504040204" pitchFamily="34" charset="0"/>
              </a:rPr>
              <a:t>Bütün </a:t>
            </a:r>
            <a:r>
              <a:rPr lang="tr-TR" sz="2000" dirty="0">
                <a:latin typeface="Tahoma" panose="020B0604030504040204" pitchFamily="34" charset="0"/>
                <a:ea typeface="Tahoma" panose="020B0604030504040204" pitchFamily="34" charset="0"/>
                <a:cs typeface="Tahoma" panose="020B0604030504040204" pitchFamily="34" charset="0"/>
              </a:rPr>
              <a:t>cepheleri tamamen gömülü olmak </a:t>
            </a:r>
            <a:r>
              <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ve ortak alan niteliğinde olmak kaydıyla</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tr-TR" sz="2000" b="1" dirty="0">
                <a:solidFill>
                  <a:schemeClr val="tx1"/>
                </a:solidFill>
                <a:latin typeface="Tahoma" panose="020B0604030504040204" pitchFamily="34" charset="0"/>
                <a:ea typeface="Tahoma" panose="020B0604030504040204" pitchFamily="34" charset="0"/>
                <a:cs typeface="Tahoma" panose="020B0604030504040204" pitchFamily="34" charset="0"/>
              </a:rPr>
              <a:t>otopark </a:t>
            </a:r>
            <a:r>
              <a:rPr lang="tr-T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alanları ve </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22 </a:t>
            </a:r>
            <a:r>
              <a:rPr lang="tr-TR" sz="2000" dirty="0" err="1">
                <a:solidFill>
                  <a:schemeClr val="tx1"/>
                </a:solidFill>
                <a:latin typeface="Tahoma" panose="020B0604030504040204" pitchFamily="34" charset="0"/>
                <a:ea typeface="Tahoma" panose="020B0604030504040204" pitchFamily="34" charset="0"/>
                <a:cs typeface="Tahoma" panose="020B0604030504040204" pitchFamily="34" charset="0"/>
              </a:rPr>
              <a:t>nci</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 maddede belirtilen</a:t>
            </a:r>
            <a:r>
              <a:rPr lang="tr-TR" sz="2000" b="1" dirty="0">
                <a:solidFill>
                  <a:schemeClr val="tx1"/>
                </a:solidFill>
                <a:latin typeface="Tahoma" panose="020B0604030504040204" pitchFamily="34" charset="0"/>
                <a:ea typeface="Tahoma" panose="020B0604030504040204" pitchFamily="34" charset="0"/>
                <a:cs typeface="Tahoma" panose="020B0604030504040204" pitchFamily="34" charset="0"/>
              </a:rPr>
              <a:t> tamamen gömülü ortak alanlar, </a:t>
            </a:r>
            <a:endParaRPr lang="tr-T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Clr>
                <a:srgbClr val="FF0000"/>
              </a:buClr>
              <a:buFont typeface="Wingdings" panose="05000000000000000000" pitchFamily="2" charset="2"/>
              <a:buChar char="v"/>
            </a:pPr>
            <a:endParaRPr lang="tr-TR" sz="2000" b="1" dirty="0">
              <a:latin typeface="Tahoma" panose="020B0604030504040204" pitchFamily="34" charset="0"/>
              <a:ea typeface="Tahoma" panose="020B0604030504040204" pitchFamily="34" charset="0"/>
              <a:cs typeface="Tahoma" panose="020B0604030504040204" pitchFamily="34" charset="0"/>
            </a:endParaRPr>
          </a:p>
          <a:p>
            <a:pPr marL="342900" indent="-342900" algn="just">
              <a:buClr>
                <a:srgbClr val="FF0000"/>
              </a:buClr>
              <a:buFont typeface="Wingdings" panose="05000000000000000000" pitchFamily="2" charset="2"/>
              <a:buChar char="v"/>
            </a:pPr>
            <a:r>
              <a:rPr lang="tr-TR" sz="2000" dirty="0" smtClean="0">
                <a:latin typeface="Tahoma" panose="020B0604030504040204" pitchFamily="34" charset="0"/>
                <a:ea typeface="Tahoma" panose="020B0604030504040204" pitchFamily="34" charset="0"/>
                <a:cs typeface="Tahoma" panose="020B0604030504040204" pitchFamily="34" charset="0"/>
              </a:rPr>
              <a:t>Ticari </a:t>
            </a:r>
            <a:r>
              <a:rPr lang="tr-TR" sz="2000" dirty="0">
                <a:latin typeface="Tahoma" panose="020B0604030504040204" pitchFamily="34" charset="0"/>
                <a:ea typeface="Tahoma" panose="020B0604030504040204" pitchFamily="34" charset="0"/>
                <a:cs typeface="Tahoma" panose="020B0604030504040204" pitchFamily="34" charset="0"/>
              </a:rPr>
              <a:t>amaç içermeyen, ortak alan niteliğindeki </a:t>
            </a:r>
            <a:r>
              <a:rPr lang="tr-TR" sz="2000" b="1" dirty="0">
                <a:solidFill>
                  <a:schemeClr val="tx1"/>
                </a:solidFill>
                <a:latin typeface="Tahoma" panose="020B0604030504040204" pitchFamily="34" charset="0"/>
                <a:ea typeface="Tahoma" panose="020B0604030504040204" pitchFamily="34" charset="0"/>
                <a:cs typeface="Tahoma" panose="020B0604030504040204" pitchFamily="34" charset="0"/>
              </a:rPr>
              <a:t>çocuk oyun alanları</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nın ve </a:t>
            </a:r>
            <a:r>
              <a:rPr lang="tr-TR" sz="2000" b="1" dirty="0">
                <a:solidFill>
                  <a:schemeClr val="tx1"/>
                </a:solidFill>
                <a:latin typeface="Tahoma" panose="020B0604030504040204" pitchFamily="34" charset="0"/>
                <a:ea typeface="Tahoma" panose="020B0604030504040204" pitchFamily="34" charset="0"/>
                <a:cs typeface="Tahoma" panose="020B0604030504040204" pitchFamily="34" charset="0"/>
              </a:rPr>
              <a:t>çocuk bakım ünitelerinin</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 toplam 100 m²’si</a:t>
            </a:r>
            <a:r>
              <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tr-T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indent="355600" algn="just"/>
            <a:endParaRPr lang="tr-TR" sz="2000" b="1" dirty="0">
              <a:latin typeface="Tahoma" panose="020B0604030504040204" pitchFamily="34" charset="0"/>
              <a:ea typeface="Tahoma" panose="020B0604030504040204" pitchFamily="34" charset="0"/>
              <a:cs typeface="Tahoma" panose="020B0604030504040204" pitchFamily="34" charset="0"/>
            </a:endParaRPr>
          </a:p>
          <a:p>
            <a:pPr indent="355600" algn="just"/>
            <a:r>
              <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emsal </a:t>
            </a:r>
            <a:r>
              <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rPr>
              <a:t>haricidir. </a:t>
            </a:r>
          </a:p>
        </p:txBody>
      </p:sp>
      <p:pic>
        <p:nvPicPr>
          <p:cNvPr id="2050" name="Picture 2" descr="İlgili re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2910" y="1370991"/>
            <a:ext cx="2770529" cy="144016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4331" y="5008786"/>
            <a:ext cx="2769108" cy="1535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2" descr="bodrum otopark ile ilgili görsel sonuc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2910" y="3159867"/>
            <a:ext cx="2764849" cy="1475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Dikdörtgen 8"/>
          <p:cNvSpPr/>
          <p:nvPr/>
        </p:nvSpPr>
        <p:spPr>
          <a:xfrm>
            <a:off x="3203848" y="285596"/>
            <a:ext cx="3565400" cy="523220"/>
          </a:xfrm>
          <a:prstGeom prst="rect">
            <a:avLst/>
          </a:prstGeom>
        </p:spPr>
        <p:txBody>
          <a:bodyPr wrap="none">
            <a:spAutoFit/>
          </a:bodyPr>
          <a:lstStyle/>
          <a:p>
            <a:pPr algn="ctr">
              <a:buNone/>
              <a:defRPr/>
            </a:pPr>
            <a:r>
              <a:rPr lang="tr-TR" sz="2800" b="1" dirty="0" smtClean="0"/>
              <a:t>GENEL İLKELER (Emsal)</a:t>
            </a:r>
            <a:endParaRPr lang="tr-TR" sz="2800" b="1" dirty="0"/>
          </a:p>
        </p:txBody>
      </p:sp>
    </p:spTree>
    <p:extLst>
      <p:ext uri="{BB962C8B-B14F-4D97-AF65-F5344CB8AC3E}">
        <p14:creationId xmlns:p14="http://schemas.microsoft.com/office/powerpoint/2010/main" val="30146955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48"/>
          <a:stretch/>
        </p:blipFill>
        <p:spPr bwMode="auto">
          <a:xfrm>
            <a:off x="155575" y="1526017"/>
            <a:ext cx="6322240" cy="5071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KOMİSYON İKON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 name="Dikdörtgen 1"/>
          <p:cNvSpPr/>
          <p:nvPr/>
        </p:nvSpPr>
        <p:spPr>
          <a:xfrm>
            <a:off x="6385285" y="1526017"/>
            <a:ext cx="2440437" cy="375487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tr-TR" sz="1700" b="1" dirty="0" smtClean="0">
                <a:solidFill>
                  <a:srgbClr val="FF0000"/>
                </a:solidFill>
              </a:rPr>
              <a:t>Emsal </a:t>
            </a:r>
            <a:r>
              <a:rPr lang="tr-TR" sz="1700" b="1" dirty="0">
                <a:solidFill>
                  <a:srgbClr val="FF0000"/>
                </a:solidFill>
              </a:rPr>
              <a:t>Harici Mahaller </a:t>
            </a:r>
          </a:p>
          <a:p>
            <a:pPr algn="just"/>
            <a:r>
              <a:rPr lang="tr-TR" sz="1700" b="1" dirty="0">
                <a:solidFill>
                  <a:srgbClr val="FF0000"/>
                </a:solidFill>
              </a:rPr>
              <a:t>(5. </a:t>
            </a:r>
            <a:r>
              <a:rPr lang="tr-TR" sz="1700" b="1" dirty="0" err="1">
                <a:solidFill>
                  <a:srgbClr val="FF0000"/>
                </a:solidFill>
              </a:rPr>
              <a:t>md</a:t>
            </a:r>
            <a:r>
              <a:rPr lang="tr-TR" sz="1700" b="1" dirty="0" err="1" smtClean="0">
                <a:solidFill>
                  <a:srgbClr val="FF0000"/>
                </a:solidFill>
              </a:rPr>
              <a:t>.</a:t>
            </a:r>
            <a:r>
              <a:rPr lang="tr-TR" sz="1700" b="1" dirty="0" smtClean="0">
                <a:solidFill>
                  <a:srgbClr val="FF0000"/>
                </a:solidFill>
              </a:rPr>
              <a:t>)</a:t>
            </a:r>
          </a:p>
          <a:p>
            <a:pPr marL="285750" indent="-285750" algn="just">
              <a:buFont typeface="Wingdings" panose="05000000000000000000" pitchFamily="2" charset="2"/>
              <a:buChar char="ü"/>
            </a:pPr>
            <a:r>
              <a:rPr lang="tr-TR" sz="1700" b="1" dirty="0" smtClean="0">
                <a:solidFill>
                  <a:schemeClr val="tx1"/>
                </a:solidFill>
              </a:rPr>
              <a:t>Sığınak </a:t>
            </a:r>
          </a:p>
          <a:p>
            <a:pPr marL="285750" indent="-285750" algn="just">
              <a:buFont typeface="Wingdings" panose="05000000000000000000" pitchFamily="2" charset="2"/>
              <a:buChar char="ü"/>
            </a:pPr>
            <a:r>
              <a:rPr lang="tr-TR" sz="1700" b="1" dirty="0" smtClean="0">
                <a:solidFill>
                  <a:schemeClr val="tx1"/>
                </a:solidFill>
              </a:rPr>
              <a:t>Kapıcı dairesi</a:t>
            </a:r>
          </a:p>
          <a:p>
            <a:pPr marL="285750" indent="-285750" algn="just">
              <a:buFont typeface="Wingdings" panose="05000000000000000000" pitchFamily="2" charset="2"/>
              <a:buChar char="ü"/>
            </a:pPr>
            <a:r>
              <a:rPr lang="tr-TR" sz="1700" b="1" dirty="0" smtClean="0">
                <a:solidFill>
                  <a:schemeClr val="tx1"/>
                </a:solidFill>
              </a:rPr>
              <a:t>Mescit </a:t>
            </a:r>
          </a:p>
          <a:p>
            <a:pPr marL="285750" indent="-285750" algn="just">
              <a:buFont typeface="Wingdings" panose="05000000000000000000" pitchFamily="2" charset="2"/>
              <a:buChar char="ü"/>
            </a:pPr>
            <a:r>
              <a:rPr lang="tr-TR" sz="1700" b="1" dirty="0" smtClean="0">
                <a:solidFill>
                  <a:schemeClr val="tx1"/>
                </a:solidFill>
              </a:rPr>
              <a:t>Otopark</a:t>
            </a:r>
          </a:p>
          <a:p>
            <a:pPr marL="285750" indent="-285750" algn="just">
              <a:buFont typeface="Wingdings" panose="05000000000000000000" pitchFamily="2" charset="2"/>
              <a:buChar char="ü"/>
            </a:pPr>
            <a:r>
              <a:rPr lang="tr-TR" sz="1700" b="1" dirty="0" smtClean="0">
                <a:solidFill>
                  <a:schemeClr val="tx1"/>
                </a:solidFill>
              </a:rPr>
              <a:t>Kömürlük</a:t>
            </a:r>
          </a:p>
          <a:p>
            <a:pPr marL="285750" indent="-285750" algn="just">
              <a:buFont typeface="Wingdings" panose="05000000000000000000" pitchFamily="2" charset="2"/>
              <a:buChar char="ü"/>
            </a:pPr>
            <a:r>
              <a:rPr lang="tr-TR" sz="1700" b="1" dirty="0" smtClean="0">
                <a:solidFill>
                  <a:schemeClr val="tx1"/>
                </a:solidFill>
              </a:rPr>
              <a:t>Çocuk oyun alanı (100 m</a:t>
            </a:r>
            <a:r>
              <a:rPr lang="tr-TR" sz="1700" b="1" baseline="30000" dirty="0" smtClean="0">
                <a:solidFill>
                  <a:schemeClr val="tx1"/>
                </a:solidFill>
              </a:rPr>
              <a:t>2</a:t>
            </a:r>
            <a:r>
              <a:rPr lang="tr-TR" sz="1700" b="1" dirty="0" smtClean="0">
                <a:solidFill>
                  <a:schemeClr val="tx1"/>
                </a:solidFill>
              </a:rPr>
              <a:t>)</a:t>
            </a:r>
          </a:p>
          <a:p>
            <a:pPr marL="285750" indent="-285750" algn="just">
              <a:buFont typeface="Wingdings" panose="05000000000000000000" pitchFamily="2" charset="2"/>
              <a:buChar char="ü"/>
            </a:pPr>
            <a:r>
              <a:rPr lang="tr-TR" sz="1700" b="1" dirty="0" smtClean="0">
                <a:solidFill>
                  <a:schemeClr val="tx1"/>
                </a:solidFill>
              </a:rPr>
              <a:t>Depo</a:t>
            </a:r>
          </a:p>
          <a:p>
            <a:pPr marL="285750" indent="-285750" algn="just">
              <a:buFont typeface="Wingdings" panose="05000000000000000000" pitchFamily="2" charset="2"/>
              <a:buChar char="ü"/>
            </a:pPr>
            <a:r>
              <a:rPr lang="tr-TR" sz="1700" b="1" dirty="0" smtClean="0">
                <a:solidFill>
                  <a:schemeClr val="tx1"/>
                </a:solidFill>
              </a:rPr>
              <a:t>Yangın merdiveni ve holü</a:t>
            </a:r>
          </a:p>
          <a:p>
            <a:pPr marL="285750" indent="-285750" algn="just">
              <a:buFont typeface="Wingdings" panose="05000000000000000000" pitchFamily="2" charset="2"/>
              <a:buChar char="ü"/>
            </a:pPr>
            <a:r>
              <a:rPr lang="tr-TR" sz="1700" b="1" dirty="0" smtClean="0">
                <a:solidFill>
                  <a:schemeClr val="tx1"/>
                </a:solidFill>
              </a:rPr>
              <a:t>Asansör boşluğu</a:t>
            </a:r>
          </a:p>
          <a:p>
            <a:pPr marL="285750" indent="-285750" algn="just">
              <a:buFont typeface="Wingdings" panose="05000000000000000000" pitchFamily="2" charset="2"/>
              <a:buChar char="ü"/>
            </a:pPr>
            <a:r>
              <a:rPr lang="tr-TR" sz="1700" b="1" dirty="0" smtClean="0">
                <a:solidFill>
                  <a:schemeClr val="tx1"/>
                </a:solidFill>
              </a:rPr>
              <a:t>Merdiven</a:t>
            </a:r>
            <a:endParaRPr lang="tr-TR" sz="1700" b="1" dirty="0" smtClean="0">
              <a:solidFill>
                <a:srgbClr val="FF0000"/>
              </a:solidFill>
            </a:endParaRPr>
          </a:p>
        </p:txBody>
      </p:sp>
      <p:sp>
        <p:nvSpPr>
          <p:cNvPr id="7" name="Dikdörtgen 6"/>
          <p:cNvSpPr/>
          <p:nvPr/>
        </p:nvSpPr>
        <p:spPr>
          <a:xfrm>
            <a:off x="6344716" y="5733256"/>
            <a:ext cx="2481007" cy="877163"/>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tr-TR" sz="1700" b="1" dirty="0">
                <a:solidFill>
                  <a:srgbClr val="FF0000"/>
                </a:solidFill>
              </a:rPr>
              <a:t>%30 hesabı yapılacak mahaller 22. </a:t>
            </a:r>
            <a:r>
              <a:rPr lang="tr-TR" sz="1700" b="1" dirty="0" err="1">
                <a:solidFill>
                  <a:srgbClr val="FF0000"/>
                </a:solidFill>
              </a:rPr>
              <a:t>md</a:t>
            </a:r>
            <a:r>
              <a:rPr lang="tr-TR" sz="1700" b="1" dirty="0" err="1" smtClean="0">
                <a:solidFill>
                  <a:srgbClr val="FF0000"/>
                </a:solidFill>
              </a:rPr>
              <a:t>.</a:t>
            </a:r>
            <a:endParaRPr lang="tr-TR" sz="1700" b="1" dirty="0" smtClean="0">
              <a:solidFill>
                <a:srgbClr val="FF0000"/>
              </a:solidFill>
            </a:endParaRPr>
          </a:p>
          <a:p>
            <a:pPr marL="285750" indent="-285750" algn="just">
              <a:buFont typeface="Wingdings" panose="05000000000000000000" pitchFamily="2" charset="2"/>
              <a:buChar char="ü"/>
            </a:pPr>
            <a:r>
              <a:rPr lang="tr-TR" sz="1700" b="1" dirty="0" smtClean="0"/>
              <a:t>Hol</a:t>
            </a:r>
            <a:endParaRPr lang="tr-TR" sz="1700" b="1" dirty="0"/>
          </a:p>
        </p:txBody>
      </p:sp>
      <p:sp>
        <p:nvSpPr>
          <p:cNvPr id="4" name="Dikdörtgen 3"/>
          <p:cNvSpPr/>
          <p:nvPr/>
        </p:nvSpPr>
        <p:spPr>
          <a:xfrm>
            <a:off x="578339" y="160338"/>
            <a:ext cx="8280920" cy="461665"/>
          </a:xfrm>
          <a:prstGeom prst="rect">
            <a:avLst/>
          </a:prstGeom>
        </p:spPr>
        <p:txBody>
          <a:bodyPr wrap="square">
            <a:spAutoFit/>
          </a:bodyPr>
          <a:lstStyle/>
          <a:p>
            <a:pPr algn="ctr"/>
            <a:r>
              <a:rPr lang="tr-TR" sz="2400" b="1" dirty="0" smtClean="0">
                <a:solidFill>
                  <a:srgbClr val="002060"/>
                </a:solidFill>
              </a:rPr>
              <a:t>ÖRNEK BODRUM KAT PLANI</a:t>
            </a:r>
            <a:endParaRPr lang="tr-TR" sz="2400" b="1" dirty="0">
              <a:solidFill>
                <a:srgbClr val="002060"/>
              </a:solidFill>
            </a:endParaRPr>
          </a:p>
        </p:txBody>
      </p:sp>
    </p:spTree>
    <p:extLst>
      <p:ext uri="{BB962C8B-B14F-4D97-AF65-F5344CB8AC3E}">
        <p14:creationId xmlns:p14="http://schemas.microsoft.com/office/powerpoint/2010/main" val="33835528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KOMİSYON İKON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5" name="Metin kutusu 24"/>
          <p:cNvSpPr txBox="1"/>
          <p:nvPr/>
        </p:nvSpPr>
        <p:spPr>
          <a:xfrm>
            <a:off x="151720" y="1412776"/>
            <a:ext cx="8388424" cy="132343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lgn="just">
              <a:buClr>
                <a:srgbClr val="FF0000"/>
              </a:buClr>
              <a:buFont typeface="Wingdings" panose="05000000000000000000" pitchFamily="2" charset="2"/>
              <a:buChar char="v"/>
            </a:pP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Clr>
                <a:srgbClr val="FF0000"/>
              </a:buClr>
              <a:buFont typeface="Wingdings" panose="05000000000000000000" pitchFamily="2" charset="2"/>
              <a:buChar char="v"/>
            </a:pPr>
            <a:r>
              <a:rPr lang="tr-TR" sz="2000" dirty="0">
                <a:latin typeface="Tahoma" panose="020B0604030504040204" pitchFamily="34" charset="0"/>
                <a:ea typeface="Tahoma" panose="020B0604030504040204" pitchFamily="34" charset="0"/>
                <a:cs typeface="Tahoma" panose="020B0604030504040204" pitchFamily="34" charset="0"/>
              </a:rPr>
              <a:t>Kat adedi 3 olan binalarda asansör yeri bırakılması, 4 ve daha fazla olanlarda ise asansör tesisi zorunludur.</a:t>
            </a:r>
          </a:p>
          <a:p>
            <a:pPr marL="342900" indent="-342900" algn="just">
              <a:buClr>
                <a:srgbClr val="FF0000"/>
              </a:buClr>
              <a:buFont typeface="Wingdings" panose="05000000000000000000" pitchFamily="2" charset="2"/>
              <a:buChar char="v"/>
            </a:pPr>
            <a:endParaRPr lang="tr-TR" sz="2000" dirty="0">
              <a:latin typeface="Tahoma" panose="020B0604030504040204" pitchFamily="34" charset="0"/>
              <a:ea typeface="Tahoma" panose="020B0604030504040204" pitchFamily="34" charset="0"/>
              <a:cs typeface="Tahoma" panose="020B0604030504040204" pitchFamily="34" charset="0"/>
            </a:endParaRPr>
          </a:p>
        </p:txBody>
      </p:sp>
      <p:sp>
        <p:nvSpPr>
          <p:cNvPr id="4" name="Slayt Numarası Yer Tutucusu 3"/>
          <p:cNvSpPr>
            <a:spLocks noGrp="1"/>
          </p:cNvSpPr>
          <p:nvPr>
            <p:ph type="sldNum" sz="quarter" idx="11"/>
          </p:nvPr>
        </p:nvSpPr>
        <p:spPr/>
        <p:txBody>
          <a:bodyPr/>
          <a:lstStyle/>
          <a:p>
            <a:fld id="{2156F503-6163-4EB9-8C1F-73528EC64C1D}" type="slidenum">
              <a:rPr lang="tr-TR" smtClean="0"/>
              <a:pPr/>
              <a:t>38</a:t>
            </a:fld>
            <a:endParaRPr lang="tr-TR"/>
          </a:p>
        </p:txBody>
      </p:sp>
      <p:sp>
        <p:nvSpPr>
          <p:cNvPr id="7" name="Dikdörtgen 6"/>
          <p:cNvSpPr/>
          <p:nvPr/>
        </p:nvSpPr>
        <p:spPr>
          <a:xfrm>
            <a:off x="2810095" y="364014"/>
            <a:ext cx="3071675" cy="523220"/>
          </a:xfrm>
          <a:prstGeom prst="rect">
            <a:avLst/>
          </a:prstGeom>
        </p:spPr>
        <p:txBody>
          <a:bodyPr wrap="none">
            <a:spAutoFit/>
          </a:bodyPr>
          <a:lstStyle/>
          <a:p>
            <a:pPr algn="ctr">
              <a:buNone/>
              <a:defRPr/>
            </a:pPr>
            <a:r>
              <a:rPr lang="tr-TR" sz="2800" b="1" dirty="0">
                <a:solidFill>
                  <a:srgbClr val="002060"/>
                </a:solidFill>
              </a:rPr>
              <a:t>GENEL İLKELER</a:t>
            </a:r>
          </a:p>
        </p:txBody>
      </p:sp>
      <p:sp>
        <p:nvSpPr>
          <p:cNvPr id="2" name="AutoShape 2" descr="parselasyon ile ilgili görsel sonuc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026" name="Picture 2" descr="ASANSÖR ile ilgili görsel sonuc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5728" y="3073894"/>
            <a:ext cx="3744416" cy="34729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SANSÖR ile ilgili gö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871" y="3073896"/>
            <a:ext cx="4032022" cy="3472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0279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KOMİSYON İKON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5" name="Metin kutusu 24"/>
          <p:cNvSpPr txBox="1"/>
          <p:nvPr/>
        </p:nvSpPr>
        <p:spPr>
          <a:xfrm>
            <a:off x="131530" y="1314634"/>
            <a:ext cx="8688941" cy="193899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lgn="just">
              <a:buFont typeface="Wingdings" panose="05000000000000000000" pitchFamily="2" charset="2"/>
              <a:buChar char="v"/>
            </a:pPr>
            <a:r>
              <a:rPr lang="tr-TR" sz="2000" dirty="0">
                <a:latin typeface="Tahoma" panose="020B0604030504040204" pitchFamily="34" charset="0"/>
                <a:ea typeface="Tahoma" panose="020B0604030504040204" pitchFamily="34" charset="0"/>
                <a:cs typeface="Tahoma" panose="020B0604030504040204" pitchFamily="34" charset="0"/>
              </a:rPr>
              <a:t>Kamu </a:t>
            </a:r>
            <a:r>
              <a:rPr lang="tr-TR" sz="2000" dirty="0" smtClean="0">
                <a:latin typeface="Tahoma" panose="020B0604030504040204" pitchFamily="34" charset="0"/>
                <a:ea typeface="Tahoma" panose="020B0604030504040204" pitchFamily="34" charset="0"/>
                <a:cs typeface="Tahoma" panose="020B0604030504040204" pitchFamily="34" charset="0"/>
              </a:rPr>
              <a:t>tarafından yapılacak </a:t>
            </a:r>
            <a:r>
              <a:rPr lang="tr-TR" sz="2000" dirty="0">
                <a:latin typeface="Tahoma" panose="020B0604030504040204" pitchFamily="34" charset="0"/>
                <a:ea typeface="Tahoma" panose="020B0604030504040204" pitchFamily="34" charset="0"/>
                <a:cs typeface="Tahoma" panose="020B0604030504040204" pitchFamily="34" charset="0"/>
              </a:rPr>
              <a:t>veya yaptırılacak yapılara; imar planlarında o maksada tahsis edilmiş olmak, </a:t>
            </a:r>
            <a:r>
              <a:rPr lang="tr-TR" sz="2000" dirty="0" smtClean="0">
                <a:latin typeface="Tahoma" panose="020B0604030504040204" pitchFamily="34" charset="0"/>
                <a:ea typeface="Tahoma" panose="020B0604030504040204" pitchFamily="34" charset="0"/>
                <a:cs typeface="Tahoma" panose="020B0604030504040204" pitchFamily="34" charset="0"/>
              </a:rPr>
              <a:t>fenni mesuliyetin bu </a:t>
            </a:r>
            <a:r>
              <a:rPr lang="tr-TR" sz="2000" dirty="0">
                <a:latin typeface="Tahoma" panose="020B0604030504040204" pitchFamily="34" charset="0"/>
                <a:ea typeface="Tahoma" panose="020B0604030504040204" pitchFamily="34" charset="0"/>
                <a:cs typeface="Tahoma" panose="020B0604030504040204" pitchFamily="34" charset="0"/>
              </a:rPr>
              <a:t>kamu kurum ve kuruluşlarınca üstlenilmesi ve mülkiyetin belgelenmesi kaydıyla </a:t>
            </a:r>
            <a:r>
              <a:rPr lang="tr-TR" sz="2000" b="1" dirty="0">
                <a:solidFill>
                  <a:srgbClr val="0070C0"/>
                </a:solidFill>
                <a:latin typeface="Tahoma" panose="020B0604030504040204" pitchFamily="34" charset="0"/>
                <a:ea typeface="Tahoma" panose="020B0604030504040204" pitchFamily="34" charset="0"/>
                <a:cs typeface="Tahoma" panose="020B0604030504040204" pitchFamily="34" charset="0"/>
              </a:rPr>
              <a:t>avan projeye göre yapı ruhsatı,</a:t>
            </a:r>
            <a:r>
              <a:rPr lang="tr-TR" sz="2000" dirty="0">
                <a:latin typeface="Tahoma" panose="020B0604030504040204" pitchFamily="34" charset="0"/>
                <a:ea typeface="Tahoma" panose="020B0604030504040204" pitchFamily="34" charset="0"/>
                <a:cs typeface="Tahoma" panose="020B0604030504040204" pitchFamily="34" charset="0"/>
              </a:rPr>
              <a:t> ilgili kamu kurumlarının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geçici kabulünü müteakip </a:t>
            </a:r>
            <a:r>
              <a:rPr lang="tr-TR" sz="2000" dirty="0">
                <a:latin typeface="Tahoma" panose="020B0604030504040204" pitchFamily="34" charset="0"/>
                <a:ea typeface="Tahoma" panose="020B0604030504040204" pitchFamily="34" charset="0"/>
                <a:cs typeface="Tahoma" panose="020B0604030504040204" pitchFamily="34" charset="0"/>
              </a:rPr>
              <a:t>yapı kullanma izin belgesi talep üzerine ilgili idaresince düzenlenir. </a:t>
            </a:r>
            <a:endParaRPr lang="tr-TR" dirty="0">
              <a:latin typeface="Tahoma" panose="020B0604030504040204" pitchFamily="34" charset="0"/>
              <a:ea typeface="Tahoma" panose="020B0604030504040204" pitchFamily="34" charset="0"/>
              <a:cs typeface="Tahoma" panose="020B0604030504040204" pitchFamily="34" charset="0"/>
            </a:endParaRPr>
          </a:p>
        </p:txBody>
      </p:sp>
      <p:pic>
        <p:nvPicPr>
          <p:cNvPr id="7170" name="Picture 2" descr="okul inşaat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3300221"/>
            <a:ext cx="5565773" cy="312976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geçici kabul ile ilgili görsel sonuc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032" y="3300221"/>
            <a:ext cx="3107452" cy="3129769"/>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2810095" y="364014"/>
            <a:ext cx="3071675" cy="523220"/>
          </a:xfrm>
          <a:prstGeom prst="rect">
            <a:avLst/>
          </a:prstGeom>
        </p:spPr>
        <p:txBody>
          <a:bodyPr wrap="none">
            <a:spAutoFit/>
          </a:bodyPr>
          <a:lstStyle/>
          <a:p>
            <a:pPr algn="ctr">
              <a:buNone/>
              <a:defRPr/>
            </a:pPr>
            <a:r>
              <a:rPr lang="tr-TR" sz="2800" b="1" dirty="0">
                <a:solidFill>
                  <a:srgbClr val="002060"/>
                </a:solidFill>
              </a:rPr>
              <a:t>GENEL İLKELER</a:t>
            </a:r>
          </a:p>
        </p:txBody>
      </p:sp>
    </p:spTree>
    <p:extLst>
      <p:ext uri="{BB962C8B-B14F-4D97-AF65-F5344CB8AC3E}">
        <p14:creationId xmlns:p14="http://schemas.microsoft.com/office/powerpoint/2010/main" val="3545102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aşlık 1"/>
          <p:cNvSpPr txBox="1">
            <a:spLocks/>
          </p:cNvSpPr>
          <p:nvPr/>
        </p:nvSpPr>
        <p:spPr>
          <a:xfrm>
            <a:off x="2339752" y="-27384"/>
            <a:ext cx="4940024" cy="1166662"/>
          </a:xfrm>
          <a:prstGeom prst="rect">
            <a:avLst/>
          </a:prstGeom>
        </p:spPr>
        <p:txBody>
          <a:bodyPr vert="horz" lIns="91440" tIns="45720" rIns="91440" bIns="45720" rtlCol="0" anchor="b">
            <a:noAutofit/>
          </a:bodyPr>
          <a:lstStyle>
            <a:lvl1pPr algn="l" defTabSz="914400" rtl="0" eaLnBrk="1" latinLnBrk="0" hangingPunct="1">
              <a:spcBef>
                <a:spcPct val="0"/>
              </a:spcBef>
              <a:buNone/>
              <a:defRPr sz="11500" b="1" kern="1200">
                <a:ln w="12700">
                  <a:solidFill>
                    <a:schemeClr val="tx2"/>
                  </a:solidFill>
                </a:ln>
                <a:solidFill>
                  <a:schemeClr val="bg1"/>
                </a:solidFill>
                <a:effectLst>
                  <a:outerShdw blurRad="50800" dist="38100" dir="8100000" algn="tr" rotWithShape="0">
                    <a:prstClr val="black">
                      <a:alpha val="40000"/>
                    </a:prstClr>
                  </a:outerShdw>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tr-TR" sz="3200" b="1" i="0" u="none" strike="noStrike" kern="1200" cap="none" spc="0" normalizeH="0" baseline="0" noProof="0" dirty="0">
              <a:ln w="12700">
                <a:solidFill>
                  <a:srgbClr val="675D59"/>
                </a:solidFill>
              </a:ln>
              <a:solidFill>
                <a:srgbClr val="FFFFFF"/>
              </a:solidFill>
              <a:effectLst>
                <a:outerShdw blurRad="50800" dist="38100" dir="8100000" algn="tr" rotWithShape="0">
                  <a:prstClr val="black">
                    <a:alpha val="40000"/>
                  </a:prstClr>
                </a:outerShdw>
              </a:effectLst>
              <a:uLnTx/>
              <a:uFillTx/>
              <a:latin typeface="Calibri"/>
              <a:ea typeface="+mj-ea"/>
              <a:cs typeface="+mj-cs"/>
            </a:endParaRPr>
          </a:p>
        </p:txBody>
      </p:sp>
      <p:graphicFrame>
        <p:nvGraphicFramePr>
          <p:cNvPr id="11" name="İçerik Yer Tutucusu 15"/>
          <p:cNvGraphicFramePr>
            <a:graphicFrameLocks noGrp="1"/>
          </p:cNvGraphicFramePr>
          <p:nvPr>
            <p:ph idx="1"/>
            <p:extLst>
              <p:ext uri="{D42A27DB-BD31-4B8C-83A1-F6EECF244321}">
                <p14:modId xmlns:p14="http://schemas.microsoft.com/office/powerpoint/2010/main" val="1385138566"/>
              </p:ext>
            </p:extLst>
          </p:nvPr>
        </p:nvGraphicFramePr>
        <p:xfrm>
          <a:off x="179512" y="1340768"/>
          <a:ext cx="8496944" cy="5246752"/>
        </p:xfrm>
        <a:graphic>
          <a:graphicData uri="http://schemas.openxmlformats.org/drawingml/2006/table">
            <a:tbl>
              <a:tblPr firstRow="1" bandRow="1">
                <a:effectLst>
                  <a:innerShdw blurRad="114300">
                    <a:prstClr val="black"/>
                  </a:innerShdw>
                </a:effectLst>
                <a:tableStyleId>{2D5ABB26-0587-4C30-8999-92F81FD0307C}</a:tableStyleId>
              </a:tblPr>
              <a:tblGrid>
                <a:gridCol w="6390263">
                  <a:extLst>
                    <a:ext uri="{9D8B030D-6E8A-4147-A177-3AD203B41FA5}">
                      <a16:colId xmlns="" xmlns:a16="http://schemas.microsoft.com/office/drawing/2014/main" val="20000"/>
                    </a:ext>
                  </a:extLst>
                </a:gridCol>
                <a:gridCol w="2106681">
                  <a:extLst>
                    <a:ext uri="{9D8B030D-6E8A-4147-A177-3AD203B41FA5}">
                      <a16:colId xmlns="" xmlns:a16="http://schemas.microsoft.com/office/drawing/2014/main" val="20001"/>
                    </a:ext>
                  </a:extLst>
                </a:gridCol>
              </a:tblGrid>
              <a:tr h="360040">
                <a:tc>
                  <a:txBody>
                    <a:bodyPr/>
                    <a:lstStyle/>
                    <a:p>
                      <a:pPr algn="ctr">
                        <a:lnSpc>
                          <a:spcPct val="115000"/>
                        </a:lnSpc>
                        <a:spcAft>
                          <a:spcPts val="0"/>
                        </a:spcAft>
                      </a:pPr>
                      <a:r>
                        <a:rPr lang="tr-TR" sz="1800" b="1" kern="1200" dirty="0">
                          <a:solidFill>
                            <a:schemeClr val="tx1"/>
                          </a:solidFill>
                          <a:latin typeface="Tahoma" panose="020B0604030504040204" pitchFamily="34" charset="0"/>
                          <a:ea typeface="Tahoma" panose="020B0604030504040204" pitchFamily="34" charset="0"/>
                          <a:cs typeface="Tahoma" panose="020B0604030504040204" pitchFamily="34" charset="0"/>
                        </a:rPr>
                        <a:t>Yönetmelik </a:t>
                      </a:r>
                      <a:r>
                        <a:rPr lang="tr-TR" sz="18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Bölümleri</a:t>
                      </a:r>
                      <a:endParaRPr lang="tr-TR" sz="18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tr-TR" sz="1800" b="1" kern="1200" dirty="0">
                          <a:solidFill>
                            <a:schemeClr val="tx1"/>
                          </a:solidFill>
                          <a:latin typeface="Tahoma" panose="020B0604030504040204" pitchFamily="34" charset="0"/>
                          <a:ea typeface="Tahoma" panose="020B0604030504040204" pitchFamily="34" charset="0"/>
                          <a:cs typeface="Tahoma" panose="020B0604030504040204" pitchFamily="34" charset="0"/>
                        </a:rPr>
                        <a:t>Açıklama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10000"/>
                  </a:ext>
                </a:extLst>
              </a:tr>
              <a:tr h="1236008">
                <a:tc>
                  <a:txBody>
                    <a:bodyPr/>
                    <a:lstStyle/>
                    <a:p>
                      <a:pPr lvl="0" algn="just">
                        <a:spcAft>
                          <a:spcPts val="600"/>
                        </a:spcAft>
                      </a:pPr>
                      <a:r>
                        <a:rPr lang="tr-TR" sz="1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1.Bölüm</a:t>
                      </a:r>
                      <a:r>
                        <a:rPr lang="tr-TR" sz="1800" b="0" kern="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tr-TR" sz="18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(Madde 1-4) </a:t>
                      </a:r>
                      <a:r>
                        <a:rPr lang="tr-TR"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Amaç, Kapsam, Dayanak, Tanımlar</a:t>
                      </a:r>
                    </a:p>
                    <a:p>
                      <a:pPr algn="just">
                        <a:spcAft>
                          <a:spcPts val="600"/>
                        </a:spcAft>
                      </a:pPr>
                      <a:r>
                        <a:rPr lang="tr-TR" sz="1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2.Bölüm </a:t>
                      </a:r>
                      <a:r>
                        <a:rPr lang="tr-TR" sz="18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(Madde 5) </a:t>
                      </a:r>
                      <a:r>
                        <a:rPr lang="tr-TR"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Genel İlkeler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600"/>
                        </a:spcAft>
                      </a:pPr>
                      <a:r>
                        <a:rPr lang="tr-TR" sz="1800" dirty="0" smtClean="0">
                          <a:solidFill>
                            <a:srgbClr val="FF0000"/>
                          </a:solidFill>
                          <a:latin typeface="Tahoma" panose="020B0604030504040204" pitchFamily="34" charset="0"/>
                          <a:ea typeface="Tahoma" panose="020B0604030504040204" pitchFamily="34" charset="0"/>
                          <a:cs typeface="Tahoma" panose="020B0604030504040204" pitchFamily="34" charset="0"/>
                        </a:rPr>
                        <a:t>İdarelerce</a:t>
                      </a:r>
                      <a:r>
                        <a:rPr lang="tr-TR" sz="1800" baseline="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tr-TR" sz="1800" u="sng" baseline="0" dirty="0" smtClean="0">
                          <a:solidFill>
                            <a:srgbClr val="FF0000"/>
                          </a:solidFill>
                          <a:latin typeface="Tahoma" panose="020B0604030504040204" pitchFamily="34" charset="0"/>
                          <a:ea typeface="Tahoma" panose="020B0604030504040204" pitchFamily="34" charset="0"/>
                          <a:cs typeface="Tahoma" panose="020B0604030504040204" pitchFamily="34" charset="0"/>
                        </a:rPr>
                        <a:t>değiştirilemez</a:t>
                      </a:r>
                      <a:r>
                        <a:rPr lang="tr-TR" sz="1800" baseline="0"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1440160">
                <a:tc>
                  <a:txBody>
                    <a:bodyPr/>
                    <a:lstStyle/>
                    <a:p>
                      <a:pPr algn="l">
                        <a:lnSpc>
                          <a:spcPct val="150000"/>
                        </a:lnSpc>
                      </a:pPr>
                      <a:r>
                        <a:rPr lang="tr-TR" sz="1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3.Bölüm </a:t>
                      </a:r>
                      <a:r>
                        <a:rPr lang="tr-TR" sz="18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(Madde 6-8) </a:t>
                      </a:r>
                      <a:r>
                        <a:rPr lang="tr-TR"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Arsalara İlişkin Hükümler</a:t>
                      </a:r>
                    </a:p>
                    <a:p>
                      <a:pPr algn="l">
                        <a:lnSpc>
                          <a:spcPct val="150000"/>
                        </a:lnSpc>
                      </a:pPr>
                      <a:r>
                        <a:rPr lang="tr-TR" sz="1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4.Bölüm </a:t>
                      </a:r>
                      <a:r>
                        <a:rPr lang="tr-TR" sz="18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(Madde 19-26) </a:t>
                      </a:r>
                      <a:r>
                        <a:rPr lang="tr-TR" sz="1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tr-TR"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Yapılaşmaya İlişkin Hükümler</a:t>
                      </a:r>
                    </a:p>
                    <a:p>
                      <a:pPr algn="l">
                        <a:lnSpc>
                          <a:spcPct val="150000"/>
                        </a:lnSpc>
                      </a:pPr>
                      <a:r>
                        <a:rPr lang="tr-TR" sz="1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5.Bölüm</a:t>
                      </a:r>
                      <a:r>
                        <a:rPr lang="tr-TR" sz="1800" b="1"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tr-TR" sz="18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(Madde 27-53) </a:t>
                      </a:r>
                      <a:r>
                        <a:rPr lang="tr-TR"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 Yapılara İlişkin Hükümler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tr-TR" sz="1800" dirty="0" smtClean="0">
                        <a:latin typeface="Tahoma" panose="020B0604030504040204" pitchFamily="34" charset="0"/>
                        <a:ea typeface="Tahoma" panose="020B0604030504040204" pitchFamily="34" charset="0"/>
                        <a:cs typeface="Tahoma" panose="020B0604030504040204" pitchFamily="34" charset="0"/>
                      </a:endParaRPr>
                    </a:p>
                    <a:p>
                      <a:r>
                        <a:rPr lang="tr-TR" sz="1800" dirty="0" smtClean="0">
                          <a:latin typeface="Tahoma" panose="020B0604030504040204" pitchFamily="34" charset="0"/>
                          <a:ea typeface="Tahoma" panose="020B0604030504040204" pitchFamily="34" charset="0"/>
                          <a:cs typeface="Tahoma" panose="020B0604030504040204" pitchFamily="34" charset="0"/>
                        </a:rPr>
                        <a:t>İdare Yönetmelikleriyle</a:t>
                      </a:r>
                      <a:r>
                        <a:rPr lang="tr-TR" sz="1800" baseline="0" dirty="0" smtClean="0">
                          <a:latin typeface="Tahoma" panose="020B0604030504040204" pitchFamily="34" charset="0"/>
                          <a:ea typeface="Tahoma" panose="020B0604030504040204" pitchFamily="34" charset="0"/>
                          <a:cs typeface="Tahoma" panose="020B0604030504040204" pitchFamily="34" charset="0"/>
                        </a:rPr>
                        <a:t> </a:t>
                      </a:r>
                      <a:r>
                        <a:rPr lang="tr-TR" sz="1800" u="sng" baseline="0" dirty="0" smtClean="0">
                          <a:latin typeface="Tahoma" panose="020B0604030504040204" pitchFamily="34" charset="0"/>
                          <a:ea typeface="Tahoma" panose="020B0604030504040204" pitchFamily="34" charset="0"/>
                          <a:cs typeface="Tahoma" panose="020B0604030504040204" pitchFamily="34" charset="0"/>
                        </a:rPr>
                        <a:t>değiştirilebilir</a:t>
                      </a:r>
                      <a:r>
                        <a:rPr lang="tr-TR" sz="1400" baseline="0" dirty="0" smtClean="0">
                          <a:latin typeface="Tahoma" panose="020B0604030504040204" pitchFamily="34" charset="0"/>
                          <a:ea typeface="Tahoma" panose="020B0604030504040204" pitchFamily="34" charset="0"/>
                          <a:cs typeface="Tahoma" panose="020B0604030504040204" pitchFamily="34" charset="0"/>
                        </a:rPr>
                        <a:t>.</a:t>
                      </a:r>
                    </a:p>
                    <a:p>
                      <a:r>
                        <a:rPr lang="tr-TR" sz="1400" baseline="0" dirty="0" smtClean="0">
                          <a:solidFill>
                            <a:srgbClr val="FF0000"/>
                          </a:solidFill>
                          <a:latin typeface="Tahoma" panose="020B0604030504040204" pitchFamily="34" charset="0"/>
                          <a:ea typeface="Tahoma" panose="020B0604030504040204" pitchFamily="34" charset="0"/>
                          <a:cs typeface="Tahoma" panose="020B0604030504040204" pitchFamily="34" charset="0"/>
                        </a:rPr>
                        <a:t>(19 ve 20. md hariç)</a:t>
                      </a:r>
                      <a:endParaRPr lang="tr-TR" sz="14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2"/>
                  </a:ext>
                </a:extLst>
              </a:tr>
              <a:tr h="1296144">
                <a:tc>
                  <a:txBody>
                    <a:bodyPr/>
                    <a:lstStyle/>
                    <a:p>
                      <a:pPr algn="just"/>
                      <a:endParaRPr lang="tr-TR" sz="1800" b="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just">
                        <a:spcAft>
                          <a:spcPts val="600"/>
                        </a:spcAft>
                      </a:pPr>
                      <a:r>
                        <a:rPr lang="tr-TR" sz="1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6.Bölüm</a:t>
                      </a:r>
                      <a:r>
                        <a:rPr lang="tr-TR" sz="1800" b="1"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tr-TR" sz="18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(Madde 54-66) </a:t>
                      </a:r>
                      <a:r>
                        <a:rPr lang="tr-TR" sz="1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tr-TR"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Projeler ve Yapı İzin Belgeleri</a:t>
                      </a:r>
                    </a:p>
                    <a:p>
                      <a:pPr algn="just">
                        <a:spcAft>
                          <a:spcPts val="600"/>
                        </a:spcAft>
                      </a:pPr>
                      <a:r>
                        <a:rPr lang="tr-TR" sz="1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7.Bölüm </a:t>
                      </a:r>
                      <a:r>
                        <a:rPr lang="tr-TR" sz="18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(Madde 67-68) </a:t>
                      </a:r>
                      <a:r>
                        <a:rPr lang="tr-TR" sz="1800" dirty="0" smtClean="0">
                          <a:solidFill>
                            <a:schemeClr val="tx1"/>
                          </a:solidFill>
                          <a:latin typeface="Tahoma" panose="020B0604030504040204" pitchFamily="34" charset="0"/>
                          <a:ea typeface="Tahoma" panose="020B0604030504040204" pitchFamily="34" charset="0"/>
                          <a:cs typeface="Tahoma" panose="020B0604030504040204" pitchFamily="34" charset="0"/>
                        </a:rPr>
                        <a:t> Denetime Dair Hükümler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tr-TR" sz="18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r>
                        <a:rPr lang="tr-TR" sz="1800" dirty="0" smtClean="0">
                          <a:solidFill>
                            <a:srgbClr val="FF0000"/>
                          </a:solidFill>
                          <a:latin typeface="Tahoma" panose="020B0604030504040204" pitchFamily="34" charset="0"/>
                          <a:ea typeface="Tahoma" panose="020B0604030504040204" pitchFamily="34" charset="0"/>
                          <a:cs typeface="Tahoma" panose="020B0604030504040204" pitchFamily="34" charset="0"/>
                        </a:rPr>
                        <a:t>İdarelerce</a:t>
                      </a:r>
                      <a:r>
                        <a:rPr lang="tr-TR" sz="1800" baseline="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tr-TR" sz="1800" u="sng" baseline="0" dirty="0" smtClean="0">
                          <a:solidFill>
                            <a:srgbClr val="FF0000"/>
                          </a:solidFill>
                          <a:latin typeface="Tahoma" panose="020B0604030504040204" pitchFamily="34" charset="0"/>
                          <a:ea typeface="Tahoma" panose="020B0604030504040204" pitchFamily="34" charset="0"/>
                          <a:cs typeface="Tahoma" panose="020B0604030504040204" pitchFamily="34" charset="0"/>
                        </a:rPr>
                        <a:t>değiştirilemez</a:t>
                      </a:r>
                      <a:r>
                        <a:rPr lang="tr-TR" sz="1800" baseline="0"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tr-TR" sz="18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3"/>
                  </a:ext>
                </a:extLst>
              </a:tr>
              <a:tr h="444731">
                <a:tc>
                  <a:txBody>
                    <a:bodyPr/>
                    <a:lstStyle/>
                    <a:p>
                      <a:pPr algn="just">
                        <a:spcAft>
                          <a:spcPts val="600"/>
                        </a:spcAft>
                      </a:pPr>
                      <a:r>
                        <a:rPr lang="tr-TR" sz="18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8</a:t>
                      </a:r>
                      <a:r>
                        <a:rPr lang="tr-TR" sz="1800" b="1"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 ve 9. Bölüm </a:t>
                      </a:r>
                      <a:r>
                        <a:rPr lang="tr-TR" sz="18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(Madde 69-72)  Uygulama, Yürürlük</a:t>
                      </a:r>
                    </a:p>
                    <a:p>
                      <a:pPr algn="just">
                        <a:spcAft>
                          <a:spcPts val="600"/>
                        </a:spcAft>
                      </a:pPr>
                      <a:r>
                        <a:rPr lang="tr-TR" sz="18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rPr>
                        <a:t>Geçici Maddeler</a:t>
                      </a:r>
                      <a:endParaRPr lang="tr-TR" sz="18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tr-TR" sz="1800" dirty="0" smtClean="0">
                          <a:solidFill>
                            <a:srgbClr val="FF0000"/>
                          </a:solidFill>
                          <a:latin typeface="Tahoma" panose="020B0604030504040204" pitchFamily="34" charset="0"/>
                          <a:ea typeface="Tahoma" panose="020B0604030504040204" pitchFamily="34" charset="0"/>
                          <a:cs typeface="Tahoma" panose="020B0604030504040204" pitchFamily="34" charset="0"/>
                        </a:rPr>
                        <a:t>İdarelerce</a:t>
                      </a:r>
                      <a:r>
                        <a:rPr lang="tr-TR" sz="1800" baseline="0"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tr-TR" sz="1800" u="sng" baseline="0" dirty="0" smtClean="0">
                          <a:solidFill>
                            <a:srgbClr val="FF0000"/>
                          </a:solidFill>
                          <a:latin typeface="Tahoma" panose="020B0604030504040204" pitchFamily="34" charset="0"/>
                          <a:ea typeface="Tahoma" panose="020B0604030504040204" pitchFamily="34" charset="0"/>
                          <a:cs typeface="Tahoma" panose="020B0604030504040204" pitchFamily="34" charset="0"/>
                        </a:rPr>
                        <a:t>değiştirilemez</a:t>
                      </a:r>
                      <a:r>
                        <a:rPr lang="tr-TR" sz="1800" baseline="0"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tr-TR" sz="18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tr-TR" sz="18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963248077"/>
                  </a:ext>
                </a:extLst>
              </a:tr>
            </a:tbl>
          </a:graphicData>
        </a:graphic>
      </p:graphicFrame>
      <p:sp>
        <p:nvSpPr>
          <p:cNvPr id="5" name="Dikdörtgen 4"/>
          <p:cNvSpPr/>
          <p:nvPr/>
        </p:nvSpPr>
        <p:spPr>
          <a:xfrm>
            <a:off x="2490069" y="404664"/>
            <a:ext cx="4229043" cy="461665"/>
          </a:xfrm>
          <a:prstGeom prst="rect">
            <a:avLst/>
          </a:prstGeom>
        </p:spPr>
        <p:txBody>
          <a:bodyPr wrap="none">
            <a:spAutoFit/>
          </a:bodyPr>
          <a:lstStyle/>
          <a:p>
            <a:pPr algn="ctr">
              <a:defRPr/>
            </a:pPr>
            <a:r>
              <a:rPr lang="tr-TR" sz="2400" b="1" dirty="0">
                <a:latin typeface="Tahoma" panose="020B0604030504040204" pitchFamily="34" charset="0"/>
                <a:ea typeface="Tahoma" panose="020B0604030504040204" pitchFamily="34" charset="0"/>
                <a:cs typeface="Tahoma" panose="020B0604030504040204" pitchFamily="34" charset="0"/>
              </a:rPr>
              <a:t>YENİ İMAR </a:t>
            </a:r>
            <a:r>
              <a:rPr lang="tr-TR" sz="2400" b="1" dirty="0" smtClean="0">
                <a:latin typeface="Tahoma" panose="020B0604030504040204" pitchFamily="34" charset="0"/>
                <a:ea typeface="Tahoma" panose="020B0604030504040204" pitchFamily="34" charset="0"/>
                <a:cs typeface="Tahoma" panose="020B0604030504040204" pitchFamily="34" charset="0"/>
              </a:rPr>
              <a:t>YÖNETMELİĞİ</a:t>
            </a:r>
            <a:endParaRPr lang="tr-TR" sz="24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366332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KOMİSYON İKON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5" name="Metin kutusu 24"/>
          <p:cNvSpPr txBox="1"/>
          <p:nvPr/>
        </p:nvSpPr>
        <p:spPr>
          <a:xfrm>
            <a:off x="44728" y="1268760"/>
            <a:ext cx="9066469" cy="286232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lgn="just">
              <a:buFont typeface="Wingdings" panose="05000000000000000000" pitchFamily="2" charset="2"/>
              <a:buChar char="v"/>
            </a:pPr>
            <a:r>
              <a:rPr lang="tr-TR" sz="2000" dirty="0" smtClean="0">
                <a:latin typeface="Tahoma" panose="020B0604030504040204" pitchFamily="34" charset="0"/>
                <a:ea typeface="Tahoma" panose="020B0604030504040204" pitchFamily="34" charset="0"/>
                <a:cs typeface="Tahoma" panose="020B0604030504040204" pitchFamily="34" charset="0"/>
              </a:rPr>
              <a:t>İfraz </a:t>
            </a:r>
            <a:r>
              <a:rPr lang="tr-TR" sz="2000" dirty="0">
                <a:latin typeface="Tahoma" panose="020B0604030504040204" pitchFamily="34" charset="0"/>
                <a:ea typeface="Tahoma" panose="020B0604030504040204" pitchFamily="34" charset="0"/>
                <a:cs typeface="Tahoma" panose="020B0604030504040204" pitchFamily="34" charset="0"/>
              </a:rPr>
              <a:t>suretiyle yola cephesi olmayan parsel oluşturulamaz. </a:t>
            </a:r>
            <a:r>
              <a:rPr lang="tr-TR" sz="2000" b="1" u="sng" dirty="0">
                <a:solidFill>
                  <a:schemeClr val="tx1"/>
                </a:solidFill>
                <a:latin typeface="Tahoma" panose="020B0604030504040204" pitchFamily="34" charset="0"/>
                <a:ea typeface="Tahoma" panose="020B0604030504040204" pitchFamily="34" charset="0"/>
                <a:cs typeface="Tahoma" panose="020B0604030504040204" pitchFamily="34" charset="0"/>
              </a:rPr>
              <a:t>Yola cephesi olmayan parsellere yapı ruhsatı düzenlenemez</a:t>
            </a:r>
            <a:r>
              <a:rPr lang="tr-TR" sz="2000" b="1" u="sng"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r>
              <a:rPr lang="tr-T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tr-TR" sz="2000" dirty="0" smtClean="0">
                <a:latin typeface="Tahoma" panose="020B0604030504040204" pitchFamily="34" charset="0"/>
                <a:ea typeface="Tahoma" panose="020B0604030504040204" pitchFamily="34" charset="0"/>
                <a:cs typeface="Tahoma" panose="020B0604030504040204" pitchFamily="34" charset="0"/>
              </a:rPr>
              <a:t>18 </a:t>
            </a:r>
            <a:r>
              <a:rPr lang="tr-TR" sz="2000" dirty="0">
                <a:latin typeface="Tahoma" panose="020B0604030504040204" pitchFamily="34" charset="0"/>
                <a:ea typeface="Tahoma" panose="020B0604030504040204" pitchFamily="34" charset="0"/>
                <a:cs typeface="Tahoma" panose="020B0604030504040204" pitchFamily="34" charset="0"/>
              </a:rPr>
              <a:t>inci </a:t>
            </a:r>
            <a:r>
              <a:rPr lang="tr-TR" sz="2000" dirty="0" smtClean="0">
                <a:latin typeface="Tahoma" panose="020B0604030504040204" pitchFamily="34" charset="0"/>
                <a:ea typeface="Tahoma" panose="020B0604030504040204" pitchFamily="34" charset="0"/>
                <a:cs typeface="Tahoma" panose="020B0604030504040204" pitchFamily="34" charset="0"/>
              </a:rPr>
              <a:t>maddenin </a:t>
            </a:r>
            <a:r>
              <a:rPr lang="tr-TR" sz="2000" dirty="0">
                <a:latin typeface="Tahoma" panose="020B0604030504040204" pitchFamily="34" charset="0"/>
                <a:ea typeface="Tahoma" panose="020B0604030504040204" pitchFamily="34" charset="0"/>
                <a:cs typeface="Tahoma" panose="020B0604030504040204" pitchFamily="34" charset="0"/>
              </a:rPr>
              <a:t>uygulanamadığı hallerde yola cephesi bulunan parsellerden herhangi biri ile tevhit edilmesi mecburidir. </a:t>
            </a:r>
          </a:p>
          <a:p>
            <a:pPr marL="358775" algn="just"/>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Ancak</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bu Yönetmeliğin yürürlüğe girmesinden önce; </a:t>
            </a:r>
            <a:r>
              <a:rPr lang="tr-TR" sz="2000" u="sng" dirty="0">
                <a:latin typeface="Tahoma" panose="020B0604030504040204" pitchFamily="34" charset="0"/>
                <a:ea typeface="Tahoma" panose="020B0604030504040204" pitchFamily="34" charset="0"/>
                <a:cs typeface="Tahoma" panose="020B0604030504040204" pitchFamily="34" charset="0"/>
              </a:rPr>
              <a:t>mevcut planlarla oluşmuş</a:t>
            </a:r>
            <a:r>
              <a:rPr lang="tr-TR" sz="2000" dirty="0">
                <a:latin typeface="Tahoma" panose="020B0604030504040204" pitchFamily="34" charset="0"/>
                <a:ea typeface="Tahoma" panose="020B0604030504040204" pitchFamily="34" charset="0"/>
                <a:cs typeface="Tahoma" panose="020B0604030504040204" pitchFamily="34" charset="0"/>
              </a:rPr>
              <a:t>, bitişik boş parseli bulunmayan</a:t>
            </a:r>
            <a:r>
              <a:rPr lang="tr-TR" sz="2000" dirty="0">
                <a:solidFill>
                  <a:srgbClr val="0070C0"/>
                </a:solidFill>
                <a:latin typeface="Tahoma" panose="020B0604030504040204" pitchFamily="34" charset="0"/>
                <a:ea typeface="Tahoma" panose="020B0604030504040204" pitchFamily="34" charset="0"/>
                <a:cs typeface="Tahoma" panose="020B0604030504040204" pitchFamily="34" charset="0"/>
              </a:rPr>
              <a:t>,</a:t>
            </a:r>
            <a:r>
              <a:rPr lang="tr-TR" sz="20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tr-TR" sz="2000" u="sng" dirty="0">
                <a:solidFill>
                  <a:srgbClr val="0070C0"/>
                </a:solidFill>
                <a:latin typeface="Tahoma" panose="020B0604030504040204" pitchFamily="34" charset="0"/>
                <a:ea typeface="Tahoma" panose="020B0604030504040204" pitchFamily="34" charset="0"/>
                <a:cs typeface="Tahoma" panose="020B0604030504040204" pitchFamily="34" charset="0"/>
              </a:rPr>
              <a:t>fiili teşekkül sebebiyle yola cephesi sağlanamayan parsellere</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tr-TR" sz="2000" dirty="0">
                <a:latin typeface="Tahoma" panose="020B0604030504040204" pitchFamily="34" charset="0"/>
                <a:ea typeface="Tahoma" panose="020B0604030504040204" pitchFamily="34" charset="0"/>
                <a:cs typeface="Tahoma" panose="020B0604030504040204" pitchFamily="34" charset="0"/>
              </a:rPr>
              <a:t>komşu parsellerden </a:t>
            </a:r>
            <a:r>
              <a:rPr lang="tr-TR" sz="2000" u="sng" dirty="0">
                <a:latin typeface="Tahoma" panose="020B0604030504040204" pitchFamily="34" charset="0"/>
                <a:ea typeface="Tahoma" panose="020B0604030504040204" pitchFamily="34" charset="0"/>
                <a:cs typeface="Tahoma" panose="020B0604030504040204" pitchFamily="34" charset="0"/>
              </a:rPr>
              <a:t>süresiz geçiş hakkı alınmış </a:t>
            </a:r>
            <a:r>
              <a:rPr lang="tr-TR" sz="2000" dirty="0">
                <a:latin typeface="Tahoma" panose="020B0604030504040204" pitchFamily="34" charset="0"/>
                <a:ea typeface="Tahoma" panose="020B0604030504040204" pitchFamily="34" charset="0"/>
                <a:cs typeface="Tahoma" panose="020B0604030504040204" pitchFamily="34" charset="0"/>
              </a:rPr>
              <a:t>ve bu konuda tapu kayıtlarına şerh konulmuş olmak kaydıyla yapı ruhsatı düzenlenebilir. </a:t>
            </a:r>
          </a:p>
        </p:txBody>
      </p:sp>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1" y="4181860"/>
            <a:ext cx="6210969" cy="2657174"/>
          </a:xfrm>
          <a:prstGeom prst="rect">
            <a:avLst/>
          </a:prstGeom>
        </p:spPr>
      </p:pic>
      <p:sp>
        <p:nvSpPr>
          <p:cNvPr id="6" name="Dikdörtgen 5"/>
          <p:cNvSpPr/>
          <p:nvPr/>
        </p:nvSpPr>
        <p:spPr>
          <a:xfrm>
            <a:off x="2810095" y="364014"/>
            <a:ext cx="3071675" cy="523220"/>
          </a:xfrm>
          <a:prstGeom prst="rect">
            <a:avLst/>
          </a:prstGeom>
        </p:spPr>
        <p:txBody>
          <a:bodyPr wrap="none">
            <a:spAutoFit/>
          </a:bodyPr>
          <a:lstStyle/>
          <a:p>
            <a:pPr algn="ctr">
              <a:buNone/>
              <a:defRPr/>
            </a:pPr>
            <a:r>
              <a:rPr lang="tr-TR" sz="2800" b="1" dirty="0">
                <a:solidFill>
                  <a:srgbClr val="002060"/>
                </a:solidFill>
              </a:rPr>
              <a:t>GENEL İLKELER</a:t>
            </a:r>
          </a:p>
        </p:txBody>
      </p:sp>
    </p:spTree>
    <p:extLst>
      <p:ext uri="{BB962C8B-B14F-4D97-AF65-F5344CB8AC3E}">
        <p14:creationId xmlns:p14="http://schemas.microsoft.com/office/powerpoint/2010/main" val="22740091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KOMİSYON İKON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5" name="Metin kutusu 24"/>
          <p:cNvSpPr txBox="1"/>
          <p:nvPr/>
        </p:nvSpPr>
        <p:spPr>
          <a:xfrm>
            <a:off x="89683" y="1174182"/>
            <a:ext cx="8512497" cy="560153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lgn="just">
              <a:buClr>
                <a:srgbClr val="FF0000"/>
              </a:buClr>
              <a:buFont typeface="Wingdings" panose="05000000000000000000" pitchFamily="2" charset="2"/>
              <a:buChar char="v"/>
            </a:pP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Kanunun 4 üncü maddesi kapsamına giren özel kanunlarda aksine bir hüküm bulunmayan hallerde bu Yönetmelik hükümleri uygulanır. </a:t>
            </a:r>
            <a:endPar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Clr>
                <a:srgbClr val="FF0000"/>
              </a:buClr>
              <a:buFont typeface="Wingdings" panose="05000000000000000000" pitchFamily="2" charset="2"/>
              <a:buChar char="v"/>
            </a:pP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Clr>
                <a:srgbClr val="FF0000"/>
              </a:buClr>
              <a:buFont typeface="Wingdings" panose="05000000000000000000" pitchFamily="2" charset="2"/>
              <a:buChar char="v"/>
            </a:pPr>
            <a:r>
              <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rPr>
              <a:t>İlgili idareler</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tr-TR" sz="2000" dirty="0">
                <a:latin typeface="Tahoma" panose="020B0604030504040204" pitchFamily="34" charset="0"/>
                <a:ea typeface="Tahoma" panose="020B0604030504040204" pitchFamily="34" charset="0"/>
                <a:cs typeface="Tahoma" panose="020B0604030504040204" pitchFamily="34" charset="0"/>
              </a:rPr>
              <a:t>imar planlarında açıklanmamış ve bu Yönetmelikte yer almamış hususlarda ihtiyaca ve civarın karakterine göre uygulanacak şekli takdire, ayrıca uygun gördüğü yerlerde meclis kararı alarak yapıların estetiği, rengi, çatı ve cephe kaplaması, yöresel malzeme kullanılması ve yöresel mimarinin dikkate alınmasına ilişkin zorunluluk getirmeye </a:t>
            </a: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yetkilidir. </a:t>
            </a:r>
          </a:p>
          <a:p>
            <a:pPr marL="342900" indent="-342900" algn="just">
              <a:buClr>
                <a:srgbClr val="FF0000"/>
              </a:buClr>
              <a:buFont typeface="Wingdings" panose="05000000000000000000" pitchFamily="2" charset="2"/>
              <a:buChar char="v"/>
            </a:pPr>
            <a:endParaRPr lang="tr-TR" sz="2000" dirty="0"/>
          </a:p>
          <a:p>
            <a:pPr marL="342900" indent="-342900" algn="just">
              <a:buClr>
                <a:srgbClr val="FF0000"/>
              </a:buClr>
              <a:buFont typeface="Wingdings" panose="05000000000000000000" pitchFamily="2" charset="2"/>
              <a:buChar char="v"/>
            </a:pPr>
            <a:endParaRPr lang="tr-TR" sz="2000" dirty="0" smtClean="0"/>
          </a:p>
          <a:p>
            <a:pPr marL="342900" indent="-342900" algn="just">
              <a:buClr>
                <a:srgbClr val="FF0000"/>
              </a:buClr>
              <a:buFont typeface="Wingdings" panose="05000000000000000000" pitchFamily="2" charset="2"/>
              <a:buChar char="v"/>
            </a:pPr>
            <a:endParaRPr lang="tr-TR" sz="2000" dirty="0"/>
          </a:p>
          <a:p>
            <a:pPr marL="342900" indent="-342900" algn="just">
              <a:buClr>
                <a:srgbClr val="FF0000"/>
              </a:buClr>
              <a:buFont typeface="Wingdings" panose="05000000000000000000" pitchFamily="2" charset="2"/>
              <a:buChar char="v"/>
            </a:pPr>
            <a:endParaRPr lang="tr-TR" sz="2000" dirty="0" smtClean="0"/>
          </a:p>
          <a:p>
            <a:pPr marL="342900" indent="-342900" algn="just">
              <a:buClr>
                <a:srgbClr val="FF0000"/>
              </a:buClr>
              <a:buFont typeface="Wingdings" panose="05000000000000000000" pitchFamily="2" charset="2"/>
              <a:buChar char="v"/>
            </a:pPr>
            <a:endParaRPr lang="tr-TR" sz="2000" dirty="0" smtClean="0"/>
          </a:p>
          <a:p>
            <a:pPr marL="342900" indent="-342900" algn="just">
              <a:buClr>
                <a:srgbClr val="FF0000"/>
              </a:buClr>
              <a:buFont typeface="Wingdings" panose="05000000000000000000" pitchFamily="2" charset="2"/>
              <a:buChar char="v"/>
            </a:pPr>
            <a:endParaRPr lang="tr-TR" sz="2000" dirty="0"/>
          </a:p>
          <a:p>
            <a:pPr marL="342900" indent="-342900" algn="just">
              <a:buClr>
                <a:srgbClr val="FF0000"/>
              </a:buClr>
              <a:buFont typeface="Wingdings" panose="05000000000000000000" pitchFamily="2" charset="2"/>
              <a:buChar char="v"/>
            </a:pPr>
            <a:endParaRPr lang="tr-TR" sz="2000" dirty="0" smtClean="0"/>
          </a:p>
          <a:p>
            <a:pPr marL="342900" indent="-342900" algn="just">
              <a:buClr>
                <a:srgbClr val="FF0000"/>
              </a:buClr>
              <a:buFont typeface="Wingdings" panose="05000000000000000000" pitchFamily="2" charset="2"/>
              <a:buChar char="v"/>
            </a:pPr>
            <a:endParaRPr lang="tr-TR" sz="2000" dirty="0" smtClean="0"/>
          </a:p>
          <a:p>
            <a:pPr marL="342900" indent="-342900" algn="just">
              <a:buClr>
                <a:srgbClr val="FF0000"/>
              </a:buClr>
              <a:buFont typeface="Wingdings" panose="05000000000000000000" pitchFamily="2" charset="2"/>
              <a:buChar char="v"/>
            </a:pPr>
            <a:endParaRPr lang="tr-TR" dirty="0">
              <a:latin typeface="Tahoma" panose="020B0604030504040204" pitchFamily="34" charset="0"/>
              <a:ea typeface="Tahoma" panose="020B0604030504040204" pitchFamily="34" charset="0"/>
              <a:cs typeface="Tahoma" panose="020B0604030504040204"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646" y="4264676"/>
            <a:ext cx="3715067" cy="2448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3476" y="4280700"/>
            <a:ext cx="3898704" cy="2465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ikdörtgen 6"/>
          <p:cNvSpPr/>
          <p:nvPr/>
        </p:nvSpPr>
        <p:spPr>
          <a:xfrm>
            <a:off x="2810095" y="364014"/>
            <a:ext cx="3071675" cy="523220"/>
          </a:xfrm>
          <a:prstGeom prst="rect">
            <a:avLst/>
          </a:prstGeom>
        </p:spPr>
        <p:txBody>
          <a:bodyPr wrap="none">
            <a:spAutoFit/>
          </a:bodyPr>
          <a:lstStyle/>
          <a:p>
            <a:pPr algn="ctr">
              <a:buNone/>
              <a:defRPr/>
            </a:pPr>
            <a:r>
              <a:rPr lang="tr-TR" sz="2800" b="1" dirty="0">
                <a:solidFill>
                  <a:srgbClr val="002060"/>
                </a:solidFill>
              </a:rPr>
              <a:t>GENEL İLKELER</a:t>
            </a:r>
          </a:p>
        </p:txBody>
      </p:sp>
    </p:spTree>
    <p:extLst>
      <p:ext uri="{BB962C8B-B14F-4D97-AF65-F5344CB8AC3E}">
        <p14:creationId xmlns:p14="http://schemas.microsoft.com/office/powerpoint/2010/main" val="19096546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KOMİSYON İKON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5" name="Metin kutusu 24"/>
          <p:cNvSpPr txBox="1"/>
          <p:nvPr/>
        </p:nvSpPr>
        <p:spPr>
          <a:xfrm>
            <a:off x="109173" y="1268760"/>
            <a:ext cx="8822765" cy="224676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tr-TR" sz="2000" dirty="0" smtClean="0">
                <a:latin typeface="Tahoma" panose="020B0604030504040204" pitchFamily="34" charset="0"/>
                <a:ea typeface="Tahoma" panose="020B0604030504040204" pitchFamily="34" charset="0"/>
                <a:cs typeface="Tahoma" panose="020B0604030504040204" pitchFamily="34" charset="0"/>
              </a:rPr>
              <a:t>Yapı </a:t>
            </a:r>
            <a:r>
              <a:rPr lang="tr-TR" sz="2000" dirty="0">
                <a:latin typeface="Tahoma" panose="020B0604030504040204" pitchFamily="34" charset="0"/>
                <a:ea typeface="Tahoma" panose="020B0604030504040204" pitchFamily="34" charset="0"/>
                <a:cs typeface="Tahoma" panose="020B0604030504040204" pitchFamily="34" charset="0"/>
              </a:rPr>
              <a:t>ruhsatı talep edilen </a:t>
            </a:r>
            <a:r>
              <a:rPr lang="tr-TR" sz="2000" b="1" dirty="0">
                <a:solidFill>
                  <a:schemeClr val="tx1"/>
                </a:solidFill>
                <a:latin typeface="Tahoma" panose="020B0604030504040204" pitchFamily="34" charset="0"/>
                <a:ea typeface="Tahoma" panose="020B0604030504040204" pitchFamily="34" charset="0"/>
                <a:cs typeface="Tahoma" panose="020B0604030504040204" pitchFamily="34" charset="0"/>
              </a:rPr>
              <a:t>projelerde</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tr-TR" sz="2000" dirty="0">
                <a:latin typeface="Tahoma" panose="020B0604030504040204" pitchFamily="34" charset="0"/>
                <a:ea typeface="Tahoma" panose="020B0604030504040204" pitchFamily="34" charset="0"/>
                <a:cs typeface="Tahoma" panose="020B0604030504040204" pitchFamily="34" charset="0"/>
              </a:rPr>
              <a:t>ayrıca; afet, deprem, yangın, otopark, enerji verimliliği,</a:t>
            </a:r>
            <a:r>
              <a:rPr lang="tr-TR" sz="2000" b="1" dirty="0">
                <a:latin typeface="Tahoma" panose="020B0604030504040204" pitchFamily="34" charset="0"/>
                <a:ea typeface="Tahoma" panose="020B0604030504040204" pitchFamily="34" charset="0"/>
                <a:cs typeface="Tahoma" panose="020B0604030504040204" pitchFamily="34" charset="0"/>
              </a:rPr>
              <a:t>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sığınak, asansör</a:t>
            </a:r>
            <a:r>
              <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tr-TR" sz="2000" dirty="0">
                <a:latin typeface="Tahoma" panose="020B0604030504040204" pitchFamily="34" charset="0"/>
                <a:ea typeface="Tahoma" panose="020B0604030504040204" pitchFamily="34" charset="0"/>
                <a:cs typeface="Tahoma" panose="020B0604030504040204" pitchFamily="34" charset="0"/>
              </a:rPr>
              <a:t>yapı malzemeleri,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gürültüye karşı korunma</a:t>
            </a:r>
            <a:r>
              <a:rPr lang="tr-TR" sz="2000" dirty="0">
                <a:latin typeface="Tahoma" panose="020B0604030504040204" pitchFamily="34" charset="0"/>
                <a:ea typeface="Tahoma" panose="020B0604030504040204" pitchFamily="34" charset="0"/>
                <a:cs typeface="Tahoma" panose="020B0604030504040204" pitchFamily="34" charset="0"/>
              </a:rPr>
              <a:t>,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ısı ve su yalıtımı, yapı denetimi,</a:t>
            </a:r>
            <a:r>
              <a:rPr lang="tr-TR" sz="2000" dirty="0">
                <a:latin typeface="Tahoma" panose="020B0604030504040204" pitchFamily="34" charset="0"/>
                <a:ea typeface="Tahoma" panose="020B0604030504040204" pitchFamily="34" charset="0"/>
                <a:cs typeface="Tahoma" panose="020B0604030504040204" pitchFamily="34" charset="0"/>
              </a:rPr>
              <a:t>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iş güvenliği, iskele</a:t>
            </a:r>
            <a:r>
              <a:rPr lang="tr-TR" sz="2000" dirty="0">
                <a:latin typeface="Tahoma" panose="020B0604030504040204" pitchFamily="34" charset="0"/>
                <a:ea typeface="Tahoma" panose="020B0604030504040204" pitchFamily="34" charset="0"/>
                <a:cs typeface="Tahoma" panose="020B0604030504040204" pitchFamily="34" charset="0"/>
              </a:rPr>
              <a:t>, erişilebilirlik ve çevre gibi konulardaki yapıya ilişkin hükümler içeren </a:t>
            </a:r>
            <a:r>
              <a:rPr lang="tr-TR" sz="2000" b="1" dirty="0">
                <a:solidFill>
                  <a:schemeClr val="tx1"/>
                </a:solidFill>
                <a:latin typeface="Tahoma" panose="020B0604030504040204" pitchFamily="34" charset="0"/>
                <a:ea typeface="Tahoma" panose="020B0604030504040204" pitchFamily="34" charset="0"/>
                <a:cs typeface="Tahoma" panose="020B0604030504040204" pitchFamily="34" charset="0"/>
              </a:rPr>
              <a:t>mevzuata</a:t>
            </a:r>
            <a:r>
              <a:rPr lang="tr-TR" sz="2000" dirty="0">
                <a:latin typeface="Tahoma" panose="020B0604030504040204" pitchFamily="34" charset="0"/>
                <a:ea typeface="Tahoma" panose="020B0604030504040204" pitchFamily="34" charset="0"/>
                <a:cs typeface="Tahoma" panose="020B0604030504040204" pitchFamily="34" charset="0"/>
              </a:rPr>
              <a:t> da uyulur. </a:t>
            </a:r>
            <a:r>
              <a:rPr lang="tr-TR" sz="2000" dirty="0" smtClean="0">
                <a:latin typeface="Tahoma" panose="020B0604030504040204" pitchFamily="34" charset="0"/>
                <a:ea typeface="Tahoma" panose="020B0604030504040204" pitchFamily="34" charset="0"/>
                <a:cs typeface="Tahoma" panose="020B0604030504040204" pitchFamily="34" charset="0"/>
              </a:rPr>
              <a:t>Hazırlanan </a:t>
            </a:r>
            <a:r>
              <a:rPr lang="tr-TR" sz="2000" dirty="0">
                <a:latin typeface="Tahoma" panose="020B0604030504040204" pitchFamily="34" charset="0"/>
                <a:ea typeface="Tahoma" panose="020B0604030504040204" pitchFamily="34" charset="0"/>
                <a:cs typeface="Tahoma" panose="020B0604030504040204" pitchFamily="34" charset="0"/>
              </a:rPr>
              <a:t>projelerin öncelikle bu Yönetmelik ve bu Yönetmelikte atıfta bulunulan mevzuatın hükümlerine uyulmak kaydıyla </a:t>
            </a:r>
            <a:r>
              <a:rPr lang="tr-T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a:t>
            </a:r>
            <a:r>
              <a:rPr lang="tr-TR" sz="2000" b="1" dirty="0">
                <a:solidFill>
                  <a:schemeClr val="tx1"/>
                </a:solidFill>
                <a:latin typeface="Tahoma" panose="020B0604030504040204" pitchFamily="34" charset="0"/>
                <a:ea typeface="Tahoma" panose="020B0604030504040204" pitchFamily="34" charset="0"/>
                <a:cs typeface="Tahoma" panose="020B0604030504040204" pitchFamily="34" charset="0"/>
              </a:rPr>
              <a:t>TSE) </a:t>
            </a:r>
            <a:r>
              <a:rPr lang="tr-TR" sz="2000" dirty="0">
                <a:latin typeface="Tahoma" panose="020B0604030504040204" pitchFamily="34" charset="0"/>
                <a:ea typeface="Tahoma" panose="020B0604030504040204" pitchFamily="34" charset="0"/>
                <a:cs typeface="Tahoma" panose="020B0604030504040204" pitchFamily="34" charset="0"/>
              </a:rPr>
              <a:t>standartlarına uygun olarak hazırlanması zorunludur. </a:t>
            </a:r>
            <a:endParaRPr lang="tr-TR" sz="1900"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3" descr="hukuk-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1001" y="4247193"/>
            <a:ext cx="3270937" cy="181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8757" y="4960544"/>
            <a:ext cx="772244" cy="19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bina proje ile ilgili görsel sonuc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666171"/>
            <a:ext cx="4804143" cy="3077387"/>
          </a:xfrm>
          <a:prstGeom prst="rect">
            <a:avLst/>
          </a:prstGeom>
          <a:noFill/>
          <a:extLst>
            <a:ext uri="{909E8E84-426E-40DD-AFC4-6F175D3DCCD1}">
              <a14:hiddenFill xmlns:a14="http://schemas.microsoft.com/office/drawing/2010/main">
                <a:solidFill>
                  <a:srgbClr val="FFFFFF"/>
                </a:solidFill>
              </a14:hiddenFill>
            </a:ext>
          </a:extLst>
        </p:spPr>
      </p:pic>
      <p:sp>
        <p:nvSpPr>
          <p:cNvPr id="10" name="Dikdörtgen 9"/>
          <p:cNvSpPr/>
          <p:nvPr/>
        </p:nvSpPr>
        <p:spPr>
          <a:xfrm>
            <a:off x="2810095" y="364014"/>
            <a:ext cx="3071675" cy="523220"/>
          </a:xfrm>
          <a:prstGeom prst="rect">
            <a:avLst/>
          </a:prstGeom>
        </p:spPr>
        <p:txBody>
          <a:bodyPr wrap="none">
            <a:spAutoFit/>
          </a:bodyPr>
          <a:lstStyle/>
          <a:p>
            <a:pPr algn="ctr">
              <a:buNone/>
              <a:defRPr/>
            </a:pPr>
            <a:r>
              <a:rPr lang="tr-TR" sz="2800" b="1" dirty="0">
                <a:solidFill>
                  <a:srgbClr val="002060"/>
                </a:solidFill>
              </a:rPr>
              <a:t>GENEL İLKELER</a:t>
            </a:r>
          </a:p>
        </p:txBody>
      </p:sp>
    </p:spTree>
    <p:extLst>
      <p:ext uri="{BB962C8B-B14F-4D97-AF65-F5344CB8AC3E}">
        <p14:creationId xmlns:p14="http://schemas.microsoft.com/office/powerpoint/2010/main" val="14760228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KOMİSYON İKON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5" name="Metin kutusu 24"/>
          <p:cNvSpPr txBox="1"/>
          <p:nvPr/>
        </p:nvSpPr>
        <p:spPr>
          <a:xfrm>
            <a:off x="179512" y="1173520"/>
            <a:ext cx="8584506" cy="283154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Clr>
                <a:srgbClr val="FF0000"/>
              </a:buClr>
              <a:buFont typeface="Wingdings" panose="05000000000000000000" pitchFamily="2" charset="2"/>
              <a:buChar char="v"/>
            </a:pP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İlgili idareden yol kotu belgesi ile yapı ruhsatı veya kazı izni alınmadan, tabii zeminde hiçbir şekilde kazı veya dolgu yapılamaz. </a:t>
            </a:r>
            <a:endPar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v"/>
            </a:pPr>
            <a:endParaRPr lang="tr-TR" sz="1900" dirty="0" smtClean="0">
              <a:latin typeface="Tahoma" panose="020B0604030504040204" pitchFamily="34" charset="0"/>
              <a:ea typeface="Tahoma" panose="020B0604030504040204" pitchFamily="34" charset="0"/>
              <a:cs typeface="Tahoma" panose="020B0604030504040204" pitchFamily="34" charset="0"/>
            </a:endParaRPr>
          </a:p>
          <a:p>
            <a:pPr algn="just">
              <a:buClr>
                <a:srgbClr val="FF0000"/>
              </a:buClr>
            </a:pPr>
            <a:r>
              <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Yeni Yönetmelik ile </a:t>
            </a: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özellik arz eden yapılarda </a:t>
            </a:r>
            <a:r>
              <a:rPr lang="tr-TR" sz="2000" u="sng" dirty="0" smtClean="0">
                <a:solidFill>
                  <a:schemeClr val="tx1"/>
                </a:solidFill>
                <a:latin typeface="Tahoma" panose="020B0604030504040204" pitchFamily="34" charset="0"/>
                <a:ea typeface="Tahoma" panose="020B0604030504040204" pitchFamily="34" charset="0"/>
                <a:cs typeface="Tahoma" panose="020B0604030504040204" pitchFamily="34" charset="0"/>
              </a:rPr>
              <a:t>inşaat ruhsatı verilmeden önce </a:t>
            </a:r>
            <a:r>
              <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mal sahiplerinin talebi ve ilgili idarenin uygun görüşü ile, mimari proje onayı ile zemin etüdü raporuna göre </a:t>
            </a: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kazı izin belgesi </a:t>
            </a:r>
            <a:r>
              <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alınarak inşaata başlama imkanı getirilmektedir.</a:t>
            </a:r>
            <a:endParaRPr lang="tr-TR" sz="1900" dirty="0" smtClean="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v"/>
            </a:pPr>
            <a:endParaRPr lang="tr-TR" sz="1900" dirty="0">
              <a:latin typeface="Tahoma" panose="020B0604030504040204" pitchFamily="34" charset="0"/>
              <a:ea typeface="Tahoma" panose="020B0604030504040204" pitchFamily="34" charset="0"/>
              <a:cs typeface="Tahoma" panose="020B0604030504040204" pitchFamily="34" charset="0"/>
            </a:endParaRPr>
          </a:p>
        </p:txBody>
      </p:sp>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998" y="4149077"/>
            <a:ext cx="3831978" cy="2490337"/>
          </a:xfrm>
          <a:prstGeom prst="rect">
            <a:avLst/>
          </a:prstGeom>
        </p:spPr>
      </p:pic>
      <p:pic>
        <p:nvPicPr>
          <p:cNvPr id="2" name="Picture 2" descr="bina kazısı ile ilgili görsel sonuc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2361" y="4149078"/>
            <a:ext cx="4004095" cy="2490337"/>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2810095" y="364014"/>
            <a:ext cx="3071675" cy="523220"/>
          </a:xfrm>
          <a:prstGeom prst="rect">
            <a:avLst/>
          </a:prstGeom>
        </p:spPr>
        <p:txBody>
          <a:bodyPr wrap="none">
            <a:spAutoFit/>
          </a:bodyPr>
          <a:lstStyle/>
          <a:p>
            <a:pPr algn="ctr">
              <a:buNone/>
              <a:defRPr/>
            </a:pPr>
            <a:r>
              <a:rPr lang="tr-TR" sz="2800" b="1" dirty="0">
                <a:solidFill>
                  <a:srgbClr val="002060"/>
                </a:solidFill>
              </a:rPr>
              <a:t>GENEL İLKELER</a:t>
            </a:r>
          </a:p>
        </p:txBody>
      </p:sp>
    </p:spTree>
    <p:extLst>
      <p:ext uri="{BB962C8B-B14F-4D97-AF65-F5344CB8AC3E}">
        <p14:creationId xmlns:p14="http://schemas.microsoft.com/office/powerpoint/2010/main" val="16259079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KOMİSYON İKON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5" name="Metin kutusu 24"/>
          <p:cNvSpPr txBox="1"/>
          <p:nvPr/>
        </p:nvSpPr>
        <p:spPr>
          <a:xfrm>
            <a:off x="155575" y="1556792"/>
            <a:ext cx="8584506" cy="470898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tr-TR"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Kazı İzni:</a:t>
            </a:r>
          </a:p>
          <a:p>
            <a:pPr algn="just"/>
            <a:endParaRPr lang="tr-TR" sz="2000" dirty="0" smtClean="0">
              <a:latin typeface="Tahoma" panose="020B0604030504040204" pitchFamily="34" charset="0"/>
              <a:ea typeface="Tahoma" panose="020B0604030504040204" pitchFamily="34" charset="0"/>
              <a:cs typeface="Tahoma" panose="020B0604030504040204" pitchFamily="34" charset="0"/>
            </a:endParaRPr>
          </a:p>
          <a:p>
            <a:pPr algn="just"/>
            <a:r>
              <a:rPr lang="tr-TR" sz="2000" dirty="0" smtClean="0">
                <a:latin typeface="Tahoma" panose="020B0604030504040204" pitchFamily="34" charset="0"/>
                <a:ea typeface="Tahoma" panose="020B0604030504040204" pitchFamily="34" charset="0"/>
                <a:cs typeface="Tahoma" panose="020B0604030504040204" pitchFamily="34" charset="0"/>
              </a:rPr>
              <a:t>Kazı izni esasları 59. maddede açıklanmıştır.</a:t>
            </a:r>
          </a:p>
          <a:p>
            <a:pPr algn="just"/>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v"/>
            </a:pPr>
            <a:r>
              <a:rPr lang="tr-TR" sz="2000" dirty="0" smtClean="0">
                <a:latin typeface="Tahoma" panose="020B0604030504040204" pitchFamily="34" charset="0"/>
                <a:ea typeface="Tahoma" panose="020B0604030504040204" pitchFamily="34" charset="0"/>
                <a:cs typeface="Tahoma" panose="020B0604030504040204" pitchFamily="34" charset="0"/>
              </a:rPr>
              <a:t>Yapı </a:t>
            </a:r>
            <a:r>
              <a:rPr lang="tr-TR" sz="2000" dirty="0">
                <a:latin typeface="Tahoma" panose="020B0604030504040204" pitchFamily="34" charset="0"/>
                <a:ea typeface="Tahoma" panose="020B0604030504040204" pitchFamily="34" charset="0"/>
                <a:cs typeface="Tahoma" panose="020B0604030504040204" pitchFamily="34" charset="0"/>
              </a:rPr>
              <a:t>ruhsatı başvurusu yapılan bir parselde, mimari projenin ilgili idaresince onaylanmasını müteakip, </a:t>
            </a:r>
            <a:endParaRPr lang="tr-TR" sz="2000" dirty="0" smtClean="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ü"/>
            </a:pPr>
            <a:r>
              <a:rPr lang="tr-TR" sz="2000" dirty="0" smtClean="0">
                <a:latin typeface="Tahoma" panose="020B0604030504040204" pitchFamily="34" charset="0"/>
                <a:ea typeface="Tahoma" panose="020B0604030504040204" pitchFamily="34" charset="0"/>
                <a:cs typeface="Tahoma" panose="020B0604030504040204" pitchFamily="34" charset="0"/>
              </a:rPr>
              <a:t>fenni </a:t>
            </a:r>
            <a:r>
              <a:rPr lang="tr-TR" sz="2000" dirty="0">
                <a:latin typeface="Tahoma" panose="020B0604030504040204" pitchFamily="34" charset="0"/>
                <a:ea typeface="Tahoma" panose="020B0604030504040204" pitchFamily="34" charset="0"/>
                <a:cs typeface="Tahoma" panose="020B0604030504040204" pitchFamily="34" charset="0"/>
              </a:rPr>
              <a:t>mesul ve iş güvenliği sorumluluğunun üstlenilmesi, </a:t>
            </a:r>
            <a:endParaRPr lang="tr-TR" sz="2000" dirty="0" smtClean="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ü"/>
            </a:pPr>
            <a:r>
              <a:rPr lang="tr-TR" sz="2000" dirty="0" smtClean="0">
                <a:latin typeface="Tahoma" panose="020B0604030504040204" pitchFamily="34" charset="0"/>
                <a:ea typeface="Tahoma" panose="020B0604030504040204" pitchFamily="34" charset="0"/>
                <a:cs typeface="Tahoma" panose="020B0604030504040204" pitchFamily="34" charset="0"/>
              </a:rPr>
              <a:t>uygulamaların </a:t>
            </a:r>
            <a:r>
              <a:rPr lang="tr-TR" sz="2000" dirty="0">
                <a:latin typeface="Tahoma" panose="020B0604030504040204" pitchFamily="34" charset="0"/>
                <a:ea typeface="Tahoma" panose="020B0604030504040204" pitchFamily="34" charset="0"/>
                <a:cs typeface="Tahoma" panose="020B0604030504040204" pitchFamily="34" charset="0"/>
              </a:rPr>
              <a:t>şantiye şefi tarafından yürütülmesi, </a:t>
            </a:r>
            <a:endParaRPr lang="tr-TR" sz="2000" dirty="0" smtClean="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ü"/>
            </a:pPr>
            <a:r>
              <a:rPr lang="tr-TR" sz="2000" dirty="0" smtClean="0">
                <a:latin typeface="Tahoma" panose="020B0604030504040204" pitchFamily="34" charset="0"/>
                <a:ea typeface="Tahoma" panose="020B0604030504040204" pitchFamily="34" charset="0"/>
                <a:cs typeface="Tahoma" panose="020B0604030504040204" pitchFamily="34" charset="0"/>
              </a:rPr>
              <a:t>yapı </a:t>
            </a:r>
            <a:r>
              <a:rPr lang="tr-TR" sz="2000" dirty="0">
                <a:latin typeface="Tahoma" panose="020B0604030504040204" pitchFamily="34" charset="0"/>
                <a:ea typeface="Tahoma" panose="020B0604030504040204" pitchFamily="34" charset="0"/>
                <a:cs typeface="Tahoma" panose="020B0604030504040204" pitchFamily="34" charset="0"/>
              </a:rPr>
              <a:t>sahibi ve müteahhidi tarafından yapı ruhsatı alınmadan yapının inşasına başlamayacağına dair noter taahhütnamesi verilmesi kaydıyla, ruhsatı veren idarenin uygun görüşü ile kazı izni verilebilir. </a:t>
            </a:r>
            <a:endParaRPr lang="tr-TR" sz="2000" dirty="0" smtClean="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v"/>
            </a:pPr>
            <a:endParaRPr lang="tr-TR" sz="2000" dirty="0">
              <a:latin typeface="Tahoma" panose="020B0604030504040204" pitchFamily="34" charset="0"/>
              <a:ea typeface="Tahoma" panose="020B0604030504040204" pitchFamily="34" charset="0"/>
              <a:cs typeface="Tahoma" panose="020B0604030504040204" pitchFamily="34" charset="0"/>
            </a:endParaRPr>
          </a:p>
          <a:p>
            <a:pPr algn="just"/>
            <a:r>
              <a:rPr lang="tr-TR" sz="2000" dirty="0" smtClean="0">
                <a:latin typeface="Tahoma" panose="020B0604030504040204" pitchFamily="34" charset="0"/>
                <a:ea typeface="Tahoma" panose="020B0604030504040204" pitchFamily="34" charset="0"/>
                <a:cs typeface="Tahoma" panose="020B0604030504040204" pitchFamily="34" charset="0"/>
              </a:rPr>
              <a:t>Ancak</a:t>
            </a:r>
            <a:r>
              <a:rPr lang="tr-TR" sz="2000" dirty="0">
                <a:latin typeface="Tahoma" panose="020B0604030504040204" pitchFamily="34" charset="0"/>
                <a:ea typeface="Tahoma" panose="020B0604030504040204" pitchFamily="34" charset="0"/>
                <a:cs typeface="Tahoma" panose="020B0604030504040204" pitchFamily="34" charset="0"/>
              </a:rPr>
              <a:t>, kazı sahasında kazık, </a:t>
            </a:r>
            <a:r>
              <a:rPr lang="tr-TR" sz="2000" dirty="0" err="1">
                <a:latin typeface="Tahoma" panose="020B0604030504040204" pitchFamily="34" charset="0"/>
                <a:ea typeface="Tahoma" panose="020B0604030504040204" pitchFamily="34" charset="0"/>
                <a:cs typeface="Tahoma" panose="020B0604030504040204" pitchFamily="34" charset="0"/>
              </a:rPr>
              <a:t>palplanş</a:t>
            </a:r>
            <a:r>
              <a:rPr lang="tr-TR" sz="2000" dirty="0">
                <a:latin typeface="Tahoma" panose="020B0604030504040204" pitchFamily="34" charset="0"/>
                <a:ea typeface="Tahoma" panose="020B0604030504040204" pitchFamily="34" charset="0"/>
                <a:cs typeface="Tahoma" panose="020B0604030504040204" pitchFamily="34" charset="0"/>
              </a:rPr>
              <a:t>, istinat duvarı ve benzeri uygulamaların olması durumunda, bu yapıların projelerinin onaylanması ve ruhsatlandırılması zorunludur.</a:t>
            </a:r>
            <a:endParaRPr lang="tr-TR" sz="1900" dirty="0">
              <a:latin typeface="Tahoma" panose="020B0604030504040204" pitchFamily="34" charset="0"/>
              <a:ea typeface="Tahoma" panose="020B0604030504040204" pitchFamily="34" charset="0"/>
              <a:cs typeface="Tahoma" panose="020B0604030504040204" pitchFamily="34" charset="0"/>
            </a:endParaRPr>
          </a:p>
        </p:txBody>
      </p:sp>
      <p:sp>
        <p:nvSpPr>
          <p:cNvPr id="7" name="Dikdörtgen 6"/>
          <p:cNvSpPr/>
          <p:nvPr/>
        </p:nvSpPr>
        <p:spPr>
          <a:xfrm>
            <a:off x="2810095" y="364014"/>
            <a:ext cx="3071675" cy="523220"/>
          </a:xfrm>
          <a:prstGeom prst="rect">
            <a:avLst/>
          </a:prstGeom>
        </p:spPr>
        <p:txBody>
          <a:bodyPr wrap="none">
            <a:spAutoFit/>
          </a:bodyPr>
          <a:lstStyle/>
          <a:p>
            <a:pPr algn="ctr">
              <a:buNone/>
              <a:defRPr/>
            </a:pPr>
            <a:r>
              <a:rPr lang="tr-TR" sz="2800" b="1" dirty="0">
                <a:solidFill>
                  <a:srgbClr val="002060"/>
                </a:solidFill>
              </a:rPr>
              <a:t>GENEL İLKELER</a:t>
            </a:r>
          </a:p>
        </p:txBody>
      </p:sp>
    </p:spTree>
    <p:extLst>
      <p:ext uri="{BB962C8B-B14F-4D97-AF65-F5344CB8AC3E}">
        <p14:creationId xmlns:p14="http://schemas.microsoft.com/office/powerpoint/2010/main" val="33905639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KOMİSYON İKON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5" name="Metin kutusu 24"/>
          <p:cNvSpPr txBox="1"/>
          <p:nvPr/>
        </p:nvSpPr>
        <p:spPr>
          <a:xfrm>
            <a:off x="155575" y="1325355"/>
            <a:ext cx="5496545" cy="501675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80963" indent="539750" algn="just">
              <a:buFont typeface="Wingdings" panose="05000000000000000000" pitchFamily="2" charset="2"/>
              <a:buChar char="ü"/>
            </a:pPr>
            <a:r>
              <a:rPr lang="tr-TR" sz="2000" dirty="0">
                <a:latin typeface="Tahoma" panose="020B0604030504040204" pitchFamily="34" charset="0"/>
                <a:ea typeface="Tahoma" panose="020B0604030504040204" pitchFamily="34" charset="0"/>
                <a:cs typeface="Tahoma" panose="020B0604030504040204" pitchFamily="34" charset="0"/>
              </a:rPr>
              <a:t>İlgili idare, </a:t>
            </a:r>
            <a:r>
              <a:rPr lang="tr-TR" sz="2000" b="1" dirty="0">
                <a:solidFill>
                  <a:srgbClr val="FF0000"/>
                </a:solidFill>
                <a:latin typeface="Tahoma" panose="020B0604030504040204" pitchFamily="34" charset="0"/>
                <a:ea typeface="Tahoma" panose="020B0604030504040204" pitchFamily="34" charset="0"/>
                <a:cs typeface="Tahoma" panose="020B0604030504040204" pitchFamily="34" charset="0"/>
              </a:rPr>
              <a:t>erişilebilirlik</a:t>
            </a:r>
            <a:r>
              <a:rPr lang="tr-TR" sz="2000" dirty="0">
                <a:latin typeface="Tahoma" panose="020B0604030504040204" pitchFamily="34" charset="0"/>
                <a:ea typeface="Tahoma" panose="020B0604030504040204" pitchFamily="34" charset="0"/>
                <a:cs typeface="Tahoma" panose="020B0604030504040204" pitchFamily="34" charset="0"/>
              </a:rPr>
              <a:t> mevzuat ve standartlarında getirilen hükümlere uymakla ve bunları uygulamakla yükümlüdür. </a:t>
            </a:r>
            <a:endParaRPr lang="tr-TR" sz="2000" dirty="0" smtClean="0">
              <a:latin typeface="Tahoma" panose="020B0604030504040204" pitchFamily="34" charset="0"/>
              <a:ea typeface="Tahoma" panose="020B0604030504040204" pitchFamily="34" charset="0"/>
              <a:cs typeface="Tahoma" panose="020B0604030504040204" pitchFamily="34" charset="0"/>
            </a:endParaRPr>
          </a:p>
          <a:p>
            <a:pPr marL="80963" indent="539750" algn="just">
              <a:buFont typeface="Wingdings" panose="05000000000000000000" pitchFamily="2" charset="2"/>
              <a:buChar char="ü"/>
            </a:pPr>
            <a:endParaRPr lang="tr-TR" sz="2000" dirty="0" smtClean="0">
              <a:latin typeface="Tahoma" panose="020B0604030504040204" pitchFamily="34" charset="0"/>
              <a:ea typeface="Tahoma" panose="020B0604030504040204" pitchFamily="34" charset="0"/>
              <a:cs typeface="Tahoma" panose="020B0604030504040204" pitchFamily="34" charset="0"/>
            </a:endParaRPr>
          </a:p>
          <a:p>
            <a:pPr marL="80963" indent="539750" algn="just">
              <a:buFont typeface="Wingdings" panose="05000000000000000000" pitchFamily="2" charset="2"/>
              <a:buChar char="ü"/>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Bina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içi erişimle ilgili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mekânların ölçüleri </a:t>
            </a:r>
            <a:r>
              <a:rPr lang="tr-TR" sz="2000" u="sng" dirty="0">
                <a:solidFill>
                  <a:srgbClr val="002060"/>
                </a:solidFill>
                <a:latin typeface="Tahoma" panose="020B0604030504040204" pitchFamily="34" charset="0"/>
                <a:ea typeface="Tahoma" panose="020B0604030504040204" pitchFamily="34" charset="0"/>
                <a:cs typeface="Tahoma" panose="020B0604030504040204" pitchFamily="34" charset="0"/>
              </a:rPr>
              <a:t>bu Yönetmelikte belirtilen ölçülerden az olmamak üzere</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erişilebilirlik standartlarına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uygun olarak düzenlenir</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p>
          <a:p>
            <a:pPr marL="80963" indent="539750" algn="just">
              <a:buFont typeface="Wingdings" panose="05000000000000000000" pitchFamily="2" charset="2"/>
              <a:buChar char="ü"/>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p>
          <a:p>
            <a:pPr indent="538163" algn="just">
              <a:buFont typeface="Wingdings" panose="05000000000000000000" pitchFamily="2" charset="2"/>
              <a:buChar char="ü"/>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Yapılı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çevrede erişilebilirlik standartlarına uygun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yönlendirme,</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bilgilendirme ve işaretlemelerin</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yapılması zorunludur. </a:t>
            </a:r>
            <a:endPar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indent="538163" algn="just">
              <a:buFont typeface="Wingdings" panose="05000000000000000000" pitchFamily="2" charset="2"/>
              <a:buChar char="ü"/>
            </a:pPr>
            <a:endPar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indent="538163" algn="just">
              <a:buFont typeface="Wingdings" panose="05000000000000000000" pitchFamily="2" charset="2"/>
              <a:buChar char="ü"/>
            </a:pPr>
            <a:r>
              <a:rPr lang="tr-TR" sz="2000" dirty="0" smtClean="0">
                <a:latin typeface="Tahoma" panose="020B0604030504040204" pitchFamily="34" charset="0"/>
                <a:ea typeface="Tahoma" panose="020B0604030504040204" pitchFamily="34" charset="0"/>
                <a:cs typeface="Tahoma" panose="020B0604030504040204" pitchFamily="34" charset="0"/>
              </a:rPr>
              <a:t>Ayrıca </a:t>
            </a:r>
            <a:r>
              <a:rPr lang="tr-TR" sz="2000" dirty="0">
                <a:latin typeface="Tahoma" panose="020B0604030504040204" pitchFamily="34" charset="0"/>
                <a:ea typeface="Tahoma" panose="020B0604030504040204" pitchFamily="34" charset="0"/>
                <a:cs typeface="Tahoma" panose="020B0604030504040204" pitchFamily="34" charset="0"/>
              </a:rPr>
              <a:t>ilgili idare, yörenin koşullarını göz önünde bulundurarak engellilerle ilgili gerekli önlemleri almaya yetkilidir. </a:t>
            </a:r>
            <a:endParaRPr lang="tr-TR" sz="2400" dirty="0">
              <a:latin typeface="Tahoma" panose="020B0604030504040204" pitchFamily="34" charset="0"/>
              <a:ea typeface="Tahoma" panose="020B0604030504040204" pitchFamily="34" charset="0"/>
              <a:cs typeface="Tahoma" panose="020B0604030504040204" pitchFamily="34" charset="0"/>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6402" y="1538278"/>
            <a:ext cx="2936560" cy="1955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85636" y="4005064"/>
            <a:ext cx="2927326" cy="2062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ikdörtgen 6"/>
          <p:cNvSpPr/>
          <p:nvPr/>
        </p:nvSpPr>
        <p:spPr>
          <a:xfrm>
            <a:off x="2810095" y="364014"/>
            <a:ext cx="3071675" cy="523220"/>
          </a:xfrm>
          <a:prstGeom prst="rect">
            <a:avLst/>
          </a:prstGeom>
        </p:spPr>
        <p:txBody>
          <a:bodyPr wrap="none">
            <a:spAutoFit/>
          </a:bodyPr>
          <a:lstStyle/>
          <a:p>
            <a:pPr algn="ctr">
              <a:buNone/>
              <a:defRPr/>
            </a:pPr>
            <a:r>
              <a:rPr lang="tr-TR" sz="2800" b="1" dirty="0">
                <a:solidFill>
                  <a:srgbClr val="002060"/>
                </a:solidFill>
              </a:rPr>
              <a:t>GENEL İLKELER</a:t>
            </a:r>
          </a:p>
        </p:txBody>
      </p:sp>
    </p:spTree>
    <p:extLst>
      <p:ext uri="{BB962C8B-B14F-4D97-AF65-F5344CB8AC3E}">
        <p14:creationId xmlns:p14="http://schemas.microsoft.com/office/powerpoint/2010/main" val="10024368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KOMİSYON İKON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5" name="Metin kutusu 24"/>
          <p:cNvSpPr txBox="1"/>
          <p:nvPr/>
        </p:nvSpPr>
        <p:spPr>
          <a:xfrm>
            <a:off x="155575" y="1340768"/>
            <a:ext cx="8664898" cy="224676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355600" algn="just">
              <a:buClr>
                <a:srgbClr val="FF0000"/>
              </a:buClr>
              <a:buFont typeface="Wingdings" panose="05000000000000000000" pitchFamily="2" charset="2"/>
              <a:buChar char="v"/>
            </a:pPr>
            <a:r>
              <a:rPr lang="tr-TR" sz="2000" dirty="0">
                <a:latin typeface="Tahoma" panose="020B0604030504040204" pitchFamily="34" charset="0"/>
                <a:ea typeface="Tahoma" panose="020B0604030504040204" pitchFamily="34" charset="0"/>
                <a:cs typeface="Tahoma" panose="020B0604030504040204" pitchFamily="34" charset="0"/>
              </a:rPr>
              <a:t>Açığa çıkan kat kazanmak ve kat sayısını artırmak amacıyla kot alınan nokta tespit edilemez. </a:t>
            </a:r>
            <a:r>
              <a:rPr lang="tr-TR" sz="2000" dirty="0" smtClean="0">
                <a:latin typeface="Tahoma" panose="020B0604030504040204" pitchFamily="34" charset="0"/>
                <a:ea typeface="Tahoma" panose="020B0604030504040204" pitchFamily="34" charset="0"/>
                <a:cs typeface="Tahoma" panose="020B0604030504040204" pitchFamily="34" charset="0"/>
              </a:rPr>
              <a:t>Kot </a:t>
            </a:r>
            <a:r>
              <a:rPr lang="tr-TR" sz="2000" dirty="0">
                <a:latin typeface="Tahoma" panose="020B0604030504040204" pitchFamily="34" charset="0"/>
                <a:ea typeface="Tahoma" panose="020B0604030504040204" pitchFamily="34" charset="0"/>
                <a:cs typeface="Tahoma" panose="020B0604030504040204" pitchFamily="34" charset="0"/>
              </a:rPr>
              <a:t>alınan noktanın tespitinde bölge kat rejiminin aşılmaması ve sokak siluetinin korunması esastır. </a:t>
            </a:r>
            <a:endParaRPr lang="tr-TR" sz="2000" dirty="0" smtClean="0">
              <a:latin typeface="Tahoma" panose="020B0604030504040204" pitchFamily="34" charset="0"/>
              <a:ea typeface="Tahoma" panose="020B0604030504040204" pitchFamily="34" charset="0"/>
              <a:cs typeface="Tahoma" panose="020B0604030504040204" pitchFamily="34" charset="0"/>
            </a:endParaRPr>
          </a:p>
          <a:p>
            <a:pPr marL="355600" algn="just">
              <a:buClr>
                <a:srgbClr val="FF0000"/>
              </a:buClr>
            </a:pPr>
            <a:endParaRPr lang="tr-TR" sz="2000" dirty="0" smtClean="0">
              <a:latin typeface="Tahoma" panose="020B0604030504040204" pitchFamily="34" charset="0"/>
              <a:ea typeface="Tahoma" panose="020B0604030504040204" pitchFamily="34" charset="0"/>
              <a:cs typeface="Tahoma" panose="020B0604030504040204" pitchFamily="34" charset="0"/>
            </a:endParaRPr>
          </a:p>
          <a:p>
            <a:pPr marL="355600" algn="just">
              <a:buClr>
                <a:srgbClr val="FF0000"/>
              </a:buClr>
              <a:buFont typeface="Wingdings" panose="05000000000000000000" pitchFamily="2" charset="2"/>
              <a:buChar char="v"/>
            </a:pPr>
            <a:r>
              <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Yoldan </a:t>
            </a:r>
            <a:r>
              <a:rPr lang="tr-TR" sz="2000" dirty="0" err="1">
                <a:solidFill>
                  <a:schemeClr val="tx1"/>
                </a:solidFill>
                <a:latin typeface="Tahoma" panose="020B0604030504040204" pitchFamily="34" charset="0"/>
                <a:ea typeface="Tahoma" panose="020B0604030504040204" pitchFamily="34" charset="0"/>
                <a:cs typeface="Tahoma" panose="020B0604030504040204" pitchFamily="34" charset="0"/>
              </a:rPr>
              <a:t>kotlandırılan</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 ve bina arka köşelerinin zemin hizasındaki kotu yola göre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3.50 metreden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daha düşük </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olan binalar 11 inci madde hükümlerine göre kademelendirilir. </a:t>
            </a: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b="11740"/>
          <a:stretch>
            <a:fillRect/>
          </a:stretch>
        </p:blipFill>
        <p:spPr bwMode="auto">
          <a:xfrm>
            <a:off x="4860032" y="3789040"/>
            <a:ext cx="3784171" cy="2882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descr="sokak silüeti ile ilgili gö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889" y="3809327"/>
            <a:ext cx="3841397" cy="2877341"/>
          </a:xfrm>
          <a:prstGeom prst="rect">
            <a:avLst/>
          </a:prstGeom>
          <a:noFill/>
          <a:extLst>
            <a:ext uri="{909E8E84-426E-40DD-AFC4-6F175D3DCCD1}">
              <a14:hiddenFill xmlns:a14="http://schemas.microsoft.com/office/drawing/2010/main">
                <a:solidFill>
                  <a:srgbClr val="FFFFFF"/>
                </a:solidFill>
              </a14:hiddenFill>
            </a:ext>
          </a:extLst>
        </p:spPr>
      </p:pic>
      <p:sp>
        <p:nvSpPr>
          <p:cNvPr id="8" name="Dikdörtgen 7"/>
          <p:cNvSpPr/>
          <p:nvPr/>
        </p:nvSpPr>
        <p:spPr>
          <a:xfrm>
            <a:off x="2810095" y="364014"/>
            <a:ext cx="3071675" cy="523220"/>
          </a:xfrm>
          <a:prstGeom prst="rect">
            <a:avLst/>
          </a:prstGeom>
        </p:spPr>
        <p:txBody>
          <a:bodyPr wrap="none">
            <a:spAutoFit/>
          </a:bodyPr>
          <a:lstStyle/>
          <a:p>
            <a:pPr algn="ctr">
              <a:buNone/>
              <a:defRPr/>
            </a:pPr>
            <a:r>
              <a:rPr lang="tr-TR" sz="2800" b="1" dirty="0">
                <a:solidFill>
                  <a:srgbClr val="002060"/>
                </a:solidFill>
              </a:rPr>
              <a:t>GENEL İLKELER</a:t>
            </a:r>
          </a:p>
        </p:txBody>
      </p:sp>
    </p:spTree>
    <p:extLst>
      <p:ext uri="{BB962C8B-B14F-4D97-AF65-F5344CB8AC3E}">
        <p14:creationId xmlns:p14="http://schemas.microsoft.com/office/powerpoint/2010/main" val="22063465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Resim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714" y="2608353"/>
            <a:ext cx="5117366" cy="4287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kdörtgen 1"/>
          <p:cNvSpPr/>
          <p:nvPr/>
        </p:nvSpPr>
        <p:spPr>
          <a:xfrm>
            <a:off x="179512" y="1412776"/>
            <a:ext cx="8640960" cy="1015663"/>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285750" indent="-285750" algn="just">
              <a:buFont typeface="Wingdings" panose="05000000000000000000" pitchFamily="2" charset="2"/>
              <a:buChar char="v"/>
            </a:pPr>
            <a:r>
              <a:rPr lang="tr-TR" sz="2000" dirty="0" smtClean="0">
                <a:latin typeface="Tahoma" panose="020B0604030504040204" pitchFamily="34" charset="0"/>
                <a:ea typeface="Tahoma" panose="020B0604030504040204" pitchFamily="34" charset="0"/>
                <a:cs typeface="Tahoma" panose="020B0604030504040204" pitchFamily="34" charset="0"/>
              </a:rPr>
              <a:t>Her </a:t>
            </a:r>
            <a:r>
              <a:rPr lang="tr-TR" sz="2000" dirty="0">
                <a:latin typeface="Tahoma" panose="020B0604030504040204" pitchFamily="34" charset="0"/>
                <a:ea typeface="Tahoma" panose="020B0604030504040204" pitchFamily="34" charset="0"/>
                <a:cs typeface="Tahoma" panose="020B0604030504040204" pitchFamily="34" charset="0"/>
              </a:rPr>
              <a:t>müstakil konutta en az; 1 oturma odası, 1 yatak odası, 1 mutfak veya yemek pişirme yeri, 1 banyo veya yıkanma yeri ve 1 tuvalet bulunur. </a:t>
            </a:r>
            <a:r>
              <a:rPr lang="fi-FI" dirty="0">
                <a:latin typeface="Tahoma" pitchFamily="34" charset="0"/>
                <a:ea typeface="Tahoma" panose="020B0604030504040204" pitchFamily="34" charset="0"/>
                <a:cs typeface="Tahoma" panose="020B0604030504040204" pitchFamily="34" charset="0"/>
              </a:rPr>
              <a:t>	</a:t>
            </a:r>
            <a:endParaRPr lang="tr-TR" dirty="0">
              <a:latin typeface="Tahoma" pitchFamily="34" charset="0"/>
              <a:ea typeface="Tahoma" panose="020B0604030504040204" pitchFamily="34" charset="0"/>
              <a:cs typeface="Tahoma" panose="020B0604030504040204" pitchFamily="34" charset="0"/>
            </a:endParaRPr>
          </a:p>
        </p:txBody>
      </p:sp>
      <p:sp>
        <p:nvSpPr>
          <p:cNvPr id="3" name="Dikdörtgen 2"/>
          <p:cNvSpPr/>
          <p:nvPr/>
        </p:nvSpPr>
        <p:spPr>
          <a:xfrm>
            <a:off x="5537926" y="3212976"/>
            <a:ext cx="3025321" cy="1323439"/>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342900" lvl="0" indent="-342900" algn="just">
              <a:spcAft>
                <a:spcPts val="1200"/>
              </a:spcAft>
              <a:buClr>
                <a:srgbClr val="FF0000"/>
              </a:buClr>
              <a:buFont typeface="Wingdings" panose="05000000000000000000" pitchFamily="2" charset="2"/>
              <a:buChar char="ü"/>
              <a:defRPr/>
            </a:pPr>
            <a:r>
              <a:rPr lang="tr-TR" sz="2000" dirty="0">
                <a:latin typeface="Tahoma" panose="020B0604030504040204" pitchFamily="34" charset="0"/>
                <a:ea typeface="Tahoma" panose="020B0604030504040204" pitchFamily="34" charset="0"/>
                <a:cs typeface="Tahoma" panose="020B0604030504040204" pitchFamily="34" charset="0"/>
              </a:rPr>
              <a:t>1+0 tabir edilen yatak odasız konutlar yerine asgari 1 yatak odası şartı getirilmiştir</a:t>
            </a:r>
            <a:r>
              <a:rPr lang="tr-TR" sz="2000" dirty="0" smtClean="0">
                <a:latin typeface="Tahoma" panose="020B0604030504040204" pitchFamily="34" charset="0"/>
                <a:ea typeface="Tahoma" panose="020B0604030504040204" pitchFamily="34" charset="0"/>
                <a:cs typeface="Tahoma" panose="020B0604030504040204" pitchFamily="34" charset="0"/>
              </a:rPr>
              <a:t>. </a:t>
            </a:r>
            <a:endParaRPr lang="tr-TR" sz="2000" strike="sngStrike"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Dikdörtgen 6"/>
          <p:cNvSpPr/>
          <p:nvPr/>
        </p:nvSpPr>
        <p:spPr>
          <a:xfrm>
            <a:off x="2810095" y="364014"/>
            <a:ext cx="3071675" cy="523220"/>
          </a:xfrm>
          <a:prstGeom prst="rect">
            <a:avLst/>
          </a:prstGeom>
        </p:spPr>
        <p:txBody>
          <a:bodyPr wrap="none">
            <a:spAutoFit/>
          </a:bodyPr>
          <a:lstStyle/>
          <a:p>
            <a:pPr algn="ctr">
              <a:buNone/>
              <a:defRPr/>
            </a:pPr>
            <a:r>
              <a:rPr lang="tr-TR" sz="2800" b="1" dirty="0">
                <a:solidFill>
                  <a:srgbClr val="002060"/>
                </a:solidFill>
              </a:rPr>
              <a:t>GENEL İLKELER</a:t>
            </a:r>
          </a:p>
        </p:txBody>
      </p:sp>
    </p:spTree>
    <p:extLst>
      <p:ext uri="{BB962C8B-B14F-4D97-AF65-F5344CB8AC3E}">
        <p14:creationId xmlns:p14="http://schemas.microsoft.com/office/powerpoint/2010/main" val="15835991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KOMİSYON İKON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5" name="Metin kutusu 24"/>
          <p:cNvSpPr txBox="1"/>
          <p:nvPr/>
        </p:nvSpPr>
        <p:spPr>
          <a:xfrm>
            <a:off x="155575" y="1556792"/>
            <a:ext cx="8592889" cy="101566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indent="-342900" algn="just">
              <a:buClr>
                <a:srgbClr val="FF0000"/>
              </a:buClr>
              <a:buFont typeface="Wingdings" panose="05000000000000000000" pitchFamily="2" charset="2"/>
              <a:buChar char="v"/>
            </a:pPr>
            <a:r>
              <a:rPr lang="tr-TR" sz="2000" dirty="0">
                <a:latin typeface="Tahoma" panose="020B0604030504040204" pitchFamily="34" charset="0"/>
                <a:ea typeface="Tahoma" panose="020B0604030504040204" pitchFamily="34" charset="0"/>
                <a:cs typeface="Tahoma" panose="020B0604030504040204" pitchFamily="34" charset="0"/>
              </a:rPr>
              <a:t>Bahçede yapılan eklenti ve müştemilatı dâhil yapıların tabii zemin veya tesviye edilmiş zemin üzerinde kalan kısmının, yapı yaklaşma sınırını ihlal etmemek kaydıyla parseldeki izdüşümünün kapladığı </a:t>
            </a:r>
            <a:r>
              <a:rPr lang="tr-TR" sz="2000" dirty="0" smtClean="0">
                <a:latin typeface="Tahoma" panose="020B0604030504040204" pitchFamily="34" charset="0"/>
                <a:ea typeface="Tahoma" panose="020B0604030504040204" pitchFamily="34" charset="0"/>
                <a:cs typeface="Tahoma" panose="020B0604030504040204" pitchFamily="34" charset="0"/>
              </a:rPr>
              <a:t>alan </a:t>
            </a: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taban alanıdır</a:t>
            </a:r>
            <a:r>
              <a:rPr lang="tr-TR" sz="2000" dirty="0" smtClean="0">
                <a:latin typeface="Tahoma" panose="020B0604030504040204" pitchFamily="34" charset="0"/>
                <a:ea typeface="Tahoma" panose="020B0604030504040204" pitchFamily="34" charset="0"/>
                <a:cs typeface="Tahoma" panose="020B0604030504040204" pitchFamily="34" charset="0"/>
              </a:rPr>
              <a:t>.</a:t>
            </a:r>
            <a:endParaRPr lang="tr-TR" sz="2000" dirty="0">
              <a:latin typeface="Tahoma" panose="020B0604030504040204" pitchFamily="34" charset="0"/>
              <a:ea typeface="Tahoma" panose="020B0604030504040204" pitchFamily="34" charset="0"/>
              <a:cs typeface="Tahoma" panose="020B0604030504040204" pitchFamily="34" charset="0"/>
            </a:endParaRP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2852936"/>
            <a:ext cx="3957234"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ikdörtgen 1"/>
          <p:cNvSpPr/>
          <p:nvPr/>
        </p:nvSpPr>
        <p:spPr>
          <a:xfrm>
            <a:off x="3144151" y="404664"/>
            <a:ext cx="2790251" cy="523220"/>
          </a:xfrm>
          <a:prstGeom prst="rect">
            <a:avLst/>
          </a:prstGeom>
        </p:spPr>
        <p:txBody>
          <a:bodyPr wrap="none">
            <a:spAutoFit/>
          </a:bodyPr>
          <a:lstStyle/>
          <a:p>
            <a:pPr algn="ctr">
              <a:buNone/>
              <a:defRPr/>
            </a:pPr>
            <a:r>
              <a:rPr lang="tr-TR" sz="2800" b="1" dirty="0">
                <a:solidFill>
                  <a:srgbClr val="002060"/>
                </a:solidFill>
              </a:rPr>
              <a:t>TABAN ALANI</a:t>
            </a:r>
          </a:p>
        </p:txBody>
      </p:sp>
      <p:pic>
        <p:nvPicPr>
          <p:cNvPr id="2050" name="Picture 2" descr="C:\Users\fatih.yoldas\Desktop\Adsız.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4835" y="2929379"/>
            <a:ext cx="3967960" cy="331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8931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KOMİSYON İKON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5" name="Metin kutusu 24"/>
          <p:cNvSpPr txBox="1"/>
          <p:nvPr/>
        </p:nvSpPr>
        <p:spPr>
          <a:xfrm>
            <a:off x="466390" y="2095978"/>
            <a:ext cx="3600430" cy="31700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just">
              <a:buClr>
                <a:srgbClr val="FF0000"/>
              </a:buClr>
            </a:pPr>
            <a:endParaRPr lang="tr-TR" sz="2000" dirty="0">
              <a:latin typeface="Tahoma" panose="020B0604030504040204" pitchFamily="34" charset="0"/>
              <a:ea typeface="Tahoma" panose="020B0604030504040204" pitchFamily="34" charset="0"/>
              <a:cs typeface="Tahoma" panose="020B0604030504040204" pitchFamily="34" charset="0"/>
            </a:endParaRPr>
          </a:p>
          <a:p>
            <a:pPr algn="just">
              <a:buClr>
                <a:srgbClr val="FF0000"/>
              </a:buClr>
            </a:pPr>
            <a:r>
              <a:rPr lang="tr-TR" sz="2000" dirty="0" smtClean="0">
                <a:solidFill>
                  <a:srgbClr val="0070C0"/>
                </a:solidFill>
                <a:latin typeface="Tahoma" panose="020B0604030504040204" pitchFamily="34" charset="0"/>
                <a:ea typeface="Tahoma" panose="020B0604030504040204" pitchFamily="34" charset="0"/>
                <a:cs typeface="Tahoma" panose="020B0604030504040204" pitchFamily="34" charset="0"/>
              </a:rPr>
              <a:t>Ayrıca, </a:t>
            </a:r>
            <a:r>
              <a:rPr lang="tr-TR" sz="2000" dirty="0" smtClean="0">
                <a:latin typeface="Tahoma" panose="020B0604030504040204" pitchFamily="34" charset="0"/>
                <a:ea typeface="Tahoma" panose="020B0604030504040204" pitchFamily="34" charset="0"/>
                <a:cs typeface="Tahoma" panose="020B0604030504040204" pitchFamily="34" charset="0"/>
              </a:rPr>
              <a:t>tabii </a:t>
            </a:r>
            <a:r>
              <a:rPr lang="tr-TR" sz="2000" dirty="0">
                <a:latin typeface="Tahoma" panose="020B0604030504040204" pitchFamily="34" charset="0"/>
                <a:ea typeface="Tahoma" panose="020B0604030504040204" pitchFamily="34" charset="0"/>
                <a:cs typeface="Tahoma" panose="020B0604030504040204" pitchFamily="34" charset="0"/>
              </a:rPr>
              <a:t>veya tesviye edilmiş zemin üzerinde etrafı açık bırakılarak kolonlar üzerinde inşa edilen yapılarda taban alanı, zemine oturan en dış çeperlerdeki kolonların dış yüzeylerinin en kısa doğru parçalarıyla birleştirilmesiyle belirlenen </a:t>
            </a:r>
            <a:r>
              <a:rPr lang="tr-TR" sz="2000" dirty="0" smtClean="0">
                <a:latin typeface="Tahoma" panose="020B0604030504040204" pitchFamily="34" charset="0"/>
                <a:ea typeface="Tahoma" panose="020B0604030504040204" pitchFamily="34" charset="0"/>
                <a:cs typeface="Tahoma" panose="020B0604030504040204" pitchFamily="34" charset="0"/>
              </a:rPr>
              <a:t>alandır.</a:t>
            </a:r>
            <a:endParaRPr lang="tr-TR" dirty="0">
              <a:latin typeface="Tahoma" panose="020B0604030504040204" pitchFamily="34" charset="0"/>
              <a:ea typeface="Tahoma" panose="020B0604030504040204" pitchFamily="34" charset="0"/>
              <a:cs typeface="Tahoma" panose="020B0604030504040204" pitchFamily="34" charset="0"/>
            </a:endParaRPr>
          </a:p>
        </p:txBody>
      </p:sp>
      <p:pic>
        <p:nvPicPr>
          <p:cNvPr id="2053" name="Resim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473" y="1939598"/>
            <a:ext cx="4168088" cy="3326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kdörtgen 1"/>
          <p:cNvSpPr/>
          <p:nvPr/>
        </p:nvSpPr>
        <p:spPr>
          <a:xfrm>
            <a:off x="3144151" y="404664"/>
            <a:ext cx="2790251" cy="523220"/>
          </a:xfrm>
          <a:prstGeom prst="rect">
            <a:avLst/>
          </a:prstGeom>
        </p:spPr>
        <p:txBody>
          <a:bodyPr wrap="none">
            <a:spAutoFit/>
          </a:bodyPr>
          <a:lstStyle/>
          <a:p>
            <a:pPr algn="ctr">
              <a:buNone/>
              <a:defRPr/>
            </a:pPr>
            <a:r>
              <a:rPr lang="tr-TR" sz="2800" b="1" dirty="0">
                <a:solidFill>
                  <a:srgbClr val="002060"/>
                </a:solidFill>
              </a:rPr>
              <a:t>TABAN ALANI</a:t>
            </a:r>
          </a:p>
        </p:txBody>
      </p:sp>
    </p:spTree>
    <p:extLst>
      <p:ext uri="{BB962C8B-B14F-4D97-AF65-F5344CB8AC3E}">
        <p14:creationId xmlns:p14="http://schemas.microsoft.com/office/powerpoint/2010/main" val="618036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KOMİSYON İKON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5" name="Metin kutusu 24"/>
          <p:cNvSpPr txBox="1"/>
          <p:nvPr/>
        </p:nvSpPr>
        <p:spPr>
          <a:xfrm>
            <a:off x="307975" y="1384999"/>
            <a:ext cx="8659224" cy="477053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lgn="just">
              <a:buFont typeface="Wingdings" panose="05000000000000000000" pitchFamily="2" charset="2"/>
              <a:buChar char="v"/>
            </a:pPr>
            <a:r>
              <a:rPr lang="tr-TR" sz="1900" b="1" dirty="0">
                <a:latin typeface="Tahoma" panose="020B0604030504040204" pitchFamily="34" charset="0"/>
                <a:ea typeface="Tahoma" panose="020B0604030504040204" pitchFamily="34" charset="0"/>
                <a:cs typeface="Tahoma" panose="020B0604030504040204" pitchFamily="34" charset="0"/>
              </a:rPr>
              <a:t>Büyükşehir belediyeleri ile il belediyeleri,</a:t>
            </a:r>
            <a:r>
              <a:rPr lang="tr-TR" sz="1900" dirty="0">
                <a:latin typeface="Tahoma" panose="020B0604030504040204" pitchFamily="34" charset="0"/>
                <a:ea typeface="Tahoma" panose="020B0604030504040204" pitchFamily="34" charset="0"/>
                <a:cs typeface="Tahoma" panose="020B0604030504040204" pitchFamily="34" charset="0"/>
              </a:rPr>
              <a:t> </a:t>
            </a:r>
            <a:r>
              <a:rPr lang="tr-TR" sz="1900" dirty="0" smtClean="0">
                <a:solidFill>
                  <a:schemeClr val="tx1"/>
                </a:solidFill>
                <a:latin typeface="Tahoma" panose="020B0604030504040204" pitchFamily="34" charset="0"/>
                <a:ea typeface="Tahoma" panose="020B0604030504040204" pitchFamily="34" charset="0"/>
                <a:cs typeface="Tahoma" panose="020B0604030504040204" pitchFamily="34" charset="0"/>
              </a:rPr>
              <a:t>değiştirilemeyen </a:t>
            </a:r>
            <a:r>
              <a:rPr lang="tr-TR" sz="1900" dirty="0">
                <a:solidFill>
                  <a:schemeClr val="tx1"/>
                </a:solidFill>
                <a:latin typeface="Tahoma" panose="020B0604030504040204" pitchFamily="34" charset="0"/>
                <a:ea typeface="Tahoma" panose="020B0604030504040204" pitchFamily="34" charset="0"/>
                <a:cs typeface="Tahoma" panose="020B0604030504040204" pitchFamily="34" charset="0"/>
              </a:rPr>
              <a:t>hükümler dışında kalan hususlarda</a:t>
            </a:r>
            <a:r>
              <a:rPr lang="tr-TR" sz="1900" dirty="0">
                <a:latin typeface="Tahoma" panose="020B0604030504040204" pitchFamily="34" charset="0"/>
                <a:ea typeface="Tahoma" panose="020B0604030504040204" pitchFamily="34" charset="0"/>
                <a:cs typeface="Tahoma" panose="020B0604030504040204" pitchFamily="34" charset="0"/>
              </a:rPr>
              <a:t>, beldenin tarihi ve yöresel şartlarını gözetmek kaydıyla </a:t>
            </a:r>
            <a:r>
              <a:rPr lang="tr-TR" sz="1900" u="sng" dirty="0">
                <a:latin typeface="Tahoma" panose="020B0604030504040204" pitchFamily="34" charset="0"/>
                <a:ea typeface="Tahoma" panose="020B0604030504040204" pitchFamily="34" charset="0"/>
                <a:cs typeface="Tahoma" panose="020B0604030504040204" pitchFamily="34" charset="0"/>
              </a:rPr>
              <a:t>Bakanlık onayına sunulmak üzere </a:t>
            </a:r>
            <a:r>
              <a:rPr lang="tr-TR" sz="1900" b="1" dirty="0">
                <a:latin typeface="Tahoma" panose="020B0604030504040204" pitchFamily="34" charset="0"/>
                <a:ea typeface="Tahoma" panose="020B0604030504040204" pitchFamily="34" charset="0"/>
                <a:cs typeface="Tahoma" panose="020B0604030504040204" pitchFamily="34" charset="0"/>
              </a:rPr>
              <a:t>imar yönetmeliği </a:t>
            </a:r>
            <a:r>
              <a:rPr lang="tr-TR" sz="1900" dirty="0">
                <a:latin typeface="Tahoma" panose="020B0604030504040204" pitchFamily="34" charset="0"/>
                <a:ea typeface="Tahoma" panose="020B0604030504040204" pitchFamily="34" charset="0"/>
                <a:cs typeface="Tahoma" panose="020B0604030504040204" pitchFamily="34" charset="0"/>
              </a:rPr>
              <a:t>hazırlayabilirler. </a:t>
            </a:r>
            <a:r>
              <a:rPr lang="tr-TR" sz="1900" dirty="0" smtClean="0">
                <a:latin typeface="Tahoma" panose="020B0604030504040204" pitchFamily="34" charset="0"/>
                <a:ea typeface="Tahoma" panose="020B0604030504040204" pitchFamily="34" charset="0"/>
                <a:cs typeface="Tahoma" panose="020B0604030504040204" pitchFamily="34" charset="0"/>
              </a:rPr>
              <a:t>İdarelerin </a:t>
            </a:r>
            <a:r>
              <a:rPr lang="tr-TR" sz="1900" dirty="0">
                <a:latin typeface="Tahoma" panose="020B0604030504040204" pitchFamily="34" charset="0"/>
                <a:ea typeface="Tahoma" panose="020B0604030504040204" pitchFamily="34" charset="0"/>
                <a:cs typeface="Tahoma" panose="020B0604030504040204" pitchFamily="34" charset="0"/>
              </a:rPr>
              <a:t>imar yönetmelikleri yürürlüğe girinceye kadar uygulamalar bu </a:t>
            </a:r>
            <a:r>
              <a:rPr lang="tr-TR" sz="1900" dirty="0" smtClean="0">
                <a:latin typeface="Tahoma" panose="020B0604030504040204" pitchFamily="34" charset="0"/>
                <a:ea typeface="Tahoma" panose="020B0604030504040204" pitchFamily="34" charset="0"/>
                <a:cs typeface="Tahoma" panose="020B0604030504040204" pitchFamily="34" charset="0"/>
              </a:rPr>
              <a:t>Yönetmeliğe </a:t>
            </a:r>
            <a:r>
              <a:rPr lang="tr-TR" sz="1900" dirty="0">
                <a:latin typeface="Tahoma" panose="020B0604030504040204" pitchFamily="34" charset="0"/>
                <a:ea typeface="Tahoma" panose="020B0604030504040204" pitchFamily="34" charset="0"/>
                <a:cs typeface="Tahoma" panose="020B0604030504040204" pitchFamily="34" charset="0"/>
              </a:rPr>
              <a:t>göre yapılır. </a:t>
            </a:r>
            <a:endParaRPr lang="tr-TR" sz="1900" dirty="0" smtClean="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v"/>
            </a:pPr>
            <a:endParaRPr lang="tr-TR" sz="1900" dirty="0" smtClean="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v"/>
            </a:pPr>
            <a:r>
              <a:rPr lang="tr-TR" sz="1900" dirty="0" smtClean="0">
                <a:latin typeface="Tahoma" panose="020B0604030504040204" pitchFamily="34" charset="0"/>
                <a:ea typeface="Tahoma" panose="020B0604030504040204" pitchFamily="34" charset="0"/>
                <a:cs typeface="Tahoma" panose="020B0604030504040204" pitchFamily="34" charset="0"/>
              </a:rPr>
              <a:t>Bu </a:t>
            </a:r>
            <a:r>
              <a:rPr lang="tr-TR" sz="1900" dirty="0">
                <a:latin typeface="Tahoma" panose="020B0604030504040204" pitchFamily="34" charset="0"/>
                <a:ea typeface="Tahoma" panose="020B0604030504040204" pitchFamily="34" charset="0"/>
                <a:cs typeface="Tahoma" panose="020B0604030504040204" pitchFamily="34" charset="0"/>
              </a:rPr>
              <a:t>Yönetmeliğin </a:t>
            </a:r>
            <a:r>
              <a:rPr lang="tr-TR" sz="1900" b="1" dirty="0">
                <a:latin typeface="Tahoma" panose="020B0604030504040204" pitchFamily="34" charset="0"/>
                <a:ea typeface="Tahoma" panose="020B0604030504040204" pitchFamily="34" charset="0"/>
                <a:cs typeface="Tahoma" panose="020B0604030504040204" pitchFamily="34" charset="0"/>
              </a:rPr>
              <a:t>birinci, ikinci, altıncı, yedinci, sekizinci, dokuzuncu bölümleri, geçici maddeleri</a:t>
            </a:r>
            <a:r>
              <a:rPr lang="tr-TR" sz="1900" dirty="0">
                <a:latin typeface="Tahoma" panose="020B0604030504040204" pitchFamily="34" charset="0"/>
                <a:ea typeface="Tahoma" panose="020B0604030504040204" pitchFamily="34" charset="0"/>
                <a:cs typeface="Tahoma" panose="020B0604030504040204" pitchFamily="34" charset="0"/>
              </a:rPr>
              <a:t> ile </a:t>
            </a:r>
            <a:r>
              <a:rPr lang="tr-TR" sz="1900" b="1" dirty="0">
                <a:latin typeface="Tahoma" panose="020B0604030504040204" pitchFamily="34" charset="0"/>
                <a:ea typeface="Tahoma" panose="020B0604030504040204" pitchFamily="34" charset="0"/>
                <a:cs typeface="Tahoma" panose="020B0604030504040204" pitchFamily="34" charset="0"/>
              </a:rPr>
              <a:t>19</a:t>
            </a:r>
            <a:r>
              <a:rPr lang="tr-TR" sz="1900" dirty="0">
                <a:latin typeface="Tahoma" panose="020B0604030504040204" pitchFamily="34" charset="0"/>
                <a:ea typeface="Tahoma" panose="020B0604030504040204" pitchFamily="34" charset="0"/>
                <a:cs typeface="Tahoma" panose="020B0604030504040204" pitchFamily="34" charset="0"/>
              </a:rPr>
              <a:t> uncu ve </a:t>
            </a:r>
            <a:r>
              <a:rPr lang="tr-TR" sz="1900" b="1" dirty="0">
                <a:latin typeface="Tahoma" panose="020B0604030504040204" pitchFamily="34" charset="0"/>
                <a:ea typeface="Tahoma" panose="020B0604030504040204" pitchFamily="34" charset="0"/>
                <a:cs typeface="Tahoma" panose="020B0604030504040204" pitchFamily="34" charset="0"/>
              </a:rPr>
              <a:t>20</a:t>
            </a:r>
            <a:r>
              <a:rPr lang="tr-TR" sz="1900" dirty="0">
                <a:latin typeface="Tahoma" panose="020B0604030504040204" pitchFamily="34" charset="0"/>
                <a:ea typeface="Tahoma" panose="020B0604030504040204" pitchFamily="34" charset="0"/>
                <a:cs typeface="Tahoma" panose="020B0604030504040204" pitchFamily="34" charset="0"/>
              </a:rPr>
              <a:t> </a:t>
            </a:r>
            <a:r>
              <a:rPr lang="tr-TR" sz="1900" dirty="0" err="1">
                <a:latin typeface="Tahoma" panose="020B0604030504040204" pitchFamily="34" charset="0"/>
                <a:ea typeface="Tahoma" panose="020B0604030504040204" pitchFamily="34" charset="0"/>
                <a:cs typeface="Tahoma" panose="020B0604030504040204" pitchFamily="34" charset="0"/>
              </a:rPr>
              <a:t>nci</a:t>
            </a:r>
            <a:r>
              <a:rPr lang="tr-TR" sz="1900" dirty="0">
                <a:latin typeface="Tahoma" panose="020B0604030504040204" pitchFamily="34" charset="0"/>
                <a:ea typeface="Tahoma" panose="020B0604030504040204" pitchFamily="34" charset="0"/>
                <a:cs typeface="Tahoma" panose="020B0604030504040204" pitchFamily="34" charset="0"/>
              </a:rPr>
              <a:t> maddelerinde yer alan hükümler, planlarla ve ilgili idarelerce çıkarılacak yönetmeliklerle </a:t>
            </a:r>
            <a:r>
              <a:rPr lang="tr-TR" sz="1900" dirty="0">
                <a:solidFill>
                  <a:srgbClr val="FF0000"/>
                </a:solidFill>
                <a:latin typeface="Tahoma" panose="020B0604030504040204" pitchFamily="34" charset="0"/>
                <a:ea typeface="Tahoma" panose="020B0604030504040204" pitchFamily="34" charset="0"/>
                <a:cs typeface="Tahoma" panose="020B0604030504040204" pitchFamily="34" charset="0"/>
              </a:rPr>
              <a:t>değiştirilemez </a:t>
            </a:r>
            <a:r>
              <a:rPr lang="tr-TR" sz="1900" dirty="0">
                <a:latin typeface="Tahoma" panose="020B0604030504040204" pitchFamily="34" charset="0"/>
                <a:ea typeface="Tahoma" panose="020B0604030504040204" pitchFamily="34" charset="0"/>
                <a:cs typeface="Tahoma" panose="020B0604030504040204" pitchFamily="34" charset="0"/>
              </a:rPr>
              <a:t>ve planlarda bu hükümlere aykırı olarak getirilecek hükümler </a:t>
            </a:r>
            <a:r>
              <a:rPr lang="tr-TR" sz="1900" dirty="0">
                <a:solidFill>
                  <a:srgbClr val="FF0000"/>
                </a:solidFill>
                <a:latin typeface="Tahoma" panose="020B0604030504040204" pitchFamily="34" charset="0"/>
                <a:ea typeface="Tahoma" panose="020B0604030504040204" pitchFamily="34" charset="0"/>
                <a:cs typeface="Tahoma" panose="020B0604030504040204" pitchFamily="34" charset="0"/>
              </a:rPr>
              <a:t>uygulanamaz. </a:t>
            </a:r>
            <a:endParaRPr lang="tr-TR" sz="1900"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v"/>
            </a:pPr>
            <a:endParaRPr lang="tr-TR" sz="1900" dirty="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v"/>
            </a:pPr>
            <a:r>
              <a:rPr lang="tr-TR" sz="1900" dirty="0" smtClean="0">
                <a:latin typeface="Tahoma" panose="020B0604030504040204" pitchFamily="34" charset="0"/>
                <a:ea typeface="Tahoma" panose="020B0604030504040204" pitchFamily="34" charset="0"/>
                <a:cs typeface="Tahoma" panose="020B0604030504040204" pitchFamily="34" charset="0"/>
              </a:rPr>
              <a:t>Yönetmeliğin planlarla ve ilgili idarelerce çıkarılacak yönetmeliklerle değiştirilemeyeceği ikinci fıkrada belirtilen hükümler saklı kalmak kaydıyla, ilgili </a:t>
            </a:r>
            <a:r>
              <a:rPr lang="tr-TR" sz="19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idarelerin imar yönetmelikleri </a:t>
            </a:r>
            <a:r>
              <a:rPr lang="tr-TR" sz="1900" b="1" dirty="0" smtClean="0">
                <a:latin typeface="Tahoma" panose="020B0604030504040204" pitchFamily="34" charset="0"/>
                <a:ea typeface="Tahoma" panose="020B0604030504040204" pitchFamily="34" charset="0"/>
                <a:cs typeface="Tahoma" panose="020B0604030504040204" pitchFamily="34" charset="0"/>
              </a:rPr>
              <a:t>uygulama imar planında aksine bir hüküm bulunmadığı takdirde </a:t>
            </a:r>
            <a:r>
              <a:rPr lang="tr-TR" sz="1900" dirty="0" smtClean="0">
                <a:latin typeface="Tahoma" panose="020B0604030504040204" pitchFamily="34" charset="0"/>
                <a:ea typeface="Tahoma" panose="020B0604030504040204" pitchFamily="34" charset="0"/>
                <a:cs typeface="Tahoma" panose="020B0604030504040204" pitchFamily="34" charset="0"/>
              </a:rPr>
              <a:t>uygulanır. </a:t>
            </a:r>
            <a:endParaRPr lang="tr-TR" sz="1900" dirty="0">
              <a:latin typeface="Tahoma" panose="020B0604030504040204" pitchFamily="34" charset="0"/>
              <a:ea typeface="Tahoma" panose="020B0604030504040204" pitchFamily="34" charset="0"/>
              <a:cs typeface="Tahoma" panose="020B0604030504040204" pitchFamily="34" charset="0"/>
            </a:endParaRPr>
          </a:p>
        </p:txBody>
      </p:sp>
      <p:sp>
        <p:nvSpPr>
          <p:cNvPr id="2" name="Dikdörtgen 1"/>
          <p:cNvSpPr/>
          <p:nvPr/>
        </p:nvSpPr>
        <p:spPr>
          <a:xfrm>
            <a:off x="1305787" y="180175"/>
            <a:ext cx="7416824" cy="830997"/>
          </a:xfrm>
          <a:prstGeom prst="rect">
            <a:avLst/>
          </a:prstGeom>
        </p:spPr>
        <p:txBody>
          <a:bodyPr wrap="square">
            <a:spAutoFit/>
          </a:bodyPr>
          <a:lstStyle/>
          <a:p>
            <a:pPr algn="ctr">
              <a:buNone/>
              <a:defRPr/>
            </a:pPr>
            <a:r>
              <a:rPr lang="tr-TR" sz="2400" b="1" dirty="0">
                <a:solidFill>
                  <a:schemeClr val="tx2">
                    <a:lumMod val="75000"/>
                  </a:schemeClr>
                </a:solidFill>
              </a:rPr>
              <a:t>YÖNETMELİĞİN UYGULANMASINA İLİŞKİN ESASLAR</a:t>
            </a:r>
          </a:p>
        </p:txBody>
      </p:sp>
    </p:spTree>
    <p:extLst>
      <p:ext uri="{BB962C8B-B14F-4D97-AF65-F5344CB8AC3E}">
        <p14:creationId xmlns:p14="http://schemas.microsoft.com/office/powerpoint/2010/main" val="4511862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KOMİSYON İKON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5" name="Metin kutusu 24"/>
          <p:cNvSpPr txBox="1"/>
          <p:nvPr/>
        </p:nvSpPr>
        <p:spPr>
          <a:xfrm>
            <a:off x="155575" y="1556792"/>
            <a:ext cx="8592889" cy="440120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lgn="just">
              <a:buClr>
                <a:srgbClr val="FF0000"/>
              </a:buClr>
              <a:buFont typeface="Wingdings" panose="05000000000000000000" pitchFamily="2" charset="2"/>
              <a:buChar char="v"/>
            </a:pPr>
            <a:r>
              <a:rPr lang="tr-TR" sz="2000" dirty="0" smtClean="0">
                <a:latin typeface="Tahoma" panose="020B0604030504040204" pitchFamily="34" charset="0"/>
                <a:ea typeface="Tahoma" panose="020B0604030504040204" pitchFamily="34" charset="0"/>
                <a:cs typeface="Tahoma" panose="020B0604030504040204" pitchFamily="34" charset="0"/>
              </a:rPr>
              <a:t>Uygulama </a:t>
            </a:r>
            <a:r>
              <a:rPr lang="tr-TR" sz="2000" dirty="0">
                <a:latin typeface="Tahoma" panose="020B0604030504040204" pitchFamily="34" charset="0"/>
                <a:ea typeface="Tahoma" panose="020B0604030504040204" pitchFamily="34" charset="0"/>
                <a:cs typeface="Tahoma" panose="020B0604030504040204" pitchFamily="34" charset="0"/>
              </a:rPr>
              <a:t>imar planında belirlenmemişse bu Yönetmelikle tanımlanan </a:t>
            </a:r>
            <a:r>
              <a:rPr lang="tr-TR" sz="2000" dirty="0" err="1">
                <a:latin typeface="Tahoma" panose="020B0604030504040204" pitchFamily="34" charset="0"/>
                <a:ea typeface="Tahoma" panose="020B0604030504040204" pitchFamily="34" charset="0"/>
                <a:cs typeface="Tahoma" panose="020B0604030504040204" pitchFamily="34" charset="0"/>
              </a:rPr>
              <a:t>TAKS’a</a:t>
            </a:r>
            <a:r>
              <a:rPr lang="tr-TR" sz="2000" dirty="0">
                <a:latin typeface="Tahoma" panose="020B0604030504040204" pitchFamily="34" charset="0"/>
                <a:ea typeface="Tahoma" panose="020B0604030504040204" pitchFamily="34" charset="0"/>
                <a:cs typeface="Tahoma" panose="020B0604030504040204" pitchFamily="34" charset="0"/>
              </a:rPr>
              <a:t> ve bahçe mesafelerine göre belirlenen taban alanının küçük olanı uygulanır</a:t>
            </a:r>
            <a:r>
              <a:rPr lang="tr-TR" sz="2000" dirty="0" smtClean="0">
                <a:latin typeface="Tahoma" panose="020B0604030504040204" pitchFamily="34" charset="0"/>
                <a:ea typeface="Tahoma" panose="020B0604030504040204" pitchFamily="34" charset="0"/>
                <a:cs typeface="Tahoma" panose="020B0604030504040204" pitchFamily="34" charset="0"/>
              </a:rPr>
              <a:t>.</a:t>
            </a:r>
          </a:p>
          <a:p>
            <a:pPr marL="342900" indent="-342900" algn="just">
              <a:buClr>
                <a:srgbClr val="FF0000"/>
              </a:buClr>
              <a:buFont typeface="Wingdings" panose="05000000000000000000" pitchFamily="2" charset="2"/>
              <a:buChar char="v"/>
            </a:pP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Clr>
                <a:srgbClr val="FF0000"/>
              </a:buClr>
              <a:buFont typeface="Wingdings" panose="05000000000000000000" pitchFamily="2" charset="2"/>
              <a:buChar char="v"/>
            </a:pPr>
            <a:r>
              <a:rPr lang="tr-TR" sz="2000" dirty="0" smtClean="0">
                <a:latin typeface="Tahoma" panose="020B0604030504040204" pitchFamily="34" charset="0"/>
                <a:ea typeface="Tahoma" panose="020B0604030504040204" pitchFamily="34" charset="0"/>
                <a:cs typeface="Tahoma" panose="020B0604030504040204" pitchFamily="34" charset="0"/>
              </a:rPr>
              <a:t>Tamamen </a:t>
            </a:r>
            <a:r>
              <a:rPr lang="tr-TR" sz="2000" dirty="0">
                <a:latin typeface="Tahoma" panose="020B0604030504040204" pitchFamily="34" charset="0"/>
                <a:ea typeface="Tahoma" panose="020B0604030504040204" pitchFamily="34" charset="0"/>
                <a:cs typeface="Tahoma" panose="020B0604030504040204" pitchFamily="34" charset="0"/>
              </a:rPr>
              <a:t>toprağın altında kalan kısımları hariç, kısmen veya tamamen açığa çıkan bodrum katların oturum alanı, hiçbir şekilde taban alanı katsayısı ile belirlenen taban alanını geçemez</a:t>
            </a:r>
            <a:r>
              <a:rPr lang="tr-TR" sz="2000" dirty="0" smtClean="0">
                <a:latin typeface="Tahoma" panose="020B0604030504040204" pitchFamily="34" charset="0"/>
                <a:ea typeface="Tahoma" panose="020B0604030504040204" pitchFamily="34" charset="0"/>
                <a:cs typeface="Tahoma" panose="020B0604030504040204" pitchFamily="34" charset="0"/>
              </a:rPr>
              <a:t>.</a:t>
            </a:r>
          </a:p>
          <a:p>
            <a:pPr marL="342900" indent="-342900" algn="just">
              <a:buClr>
                <a:srgbClr val="FF0000"/>
              </a:buClr>
              <a:buFont typeface="Wingdings" panose="05000000000000000000" pitchFamily="2" charset="2"/>
              <a:buChar char="v"/>
            </a:pP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Clr>
                <a:srgbClr val="FF0000"/>
              </a:buClr>
              <a:buFont typeface="Wingdings" panose="05000000000000000000" pitchFamily="2" charset="2"/>
              <a:buChar char="v"/>
            </a:pPr>
            <a:r>
              <a:rPr lang="tr-TR" sz="2000" dirty="0" smtClean="0">
                <a:latin typeface="Tahoma" panose="020B0604030504040204" pitchFamily="34" charset="0"/>
                <a:ea typeface="Tahoma" panose="020B0604030504040204" pitchFamily="34" charset="0"/>
                <a:cs typeface="Tahoma" panose="020B0604030504040204" pitchFamily="34" charset="0"/>
              </a:rPr>
              <a:t>Taban </a:t>
            </a:r>
            <a:r>
              <a:rPr lang="tr-TR" sz="2000" dirty="0">
                <a:latin typeface="Tahoma" panose="020B0604030504040204" pitchFamily="34" charset="0"/>
                <a:ea typeface="Tahoma" panose="020B0604030504040204" pitchFamily="34" charset="0"/>
                <a:cs typeface="Tahoma" panose="020B0604030504040204" pitchFamily="34" charset="0"/>
              </a:rPr>
              <a:t>alanı, net imar parsel alanı üzerinden uygulama imar planıyla veya planda belirlenmemiş ise bu Yönetmelikle belirlenir</a:t>
            </a:r>
            <a:r>
              <a:rPr lang="tr-TR" sz="2000" dirty="0" smtClean="0">
                <a:latin typeface="Tahoma" panose="020B0604030504040204" pitchFamily="34" charset="0"/>
                <a:ea typeface="Tahoma" panose="020B0604030504040204" pitchFamily="34" charset="0"/>
                <a:cs typeface="Tahoma" panose="020B0604030504040204" pitchFamily="34" charset="0"/>
              </a:rPr>
              <a:t>.</a:t>
            </a:r>
          </a:p>
          <a:p>
            <a:pPr marL="342900" indent="-342900" algn="just">
              <a:buClr>
                <a:srgbClr val="FF0000"/>
              </a:buClr>
              <a:buFont typeface="Wingdings" panose="05000000000000000000" pitchFamily="2" charset="2"/>
              <a:buChar char="v"/>
            </a:pP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Clr>
                <a:srgbClr val="FF0000"/>
              </a:buClr>
              <a:buFont typeface="Wingdings" panose="05000000000000000000" pitchFamily="2" charset="2"/>
              <a:buChar char="v"/>
            </a:pPr>
            <a:r>
              <a:rPr lang="tr-TR" sz="2000" dirty="0" smtClean="0">
                <a:latin typeface="Tahoma" panose="020B0604030504040204" pitchFamily="34" charset="0"/>
                <a:ea typeface="Tahoma" panose="020B0604030504040204" pitchFamily="34" charset="0"/>
                <a:cs typeface="Tahoma" panose="020B0604030504040204" pitchFamily="34" charset="0"/>
              </a:rPr>
              <a:t>Tabii </a:t>
            </a:r>
            <a:r>
              <a:rPr lang="tr-TR" sz="2000" dirty="0">
                <a:latin typeface="Tahoma" panose="020B0604030504040204" pitchFamily="34" charset="0"/>
                <a:ea typeface="Tahoma" panose="020B0604030504040204" pitchFamily="34" charset="0"/>
                <a:cs typeface="Tahoma" panose="020B0604030504040204" pitchFamily="34" charset="0"/>
              </a:rPr>
              <a:t>veya tesviye edilmiş zemin üzerinde planla veya bu Yönetmelikle öngörülen taban alanının dışında, bu Yönetmelikle izin verilenler hariç yapı yapılamaz</a:t>
            </a:r>
            <a:r>
              <a:rPr lang="tr-TR" sz="2000" dirty="0" smtClean="0">
                <a:latin typeface="Tahoma" panose="020B0604030504040204" pitchFamily="34" charset="0"/>
                <a:ea typeface="Tahoma" panose="020B0604030504040204" pitchFamily="34" charset="0"/>
                <a:cs typeface="Tahoma" panose="020B0604030504040204" pitchFamily="34" charset="0"/>
              </a:rPr>
              <a:t>.</a:t>
            </a:r>
            <a:endParaRPr lang="tr-TR" sz="2000" dirty="0">
              <a:latin typeface="Tahoma" panose="020B0604030504040204" pitchFamily="34" charset="0"/>
              <a:ea typeface="Tahoma" panose="020B0604030504040204" pitchFamily="34" charset="0"/>
              <a:cs typeface="Tahoma" panose="020B0604030504040204" pitchFamily="34" charset="0"/>
            </a:endParaRPr>
          </a:p>
        </p:txBody>
      </p:sp>
      <p:sp>
        <p:nvSpPr>
          <p:cNvPr id="2" name="Dikdörtgen 1"/>
          <p:cNvSpPr/>
          <p:nvPr/>
        </p:nvSpPr>
        <p:spPr>
          <a:xfrm>
            <a:off x="539552" y="191721"/>
            <a:ext cx="8424936" cy="461665"/>
          </a:xfrm>
          <a:prstGeom prst="rect">
            <a:avLst/>
          </a:prstGeom>
        </p:spPr>
        <p:txBody>
          <a:bodyPr wrap="square">
            <a:spAutoFit/>
          </a:bodyPr>
          <a:lstStyle/>
          <a:p>
            <a:pPr algn="ctr"/>
            <a:r>
              <a:rPr lang="tr-TR" sz="2400" b="1" dirty="0">
                <a:solidFill>
                  <a:srgbClr val="002060"/>
                </a:solidFill>
              </a:rPr>
              <a:t>TABAN </a:t>
            </a:r>
            <a:r>
              <a:rPr lang="tr-TR" sz="2400" b="1" dirty="0" smtClean="0">
                <a:solidFill>
                  <a:srgbClr val="002060"/>
                </a:solidFill>
              </a:rPr>
              <a:t>ALANI ESASLARI</a:t>
            </a:r>
            <a:endParaRPr lang="tr-TR" sz="2400" b="1" dirty="0">
              <a:solidFill>
                <a:srgbClr val="002060"/>
              </a:solidFill>
            </a:endParaRPr>
          </a:p>
        </p:txBody>
      </p:sp>
    </p:spTree>
    <p:extLst>
      <p:ext uri="{BB962C8B-B14F-4D97-AF65-F5344CB8AC3E}">
        <p14:creationId xmlns:p14="http://schemas.microsoft.com/office/powerpoint/2010/main" val="24710073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KOMİSYON İKON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5" name="Metin kutusu 24"/>
          <p:cNvSpPr txBox="1"/>
          <p:nvPr/>
        </p:nvSpPr>
        <p:spPr>
          <a:xfrm>
            <a:off x="119584" y="1242040"/>
            <a:ext cx="8844904" cy="563231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lgn="just">
              <a:buClr>
                <a:srgbClr val="FF0000"/>
              </a:buClr>
              <a:buFont typeface="Wingdings" panose="05000000000000000000" pitchFamily="2" charset="2"/>
              <a:buChar char="v"/>
            </a:pPr>
            <a:r>
              <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Tabii </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zemin veya tesviye edilmiş zemin seviyesindeki veya bu seviyenin altındaki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avlular, iç bahçeler, </a:t>
            </a:r>
            <a:endPar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endParaRPr lang="tr-TR"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Bağımsız bölüm olarak düzenlenmeyen veya bağımsız bölümün eklentisi niteliği taşımayan, yapının ana taşıyıcı sistemleri ile bütünleşik olmayan, bahçe alanının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%20’sini geçmeyen</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tr-TR" sz="2000" u="sng" dirty="0">
                <a:solidFill>
                  <a:srgbClr val="002060"/>
                </a:solidFill>
                <a:latin typeface="Tahoma" panose="020B0604030504040204" pitchFamily="34" charset="0"/>
                <a:ea typeface="Tahoma" panose="020B0604030504040204" pitchFamily="34" charset="0"/>
                <a:cs typeface="Tahoma" panose="020B0604030504040204" pitchFamily="34" charset="0"/>
              </a:rPr>
              <a:t>kameriye, pergola, sundurma, açık yüzme ve süs havuzu,</a:t>
            </a:r>
          </a:p>
          <a:p>
            <a:pPr marL="285750" indent="-285750" algn="just">
              <a:buClr>
                <a:srgbClr val="FF0000"/>
              </a:buClr>
              <a:buFont typeface="Wingdings" panose="05000000000000000000" pitchFamily="2" charset="2"/>
              <a:buChar char="v"/>
            </a:pPr>
            <a:endParaRPr lang="tr-TR"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Bağlantılı </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olduğu bağımsız bölümün veya bulunduğu katın brüt alanının %10’unu aşmayan üstü açık veya sökülür-takılır hafif malzeme ile örtülü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zemin terasları, </a:t>
            </a:r>
            <a:endPar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endParaRPr lang="tr-TR"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Çevre </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düzenlemesi ve güvenliği için yapılan bahçe duvarı, istinat duvarları,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6 m²’yi geçmeyen </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kontrol veya bekçi kulübeleri, </a:t>
            </a:r>
            <a:endPar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endParaRPr lang="tr-TR"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Yangın Yönetmeliğinin </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gerekli gördüğü, normal merdiven haricinde kaçış yolu içerisinde yer alan, asgari ölçülerde ve adetlerde yapılan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merdiven </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evi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 ile yangın güvenlik holleri, </a:t>
            </a:r>
          </a:p>
        </p:txBody>
      </p:sp>
      <p:sp>
        <p:nvSpPr>
          <p:cNvPr id="2" name="Dikdörtgen 1"/>
          <p:cNvSpPr/>
          <p:nvPr/>
        </p:nvSpPr>
        <p:spPr>
          <a:xfrm>
            <a:off x="539552" y="191721"/>
            <a:ext cx="8424936" cy="830997"/>
          </a:xfrm>
          <a:prstGeom prst="rect">
            <a:avLst/>
          </a:prstGeom>
        </p:spPr>
        <p:txBody>
          <a:bodyPr wrap="square">
            <a:spAutoFit/>
          </a:bodyPr>
          <a:lstStyle/>
          <a:p>
            <a:pPr algn="ctr"/>
            <a:r>
              <a:rPr lang="tr-TR" sz="2400" b="1" dirty="0">
                <a:solidFill>
                  <a:srgbClr val="002060"/>
                </a:solidFill>
              </a:rPr>
              <a:t>TABAN ALANINA DÂHİL EDİLMEYECEK </a:t>
            </a:r>
            <a:r>
              <a:rPr lang="tr-TR" sz="2400" b="1" dirty="0" smtClean="0">
                <a:solidFill>
                  <a:srgbClr val="002060"/>
                </a:solidFill>
              </a:rPr>
              <a:t>KULLANIMLAR</a:t>
            </a:r>
            <a:endParaRPr lang="tr-TR" sz="2400" b="1" dirty="0">
              <a:solidFill>
                <a:srgbClr val="002060"/>
              </a:solidFill>
            </a:endParaRPr>
          </a:p>
        </p:txBody>
      </p:sp>
    </p:spTree>
    <p:extLst>
      <p:ext uri="{BB962C8B-B14F-4D97-AF65-F5344CB8AC3E}">
        <p14:creationId xmlns:p14="http://schemas.microsoft.com/office/powerpoint/2010/main" val="93856189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KOMİSYON İKON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5" name="Metin kutusu 24"/>
          <p:cNvSpPr txBox="1"/>
          <p:nvPr/>
        </p:nvSpPr>
        <p:spPr>
          <a:xfrm>
            <a:off x="146447" y="1268760"/>
            <a:ext cx="6009729" cy="563231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lgn="just">
              <a:buClr>
                <a:srgbClr val="FF0000"/>
              </a:buClr>
              <a:buFont typeface="Wingdings" panose="05000000000000000000" pitchFamily="2" charset="2"/>
              <a:buChar char="v"/>
            </a:pP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Asgari ölçülerdeki; temele kadar inen asansör boşlukları, ışıklıklar, çöp ve atık ayrıştırma bacaları, hava bacaları, şaftlar, </a:t>
            </a:r>
            <a:endPar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endParaRPr lang="tr-TR" sz="2000" b="1" dirty="0">
              <a:solidFill>
                <a:schemeClr val="accent1"/>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smtClean="0">
                <a:latin typeface="Tahoma" panose="020B0604030504040204" pitchFamily="34" charset="0"/>
                <a:ea typeface="Tahoma" panose="020B0604030504040204" pitchFamily="34" charset="0"/>
                <a:cs typeface="Tahoma" panose="020B0604030504040204" pitchFamily="34" charset="0"/>
              </a:rPr>
              <a:t>Ana </a:t>
            </a:r>
            <a:r>
              <a:rPr lang="tr-TR" sz="2000" dirty="0">
                <a:latin typeface="Tahoma" panose="020B0604030504040204" pitchFamily="34" charset="0"/>
                <a:ea typeface="Tahoma" panose="020B0604030504040204" pitchFamily="34" charset="0"/>
                <a:cs typeface="Tahoma" panose="020B0604030504040204" pitchFamily="34" charset="0"/>
              </a:rPr>
              <a:t>yapının dışında kalan; binaya ait arıtma tesisi ve trafolar, </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jeneratör, yağmur suyu toplama havuzu, evsel atık ve geri dönüşüm hazneleri, ısı merkezi, </a:t>
            </a:r>
            <a:endPar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endParaRPr lang="tr-TR" sz="2000" dirty="0">
              <a:latin typeface="Tahoma" panose="020B0604030504040204"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smtClean="0">
                <a:latin typeface="Tahoma" panose="020B0604030504040204" pitchFamily="34" charset="0"/>
                <a:ea typeface="Tahoma" panose="020B0604030504040204" pitchFamily="34" charset="0"/>
                <a:cs typeface="Tahoma" panose="020B0604030504040204" pitchFamily="34" charset="0"/>
              </a:rPr>
              <a:t>Akaryakıt </a:t>
            </a:r>
            <a:r>
              <a:rPr lang="tr-TR" sz="2000" dirty="0">
                <a:latin typeface="Tahoma" panose="020B0604030504040204" pitchFamily="34" charset="0"/>
                <a:ea typeface="Tahoma" panose="020B0604030504040204" pitchFamily="34" charset="0"/>
                <a:cs typeface="Tahoma" panose="020B0604030504040204" pitchFamily="34" charset="0"/>
              </a:rPr>
              <a:t>pompaları ve taşıyıcıları hariç olmak üzere kanopiler ve </a:t>
            </a:r>
            <a:r>
              <a:rPr lang="tr-TR" sz="2000" dirty="0" err="1">
                <a:latin typeface="Tahoma" panose="020B0604030504040204" pitchFamily="34" charset="0"/>
                <a:ea typeface="Tahoma" panose="020B0604030504040204" pitchFamily="34" charset="0"/>
                <a:cs typeface="Tahoma" panose="020B0604030504040204" pitchFamily="34" charset="0"/>
              </a:rPr>
              <a:t>arkatlar</a:t>
            </a:r>
            <a:r>
              <a:rPr lang="tr-TR" sz="2000" dirty="0">
                <a:latin typeface="Tahoma" panose="020B0604030504040204" pitchFamily="34" charset="0"/>
                <a:ea typeface="Tahoma" panose="020B0604030504040204" pitchFamily="34" charset="0"/>
                <a:cs typeface="Tahoma" panose="020B0604030504040204" pitchFamily="34" charset="0"/>
              </a:rPr>
              <a:t>, </a:t>
            </a:r>
            <a:endParaRPr lang="tr-TR" sz="2000" dirty="0" smtClean="0">
              <a:latin typeface="Tahoma" panose="020B0604030504040204"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endParaRPr lang="tr-TR" sz="2000" dirty="0">
              <a:latin typeface="Tahoma" panose="020B0604030504040204"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Güneş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panellerinin temel ve kaidesi haricindeki kısımları, </a:t>
            </a:r>
            <a:endPar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endPar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smtClean="0">
                <a:latin typeface="Tahoma" panose="020B0604030504040204" pitchFamily="34" charset="0"/>
                <a:ea typeface="Tahoma" panose="020B0604030504040204" pitchFamily="34" charset="0"/>
                <a:cs typeface="Tahoma" panose="020B0604030504040204" pitchFamily="34" charset="0"/>
              </a:rPr>
              <a:t>Açık </a:t>
            </a:r>
            <a:r>
              <a:rPr lang="tr-TR" sz="2000" dirty="0">
                <a:latin typeface="Tahoma" panose="020B0604030504040204" pitchFamily="34" charset="0"/>
                <a:ea typeface="Tahoma" panose="020B0604030504040204" pitchFamily="34" charset="0"/>
                <a:cs typeface="Tahoma" panose="020B0604030504040204" pitchFamily="34" charset="0"/>
              </a:rPr>
              <a:t>otoparklar, </a:t>
            </a:r>
            <a:endParaRPr lang="tr-TR" sz="2000" dirty="0" smtClean="0">
              <a:latin typeface="Tahoma" panose="020B0604030504040204" pitchFamily="34" charset="0"/>
              <a:ea typeface="Tahoma" panose="020B0604030504040204" pitchFamily="34" charset="0"/>
              <a:cs typeface="Tahoma" panose="020B0604030504040204" pitchFamily="34" charset="0"/>
            </a:endParaRPr>
          </a:p>
          <a:p>
            <a:pPr algn="just">
              <a:buClr>
                <a:srgbClr val="FF0000"/>
              </a:buClr>
            </a:pPr>
            <a:endParaRPr lang="tr-TR" sz="2000" dirty="0">
              <a:latin typeface="Tahoma" panose="020B0604030504040204"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Giriş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saçakları (markizler</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 name="AutoShape 2" descr="açık otopark ile ilgili görsel sonuc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3484381"/>
            <a:ext cx="2340607" cy="1456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5" descr="güneş paneli ile ilgili görsel sonucu"/>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4024" y="1638291"/>
            <a:ext cx="2304256" cy="1649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4024" y="5157192"/>
            <a:ext cx="2304256" cy="1453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Dikdörtgen 9"/>
          <p:cNvSpPr/>
          <p:nvPr/>
        </p:nvSpPr>
        <p:spPr>
          <a:xfrm>
            <a:off x="539552" y="160337"/>
            <a:ext cx="8496944" cy="830997"/>
          </a:xfrm>
          <a:prstGeom prst="rect">
            <a:avLst/>
          </a:prstGeom>
        </p:spPr>
        <p:txBody>
          <a:bodyPr wrap="square">
            <a:spAutoFit/>
          </a:bodyPr>
          <a:lstStyle/>
          <a:p>
            <a:pPr algn="ctr"/>
            <a:r>
              <a:rPr lang="tr-TR" sz="2400" b="1" dirty="0">
                <a:solidFill>
                  <a:srgbClr val="002060"/>
                </a:solidFill>
              </a:rPr>
              <a:t>TABAN ALANINA DÂHİL EDİLMEYECEK </a:t>
            </a:r>
            <a:r>
              <a:rPr lang="tr-TR" sz="2400" b="1" dirty="0" smtClean="0">
                <a:solidFill>
                  <a:srgbClr val="002060"/>
                </a:solidFill>
              </a:rPr>
              <a:t>KULLANIMLAR</a:t>
            </a:r>
            <a:endParaRPr lang="tr-TR" sz="2400" b="1" dirty="0">
              <a:solidFill>
                <a:srgbClr val="002060"/>
              </a:solidFill>
            </a:endParaRPr>
          </a:p>
        </p:txBody>
      </p:sp>
    </p:spTree>
    <p:extLst>
      <p:ext uri="{BB962C8B-B14F-4D97-AF65-F5344CB8AC3E}">
        <p14:creationId xmlns:p14="http://schemas.microsoft.com/office/powerpoint/2010/main" val="104956542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KOMİSYON İKON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5" name="Metin kutusu 24"/>
          <p:cNvSpPr txBox="1"/>
          <p:nvPr/>
        </p:nvSpPr>
        <p:spPr>
          <a:xfrm>
            <a:off x="306653" y="1700808"/>
            <a:ext cx="8385993" cy="440120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lgn="just">
              <a:buClr>
                <a:srgbClr val="FF0000"/>
              </a:buClr>
              <a:buFont typeface="Wingdings" panose="05000000000000000000" pitchFamily="2" charset="2"/>
              <a:buChar char="v"/>
            </a:pPr>
            <a:r>
              <a:rPr lang="tr-TR" sz="2000" dirty="0">
                <a:latin typeface="Tahoma" panose="020B0604030504040204" pitchFamily="34" charset="0"/>
                <a:ea typeface="Tahoma" panose="020B0604030504040204" pitchFamily="34" charset="0"/>
                <a:cs typeface="Tahoma" panose="020B0604030504040204" pitchFamily="34" charset="0"/>
              </a:rPr>
              <a:t>Tamamen toprağın altında kalması nedeniyle; 22 </a:t>
            </a:r>
            <a:r>
              <a:rPr lang="tr-TR" sz="2000" dirty="0" err="1">
                <a:latin typeface="Tahoma" panose="020B0604030504040204" pitchFamily="34" charset="0"/>
                <a:ea typeface="Tahoma" panose="020B0604030504040204" pitchFamily="34" charset="0"/>
                <a:cs typeface="Tahoma" panose="020B0604030504040204" pitchFamily="34" charset="0"/>
              </a:rPr>
              <a:t>nci</a:t>
            </a:r>
            <a:r>
              <a:rPr lang="tr-TR" sz="2000" dirty="0">
                <a:latin typeface="Tahoma" panose="020B0604030504040204" pitchFamily="34" charset="0"/>
                <a:ea typeface="Tahoma" panose="020B0604030504040204" pitchFamily="34" charset="0"/>
                <a:cs typeface="Tahoma" panose="020B0604030504040204" pitchFamily="34" charset="0"/>
              </a:rPr>
              <a:t> madde uyarınca emsal hesabına konu edilmeyen alanlar ile kat adedine konu edilmeyen katların hiç bir cephesi kazı ve tesviye yapılarak açığa çıkarılamaz</a:t>
            </a:r>
            <a:r>
              <a:rPr lang="tr-TR" sz="2000" dirty="0" smtClean="0">
                <a:latin typeface="Tahoma" panose="020B0604030504040204" pitchFamily="34" charset="0"/>
                <a:ea typeface="Tahoma" panose="020B0604030504040204" pitchFamily="34" charset="0"/>
                <a:cs typeface="Tahoma" panose="020B0604030504040204" pitchFamily="34" charset="0"/>
              </a:rPr>
              <a:t>.</a:t>
            </a:r>
          </a:p>
          <a:p>
            <a:pPr marL="342900" indent="-342900" algn="just">
              <a:buClr>
                <a:srgbClr val="FF0000"/>
              </a:buClr>
              <a:buFont typeface="Wingdings" panose="05000000000000000000" pitchFamily="2" charset="2"/>
              <a:buChar char="v"/>
            </a:pP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Clr>
                <a:srgbClr val="FF0000"/>
              </a:buClr>
              <a:buFont typeface="Wingdings" panose="05000000000000000000" pitchFamily="2" charset="2"/>
              <a:buChar char="v"/>
            </a:pPr>
            <a:r>
              <a:rPr lang="tr-TR" sz="2000" dirty="0" smtClean="0">
                <a:latin typeface="Tahoma" panose="020B0604030504040204" pitchFamily="34" charset="0"/>
                <a:ea typeface="Tahoma" panose="020B0604030504040204" pitchFamily="34" charset="0"/>
                <a:cs typeface="Tahoma" panose="020B0604030504040204" pitchFamily="34" charset="0"/>
              </a:rPr>
              <a:t>Emsal </a:t>
            </a:r>
            <a:r>
              <a:rPr lang="tr-TR" sz="2000" dirty="0">
                <a:latin typeface="Tahoma" panose="020B0604030504040204" pitchFamily="34" charset="0"/>
                <a:ea typeface="Tahoma" panose="020B0604030504040204" pitchFamily="34" charset="0"/>
                <a:cs typeface="Tahoma" panose="020B0604030504040204" pitchFamily="34" charset="0"/>
              </a:rPr>
              <a:t>hesabına dâhil edilmeyen alanlar, proje değişikliği ile imar planındaki veya bu Yönetmelikle belirlenen emsal değerini aşacak şekilde emsal hesabına konu alan haline getirilemez, müstakil bağımsız bölüm haline dönüştürülemez ve kat mülkiyeti tesis edilemez</a:t>
            </a:r>
            <a:r>
              <a:rPr lang="tr-TR" sz="2000" dirty="0" smtClean="0">
                <a:latin typeface="Tahoma" panose="020B0604030504040204" pitchFamily="34" charset="0"/>
                <a:ea typeface="Tahoma" panose="020B0604030504040204" pitchFamily="34" charset="0"/>
                <a:cs typeface="Tahoma" panose="020B0604030504040204" pitchFamily="34" charset="0"/>
              </a:rPr>
              <a:t>.</a:t>
            </a:r>
          </a:p>
          <a:p>
            <a:pPr marL="342900" indent="-342900" algn="just">
              <a:buClr>
                <a:srgbClr val="FF0000"/>
              </a:buClr>
              <a:buFont typeface="Wingdings" panose="05000000000000000000" pitchFamily="2" charset="2"/>
              <a:buChar char="v"/>
            </a:pP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Clr>
                <a:srgbClr val="FF0000"/>
              </a:buClr>
              <a:buFont typeface="Wingdings" panose="05000000000000000000" pitchFamily="2" charset="2"/>
              <a:buChar char="v"/>
            </a:pPr>
            <a:r>
              <a:rPr lang="tr-TR" sz="2000" dirty="0" smtClean="0">
                <a:latin typeface="Tahoma" panose="020B0604030504040204" pitchFamily="34" charset="0"/>
                <a:ea typeface="Tahoma" panose="020B0604030504040204" pitchFamily="34" charset="0"/>
                <a:cs typeface="Tahoma" panose="020B0604030504040204" pitchFamily="34" charset="0"/>
              </a:rPr>
              <a:t>Uygulama </a:t>
            </a:r>
            <a:r>
              <a:rPr lang="tr-TR" sz="2000" dirty="0">
                <a:latin typeface="Tahoma" panose="020B0604030504040204" pitchFamily="34" charset="0"/>
                <a:ea typeface="Tahoma" panose="020B0604030504040204" pitchFamily="34" charset="0"/>
                <a:cs typeface="Tahoma" panose="020B0604030504040204" pitchFamily="34" charset="0"/>
              </a:rPr>
              <a:t>imar planında emsal verilmeyen parsellerde katlar alanı, planla veya bu Yönetmelikle belirlenen; taban alanı katsayısı ile kat adedinin çarpılmasıyla hesaplanır.</a:t>
            </a:r>
          </a:p>
        </p:txBody>
      </p:sp>
      <p:sp>
        <p:nvSpPr>
          <p:cNvPr id="2" name="AutoShape 2" descr="açık otopark ile ilgili görsel sonuc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 name="AutoShape 5" descr="güneş paneli ile ilgili görsel sonucu"/>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 name="Dikdörtgen 9"/>
          <p:cNvSpPr/>
          <p:nvPr/>
        </p:nvSpPr>
        <p:spPr>
          <a:xfrm>
            <a:off x="539552" y="160337"/>
            <a:ext cx="8496944" cy="461665"/>
          </a:xfrm>
          <a:prstGeom prst="rect">
            <a:avLst/>
          </a:prstGeom>
        </p:spPr>
        <p:txBody>
          <a:bodyPr wrap="square">
            <a:spAutoFit/>
          </a:bodyPr>
          <a:lstStyle/>
          <a:p>
            <a:pPr algn="ctr"/>
            <a:r>
              <a:rPr lang="tr-TR" sz="2400" b="1" dirty="0" smtClean="0">
                <a:solidFill>
                  <a:srgbClr val="002060"/>
                </a:solidFill>
              </a:rPr>
              <a:t>KATLAR ALANI ESASLARI</a:t>
            </a:r>
            <a:endParaRPr lang="tr-TR" sz="2400" b="1" dirty="0">
              <a:solidFill>
                <a:srgbClr val="002060"/>
              </a:solidFill>
            </a:endParaRPr>
          </a:p>
        </p:txBody>
      </p:sp>
    </p:spTree>
    <p:extLst>
      <p:ext uri="{BB962C8B-B14F-4D97-AF65-F5344CB8AC3E}">
        <p14:creationId xmlns:p14="http://schemas.microsoft.com/office/powerpoint/2010/main" val="16286370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KOMİSYON İKON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5" name="Metin kutusu 24"/>
          <p:cNvSpPr txBox="1"/>
          <p:nvPr/>
        </p:nvSpPr>
        <p:spPr>
          <a:xfrm>
            <a:off x="159469" y="1364570"/>
            <a:ext cx="8664897" cy="501675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%30</a:t>
            </a:r>
            <a:r>
              <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hesabında dikkate alınacak alanlar 22. maddede açıklanmıştır. </a:t>
            </a:r>
          </a:p>
          <a:p>
            <a:endParaRPr lang="tr-T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Clr>
                <a:srgbClr val="FF0000"/>
              </a:buClr>
              <a:buFont typeface="Wingdings" panose="05000000000000000000" pitchFamily="2" charset="2"/>
              <a:buChar char="ü"/>
            </a:pPr>
            <a:r>
              <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Taban </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alanına dâhil edilmeyen kullanımlar, </a:t>
            </a:r>
            <a:endPar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Clr>
                <a:srgbClr val="FF0000"/>
              </a:buClr>
              <a:buFont typeface="Wingdings" panose="05000000000000000000" pitchFamily="2" charset="2"/>
              <a:buChar char="ü"/>
            </a:pPr>
            <a:endParaRPr lang="tr-TR"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Clr>
                <a:srgbClr val="FF0000"/>
              </a:buClr>
              <a:buFont typeface="Wingdings" panose="05000000000000000000" pitchFamily="2" charset="2"/>
              <a:buChar char="ü"/>
            </a:pPr>
            <a:r>
              <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Son katın üzerindeki ortak alan </a:t>
            </a: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çatı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bahçeleri, </a:t>
            </a:r>
            <a:endPar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Clr>
                <a:srgbClr val="FF0000"/>
              </a:buClr>
              <a:buFont typeface="Wingdings" panose="05000000000000000000" pitchFamily="2" charset="2"/>
              <a:buChar char="ü"/>
            </a:pPr>
            <a:endParaRPr lang="tr-TR"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Clr>
                <a:srgbClr val="FF0000"/>
              </a:buClr>
              <a:buFont typeface="Wingdings" panose="05000000000000000000" pitchFamily="2" charset="2"/>
              <a:buChar char="ü"/>
            </a:pPr>
            <a:r>
              <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Üstü </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sökülür-takılır hafif malzeme ile kenarları rüzgâr kesici cam panellerle kapatılmış olsa dahi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açık oturma yerleri, </a:t>
            </a:r>
            <a:endPar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Clr>
                <a:srgbClr val="FF0000"/>
              </a:buClr>
              <a:buFont typeface="Wingdings" panose="05000000000000000000" pitchFamily="2" charset="2"/>
              <a:buChar char="ü"/>
            </a:pPr>
            <a:endParaRPr lang="tr-TR"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Clr>
                <a:srgbClr val="FF0000"/>
              </a:buClr>
              <a:buFont typeface="Wingdings" panose="05000000000000000000" pitchFamily="2" charset="2"/>
              <a:buChar char="ü"/>
            </a:pPr>
            <a:r>
              <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Bu </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Yönetmelikte öngörülen asgari sayıda </a:t>
            </a: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kapıcı dairesi,</a:t>
            </a:r>
          </a:p>
          <a:p>
            <a:pPr marL="342900" indent="-342900" algn="just">
              <a:buClr>
                <a:srgbClr val="FF0000"/>
              </a:buClr>
              <a:buFont typeface="Wingdings" panose="05000000000000000000" pitchFamily="2" charset="2"/>
              <a:buChar char="ü"/>
            </a:pPr>
            <a:endParaRPr lang="tr-TR"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Clr>
                <a:srgbClr val="FF0000"/>
              </a:buClr>
              <a:buFont typeface="Wingdings" panose="05000000000000000000" pitchFamily="2" charset="2"/>
              <a:buChar char="ü"/>
            </a:pPr>
            <a:r>
              <a:rPr lang="tr-TR" sz="2000"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Atrium</a:t>
            </a:r>
            <a:r>
              <a:rPr lang="tr-T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ve galeri boşlukları, </a:t>
            </a:r>
            <a:endPar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Clr>
                <a:srgbClr val="FF0000"/>
              </a:buClr>
              <a:buFont typeface="Wingdings" panose="05000000000000000000" pitchFamily="2" charset="2"/>
              <a:buChar char="ü"/>
            </a:pPr>
            <a:endParaRPr lang="tr-TR"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Clr>
                <a:srgbClr val="FF0000"/>
              </a:buClr>
              <a:buFont typeface="Wingdings" panose="05000000000000000000" pitchFamily="2" charset="2"/>
              <a:buChar char="ü"/>
            </a:pPr>
            <a:r>
              <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Ortak </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alan niteliğindeki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mescit ve </a:t>
            </a:r>
            <a:r>
              <a:rPr lang="tr-TR" sz="20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müştemilat,</a:t>
            </a:r>
          </a:p>
          <a:p>
            <a:pPr marL="342900" indent="-342900" algn="just">
              <a:buClr>
                <a:srgbClr val="FF0000"/>
              </a:buClr>
              <a:buFont typeface="Wingdings" panose="05000000000000000000" pitchFamily="2" charset="2"/>
              <a:buChar char="ü"/>
            </a:pPr>
            <a:endParaRPr lang="tr-TR" sz="20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342900" indent="-342900" algn="just">
              <a:buClr>
                <a:srgbClr val="FF0000"/>
              </a:buClr>
              <a:buFont typeface="Wingdings" panose="05000000000000000000" pitchFamily="2" charset="2"/>
              <a:buChar char="ü"/>
            </a:pPr>
            <a:r>
              <a:rPr lang="tr-TR" sz="2000" dirty="0">
                <a:latin typeface="Tahoma" panose="020B0604030504040204" pitchFamily="34" charset="0"/>
                <a:ea typeface="Tahoma" panose="020B0604030504040204" pitchFamily="34" charset="0"/>
                <a:cs typeface="Tahoma" panose="020B0604030504040204" pitchFamily="34" charset="0"/>
              </a:rPr>
              <a:t>Bina için gerekli minimum </a:t>
            </a:r>
            <a:r>
              <a:rPr lang="tr-TR" sz="2000" b="1" dirty="0">
                <a:solidFill>
                  <a:srgbClr val="002060"/>
                </a:solidFill>
                <a:latin typeface="Tahoma" panose="020B0604030504040204" pitchFamily="34" charset="0"/>
                <a:ea typeface="Tahoma" panose="020B0604030504040204" pitchFamily="34" charset="0"/>
                <a:cs typeface="Tahoma" panose="020B0604030504040204" pitchFamily="34" charset="0"/>
              </a:rPr>
              <a:t>sığınak alanı, </a:t>
            </a:r>
          </a:p>
        </p:txBody>
      </p:sp>
      <p:sp>
        <p:nvSpPr>
          <p:cNvPr id="2" name="Dikdörtgen 1"/>
          <p:cNvSpPr/>
          <p:nvPr/>
        </p:nvSpPr>
        <p:spPr>
          <a:xfrm>
            <a:off x="1219726" y="160338"/>
            <a:ext cx="7632848" cy="830997"/>
          </a:xfrm>
          <a:prstGeom prst="rect">
            <a:avLst/>
          </a:prstGeom>
          <a:solidFill>
            <a:schemeClr val="accent6">
              <a:lumMod val="20000"/>
              <a:lumOff val="80000"/>
            </a:schemeClr>
          </a:solidFill>
        </p:spPr>
        <p:txBody>
          <a:bodyPr wrap="square">
            <a:spAutoFit/>
          </a:bodyPr>
          <a:lstStyle/>
          <a:p>
            <a:pPr algn="ctr"/>
            <a:r>
              <a:rPr lang="tr-TR" sz="2400" b="1" dirty="0">
                <a:solidFill>
                  <a:srgbClr val="002060"/>
                </a:solidFill>
              </a:rPr>
              <a:t>%30 HESABINDA DEĞERLENDİRİLECEK KULLANIMLAR</a:t>
            </a:r>
          </a:p>
        </p:txBody>
      </p:sp>
    </p:spTree>
    <p:extLst>
      <p:ext uri="{BB962C8B-B14F-4D97-AF65-F5344CB8AC3E}">
        <p14:creationId xmlns:p14="http://schemas.microsoft.com/office/powerpoint/2010/main" val="101610012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KOMİSYON İKON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5" name="Metin kutusu 24"/>
          <p:cNvSpPr txBox="1"/>
          <p:nvPr/>
        </p:nvSpPr>
        <p:spPr>
          <a:xfrm>
            <a:off x="49915" y="1344825"/>
            <a:ext cx="6466301" cy="532453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lgn="just">
              <a:buClr>
                <a:srgbClr val="FF0000"/>
              </a:buClr>
              <a:buFont typeface="Wingdings" panose="05000000000000000000" pitchFamily="2" charset="2"/>
              <a:buChar char="ü"/>
            </a:pP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Clr>
                <a:srgbClr val="FF0000"/>
              </a:buClr>
              <a:buFont typeface="Wingdings" panose="05000000000000000000" pitchFamily="2" charset="2"/>
              <a:buChar char="ü"/>
            </a:pPr>
            <a:r>
              <a:rPr lang="tr-TR" sz="2000" dirty="0" smtClean="0">
                <a:latin typeface="Tahoma" panose="020B0604030504040204" pitchFamily="34" charset="0"/>
                <a:ea typeface="Tahoma" panose="020B0604030504040204" pitchFamily="34" charset="0"/>
                <a:cs typeface="Tahoma" panose="020B0604030504040204" pitchFamily="34" charset="0"/>
              </a:rPr>
              <a:t>Ticari </a:t>
            </a:r>
            <a:r>
              <a:rPr lang="tr-TR" sz="2000" dirty="0">
                <a:latin typeface="Tahoma" panose="020B0604030504040204" pitchFamily="34" charset="0"/>
                <a:ea typeface="Tahoma" panose="020B0604030504040204" pitchFamily="34" charset="0"/>
                <a:cs typeface="Tahoma" panose="020B0604030504040204" pitchFamily="34" charset="0"/>
              </a:rPr>
              <a:t>amaç içermeyen, </a:t>
            </a:r>
            <a:r>
              <a:rPr lang="tr-TR" sz="2000" dirty="0" smtClean="0">
                <a:latin typeface="Tahoma" panose="020B0604030504040204" pitchFamily="34" charset="0"/>
                <a:ea typeface="Tahoma" panose="020B0604030504040204" pitchFamily="34" charset="0"/>
                <a:cs typeface="Tahoma" panose="020B0604030504040204" pitchFamily="34" charset="0"/>
              </a:rPr>
              <a:t>ortak </a:t>
            </a:r>
            <a:r>
              <a:rPr lang="tr-TR" sz="2000" dirty="0">
                <a:latin typeface="Tahoma" panose="020B0604030504040204" pitchFamily="34" charset="0"/>
                <a:ea typeface="Tahoma" panose="020B0604030504040204" pitchFamily="34" charset="0"/>
                <a:cs typeface="Tahoma" panose="020B0604030504040204" pitchFamily="34" charset="0"/>
              </a:rPr>
              <a:t>alan niteliğindeki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çocuk oyun </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alanları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ve çocuk bakım </a:t>
            </a:r>
            <a:r>
              <a:rPr lang="tr-TR" sz="2000" dirty="0" smtClean="0">
                <a:solidFill>
                  <a:srgbClr val="002060"/>
                </a:solidFill>
                <a:latin typeface="Tahoma" panose="020B0604030504040204" pitchFamily="34" charset="0"/>
                <a:ea typeface="Tahoma" panose="020B0604030504040204" pitchFamily="34" charset="0"/>
                <a:cs typeface="Tahoma" panose="020B0604030504040204" pitchFamily="34" charset="0"/>
              </a:rPr>
              <a:t>üniteleri, </a:t>
            </a:r>
          </a:p>
          <a:p>
            <a:pPr marL="342900" indent="-342900" algn="just">
              <a:buClr>
                <a:srgbClr val="FF0000"/>
              </a:buClr>
              <a:buFont typeface="Wingdings" panose="05000000000000000000" pitchFamily="2" charset="2"/>
              <a:buChar char="ü"/>
            </a:pP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Clr>
                <a:srgbClr val="FF0000"/>
              </a:buClr>
              <a:buFont typeface="Wingdings" panose="05000000000000000000" pitchFamily="2" charset="2"/>
              <a:buChar char="ü"/>
            </a:pPr>
            <a:r>
              <a:rPr lang="tr-TR" sz="2000" dirty="0" smtClean="0">
                <a:latin typeface="Tahoma" panose="020B0604030504040204" pitchFamily="34" charset="0"/>
                <a:ea typeface="Tahoma" panose="020B0604030504040204" pitchFamily="34" charset="0"/>
                <a:cs typeface="Tahoma" panose="020B0604030504040204" pitchFamily="34" charset="0"/>
              </a:rPr>
              <a:t>Otopark </a:t>
            </a:r>
            <a:r>
              <a:rPr lang="tr-TR" sz="2000" dirty="0">
                <a:latin typeface="Tahoma" panose="020B0604030504040204" pitchFamily="34" charset="0"/>
                <a:ea typeface="Tahoma" panose="020B0604030504040204" pitchFamily="34" charset="0"/>
                <a:cs typeface="Tahoma" panose="020B0604030504040204" pitchFamily="34" charset="0"/>
              </a:rPr>
              <a:t>alanları, </a:t>
            </a:r>
            <a:endParaRPr lang="tr-TR" sz="2000" dirty="0" smtClean="0">
              <a:latin typeface="Tahoma" panose="020B0604030504040204" pitchFamily="34" charset="0"/>
              <a:ea typeface="Tahoma" panose="020B0604030504040204" pitchFamily="34" charset="0"/>
              <a:cs typeface="Tahoma" panose="020B0604030504040204" pitchFamily="34" charset="0"/>
            </a:endParaRPr>
          </a:p>
          <a:p>
            <a:pPr marL="342900" indent="-342900" algn="just">
              <a:buClr>
                <a:srgbClr val="FF0000"/>
              </a:buClr>
              <a:buFont typeface="Wingdings" panose="05000000000000000000" pitchFamily="2" charset="2"/>
              <a:buChar char="ü"/>
            </a:pPr>
            <a:endParaRPr lang="tr-TR" sz="2000" b="1" dirty="0" smtClean="0">
              <a:latin typeface="Tahoma" panose="020B0604030504040204" pitchFamily="34" charset="0"/>
              <a:ea typeface="Tahoma" panose="020B0604030504040204" pitchFamily="34" charset="0"/>
              <a:cs typeface="Tahoma" panose="020B0604030504040204" pitchFamily="34" charset="0"/>
            </a:endParaRPr>
          </a:p>
          <a:p>
            <a:pPr marL="342900" indent="-342900" algn="just">
              <a:buClr>
                <a:srgbClr val="FF0000"/>
              </a:buClr>
              <a:buFont typeface="Wingdings" panose="05000000000000000000" pitchFamily="2" charset="2"/>
              <a:buChar char="ü"/>
            </a:pPr>
            <a:r>
              <a:rPr lang="tr-TR" sz="2000" dirty="0">
                <a:latin typeface="Tahoma" panose="020B0604030504040204" pitchFamily="34" charset="0"/>
                <a:ea typeface="Tahoma" panose="020B0604030504040204" pitchFamily="34" charset="0"/>
                <a:cs typeface="Tahoma" panose="020B0604030504040204" pitchFamily="34" charset="0"/>
              </a:rPr>
              <a:t>Yapı yüksekliği 60.50 metreden fazla olan binalar ile özelliği gereği tesisat katı oluşturulması zorunlu binalarda sadece tesisat için oluşturulan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tesisat katları, </a:t>
            </a:r>
          </a:p>
          <a:p>
            <a:pPr marL="342900" indent="-342900" algn="just">
              <a:buClr>
                <a:srgbClr val="FF0000"/>
              </a:buClr>
              <a:buFont typeface="Wingdings" panose="05000000000000000000" pitchFamily="2" charset="2"/>
              <a:buChar char="ü"/>
            </a:pP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Clr>
                <a:srgbClr val="FF0000"/>
              </a:buClr>
              <a:buFont typeface="Wingdings" panose="05000000000000000000" pitchFamily="2" charset="2"/>
              <a:buChar char="ü"/>
            </a:pPr>
            <a:r>
              <a:rPr lang="tr-TR" sz="2000" dirty="0">
                <a:latin typeface="Tahoma" panose="020B0604030504040204" pitchFamily="34" charset="0"/>
                <a:ea typeface="Tahoma" panose="020B0604030504040204" pitchFamily="34" charset="0"/>
                <a:cs typeface="Tahoma" panose="020B0604030504040204" pitchFamily="34" charset="0"/>
              </a:rPr>
              <a:t>Bina veya tesise ait olan ısıtma, soğutma, tesisat alanı, su sarnıcı, havalandırma sistemleri ve enerji verimliliği sistemlerinin bulunduğu alanlar, arıtma tesisi, gri su toplama havuzu, yakıt ve su depoları, silolar, trafolar, jeneratör, ısı merkezi, enerji odası, kömürlük, </a:t>
            </a:r>
            <a:r>
              <a:rPr lang="tr-TR" sz="2000" dirty="0" err="1">
                <a:latin typeface="Tahoma" panose="020B0604030504040204" pitchFamily="34" charset="0"/>
                <a:ea typeface="Tahoma" panose="020B0604030504040204" pitchFamily="34" charset="0"/>
                <a:cs typeface="Tahoma" panose="020B0604030504040204" pitchFamily="34" charset="0"/>
              </a:rPr>
              <a:t>eşanjör</a:t>
            </a:r>
            <a:r>
              <a:rPr lang="tr-TR" sz="2000" dirty="0">
                <a:latin typeface="Tahoma" panose="020B0604030504040204" pitchFamily="34" charset="0"/>
                <a:ea typeface="Tahoma" panose="020B0604030504040204" pitchFamily="34" charset="0"/>
                <a:cs typeface="Tahoma" panose="020B0604030504040204" pitchFamily="34" charset="0"/>
              </a:rPr>
              <a:t> ve hidrofor bölümleri,</a:t>
            </a:r>
          </a:p>
        </p:txBody>
      </p:sp>
      <p:pic>
        <p:nvPicPr>
          <p:cNvPr id="1026" name="Picture 2" descr="çocuk oyun alanları ile ilgili görsel sonuc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9122" y="1340768"/>
            <a:ext cx="2301971" cy="172819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mescit ile ilgili görsel sonuc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 name="AutoShape 6" descr="mescit ile ilgili görsel sonucu"/>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 name="Dikdörtgen 8"/>
          <p:cNvSpPr/>
          <p:nvPr/>
        </p:nvSpPr>
        <p:spPr>
          <a:xfrm>
            <a:off x="1115616" y="160337"/>
            <a:ext cx="7632848" cy="830997"/>
          </a:xfrm>
          <a:prstGeom prst="rect">
            <a:avLst/>
          </a:prstGeom>
        </p:spPr>
        <p:txBody>
          <a:bodyPr wrap="square">
            <a:spAutoFit/>
          </a:bodyPr>
          <a:lstStyle/>
          <a:p>
            <a:pPr algn="ctr"/>
            <a:r>
              <a:rPr lang="tr-TR" sz="2400" b="1" dirty="0">
                <a:solidFill>
                  <a:srgbClr val="002060"/>
                </a:solidFill>
              </a:rPr>
              <a:t>%30 HESABINDA DEĞERLENDİRİLECEK KULLANIMLAR</a:t>
            </a:r>
          </a:p>
        </p:txBody>
      </p:sp>
      <p:pic>
        <p:nvPicPr>
          <p:cNvPr id="7170" name="Picture 2" descr="terasta otopark ile ilgili gö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8146" y="3284984"/>
            <a:ext cx="2322947" cy="158417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mescit ile ilgili görsel sonuc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79122" y="5081919"/>
            <a:ext cx="2301971" cy="165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7679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KOMİSYON İKON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5" name="Metin kutusu 24"/>
          <p:cNvSpPr txBox="1"/>
          <p:nvPr/>
        </p:nvSpPr>
        <p:spPr>
          <a:xfrm>
            <a:off x="-22509" y="1187966"/>
            <a:ext cx="6539636" cy="564770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16000" indent="-285750" algn="just">
              <a:buClr>
                <a:srgbClr val="FF0000"/>
              </a:buClr>
              <a:buFont typeface="Wingdings" panose="05000000000000000000" pitchFamily="2" charset="2"/>
              <a:buChar char="ü"/>
            </a:pPr>
            <a:r>
              <a:rPr lang="tr-TR" sz="1900" dirty="0" smtClean="0">
                <a:solidFill>
                  <a:schemeClr val="tx1"/>
                </a:solidFill>
                <a:latin typeface="Tahoma" panose="020B0604030504040204" pitchFamily="34" charset="0"/>
                <a:ea typeface="Tahoma" panose="020B0604030504040204" pitchFamily="34" charset="0"/>
                <a:cs typeface="Tahoma" panose="020B0604030504040204" pitchFamily="34" charset="0"/>
              </a:rPr>
              <a:t>Bütün </a:t>
            </a:r>
            <a:r>
              <a:rPr lang="tr-TR" sz="1900" dirty="0">
                <a:solidFill>
                  <a:schemeClr val="tx1"/>
                </a:solidFill>
                <a:latin typeface="Tahoma" panose="020B0604030504040204" pitchFamily="34" charset="0"/>
                <a:ea typeface="Tahoma" panose="020B0604030504040204" pitchFamily="34" charset="0"/>
                <a:cs typeface="Tahoma" panose="020B0604030504040204" pitchFamily="34" charset="0"/>
              </a:rPr>
              <a:t>cepheleri tamamen toprağın altında kalan bodrum katları ile kısmen açıkta kalan</a:t>
            </a:r>
            <a:r>
              <a:rPr lang="tr-TR" sz="1900" dirty="0" smtClean="0">
                <a:solidFill>
                  <a:schemeClr val="tx1"/>
                </a:solidFill>
                <a:latin typeface="Tahoma" panose="020B0604030504040204" pitchFamily="34" charset="0"/>
                <a:ea typeface="Tahoma" panose="020B0604030504040204" pitchFamily="34" charset="0"/>
                <a:cs typeface="Tahoma" panose="020B0604030504040204" pitchFamily="34" charset="0"/>
              </a:rPr>
              <a:t>, bodrum </a:t>
            </a:r>
            <a:r>
              <a:rPr lang="tr-TR" sz="1900" dirty="0">
                <a:solidFill>
                  <a:schemeClr val="tx1"/>
                </a:solidFill>
                <a:latin typeface="Tahoma" panose="020B0604030504040204" pitchFamily="34" charset="0"/>
                <a:ea typeface="Tahoma" panose="020B0604030504040204" pitchFamily="34" charset="0"/>
                <a:cs typeface="Tahoma" panose="020B0604030504040204" pitchFamily="34" charset="0"/>
              </a:rPr>
              <a:t>katlarında yer </a:t>
            </a:r>
            <a:r>
              <a:rPr lang="tr-TR" sz="1900" dirty="0" smtClean="0">
                <a:solidFill>
                  <a:schemeClr val="tx1"/>
                </a:solidFill>
                <a:latin typeface="Tahoma" panose="020B0604030504040204" pitchFamily="34" charset="0"/>
                <a:ea typeface="Tahoma" panose="020B0604030504040204" pitchFamily="34" charset="0"/>
                <a:cs typeface="Tahoma" panose="020B0604030504040204" pitchFamily="34" charset="0"/>
              </a:rPr>
              <a:t>alan;</a:t>
            </a:r>
          </a:p>
          <a:p>
            <a:pPr algn="just">
              <a:buClr>
                <a:srgbClr val="FF0000"/>
              </a:buClr>
            </a:pPr>
            <a:endParaRPr lang="tr-TR" sz="19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just">
              <a:buClr>
                <a:srgbClr val="FF0000"/>
              </a:buClr>
            </a:pPr>
            <a:r>
              <a:rPr lang="tr-TR" sz="1900" dirty="0" smtClean="0">
                <a:solidFill>
                  <a:schemeClr val="tx1"/>
                </a:solidFill>
                <a:latin typeface="Tahoma" panose="020B0604030504040204" pitchFamily="34" charset="0"/>
                <a:ea typeface="Tahoma" panose="020B0604030504040204" pitchFamily="34" charset="0"/>
                <a:cs typeface="Tahoma" panose="020B0604030504040204" pitchFamily="34" charset="0"/>
              </a:rPr>
              <a:t>tek </a:t>
            </a:r>
            <a:r>
              <a:rPr lang="tr-TR" sz="1900" dirty="0">
                <a:solidFill>
                  <a:schemeClr val="tx1"/>
                </a:solidFill>
                <a:latin typeface="Tahoma" panose="020B0604030504040204" pitchFamily="34" charset="0"/>
                <a:ea typeface="Tahoma" panose="020B0604030504040204" pitchFamily="34" charset="0"/>
                <a:cs typeface="Tahoma" panose="020B0604030504040204" pitchFamily="34" charset="0"/>
              </a:rPr>
              <a:t>başına bağımsız bölüm oluşturmayan, bir bağımsız bölümün eklentisi veya parçası olmayan, ticari amaç içermeyen, yapı yaklaşma sınırı içinde kalan ve </a:t>
            </a:r>
            <a:r>
              <a:rPr lang="tr-TR" sz="19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1000 </a:t>
            </a:r>
            <a:r>
              <a:rPr lang="tr-TR" sz="1900" b="1" dirty="0">
                <a:solidFill>
                  <a:schemeClr val="tx1"/>
                </a:solidFill>
                <a:latin typeface="Tahoma" panose="020B0604030504040204" pitchFamily="34" charset="0"/>
                <a:ea typeface="Tahoma" panose="020B0604030504040204" pitchFamily="34" charset="0"/>
                <a:cs typeface="Tahoma" panose="020B0604030504040204" pitchFamily="34" charset="0"/>
              </a:rPr>
              <a:t>m</a:t>
            </a:r>
            <a:r>
              <a:rPr lang="tr-TR" sz="1900" b="1" baseline="30000" dirty="0">
                <a:solidFill>
                  <a:schemeClr val="tx1"/>
                </a:solidFill>
                <a:latin typeface="Tahoma" panose="020B0604030504040204" pitchFamily="34" charset="0"/>
                <a:ea typeface="Tahoma" panose="020B0604030504040204" pitchFamily="34" charset="0"/>
                <a:cs typeface="Tahoma" panose="020B0604030504040204" pitchFamily="34" charset="0"/>
              </a:rPr>
              <a:t>2</a:t>
            </a:r>
            <a:r>
              <a:rPr lang="tr-TR" sz="1900" b="1" dirty="0">
                <a:solidFill>
                  <a:schemeClr val="tx1"/>
                </a:solidFill>
                <a:latin typeface="Tahoma" panose="020B0604030504040204" pitchFamily="34" charset="0"/>
                <a:ea typeface="Tahoma" panose="020B0604030504040204" pitchFamily="34" charset="0"/>
                <a:cs typeface="Tahoma" panose="020B0604030504040204" pitchFamily="34" charset="0"/>
              </a:rPr>
              <a:t>’yi </a:t>
            </a:r>
            <a:r>
              <a:rPr lang="tr-TR" sz="19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ve toplamda katlar alanının %5 ini </a:t>
            </a:r>
            <a:r>
              <a:rPr lang="tr-TR" sz="1900" dirty="0" smtClean="0">
                <a:solidFill>
                  <a:schemeClr val="tx1"/>
                </a:solidFill>
                <a:latin typeface="Tahoma" panose="020B0604030504040204" pitchFamily="34" charset="0"/>
                <a:ea typeface="Tahoma" panose="020B0604030504040204" pitchFamily="34" charset="0"/>
                <a:cs typeface="Tahoma" panose="020B0604030504040204" pitchFamily="34" charset="0"/>
              </a:rPr>
              <a:t>aşmayacak </a:t>
            </a:r>
            <a:r>
              <a:rPr lang="tr-TR" sz="1900" dirty="0">
                <a:solidFill>
                  <a:schemeClr val="tx1"/>
                </a:solidFill>
                <a:latin typeface="Tahoma" panose="020B0604030504040204" pitchFamily="34" charset="0"/>
                <a:ea typeface="Tahoma" panose="020B0604030504040204" pitchFamily="34" charset="0"/>
                <a:cs typeface="Tahoma" panose="020B0604030504040204" pitchFamily="34" charset="0"/>
              </a:rPr>
              <a:t>şekilde düzenlenen ortak alan niteliğindeki</a:t>
            </a:r>
            <a:r>
              <a:rPr lang="tr-TR" sz="19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tr-TR" sz="1900" u="sng" dirty="0">
                <a:solidFill>
                  <a:srgbClr val="002060"/>
                </a:solidFill>
                <a:latin typeface="Tahoma" panose="020B0604030504040204" pitchFamily="34" charset="0"/>
                <a:ea typeface="Tahoma" panose="020B0604030504040204" pitchFamily="34" charset="0"/>
                <a:cs typeface="Tahoma" panose="020B0604030504040204" pitchFamily="34" charset="0"/>
              </a:rPr>
              <a:t>jimnastik salonu, oyun ve hobi odaları, yüzme havuzu, sauna gibi sosyal tesis, spor birimleri ve depolar, </a:t>
            </a:r>
            <a:endParaRPr lang="tr-TR" sz="1900" u="sng" dirty="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marL="216000" indent="-285750" algn="just">
              <a:buClr>
                <a:srgbClr val="FF0000"/>
              </a:buClr>
              <a:buFont typeface="Wingdings" panose="05000000000000000000" pitchFamily="2" charset="2"/>
              <a:buChar char="ü"/>
            </a:pPr>
            <a:endParaRPr lang="tr-TR" sz="19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16000" indent="-285750" algn="just">
              <a:buClr>
                <a:srgbClr val="FF0000"/>
              </a:buClr>
              <a:buFont typeface="Wingdings" panose="05000000000000000000" pitchFamily="2" charset="2"/>
              <a:buChar char="ü"/>
            </a:pPr>
            <a:r>
              <a:rPr lang="tr-TR" sz="1900" dirty="0" smtClean="0">
                <a:solidFill>
                  <a:schemeClr val="tx1"/>
                </a:solidFill>
                <a:latin typeface="Tahoma" panose="020B0604030504040204" pitchFamily="34" charset="0"/>
                <a:ea typeface="Tahoma" panose="020B0604030504040204" pitchFamily="34" charset="0"/>
                <a:cs typeface="Tahoma" panose="020B0604030504040204" pitchFamily="34" charset="0"/>
              </a:rPr>
              <a:t>Bütün </a:t>
            </a:r>
            <a:r>
              <a:rPr lang="tr-TR" sz="1900" dirty="0">
                <a:solidFill>
                  <a:schemeClr val="tx1"/>
                </a:solidFill>
                <a:latin typeface="Tahoma" panose="020B0604030504040204" pitchFamily="34" charset="0"/>
                <a:ea typeface="Tahoma" panose="020B0604030504040204" pitchFamily="34" charset="0"/>
                <a:cs typeface="Tahoma" panose="020B0604030504040204" pitchFamily="34" charset="0"/>
              </a:rPr>
              <a:t>cepheleri tamamen toprağın altında kalan bodrum katları ile kısmen açıkta kalan, yola cephesi bulunmayan bodrum katlarında yer alan, </a:t>
            </a:r>
            <a:endParaRPr lang="tr-TR" sz="19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just">
              <a:buClr>
                <a:srgbClr val="FF0000"/>
              </a:buClr>
            </a:pPr>
            <a:endParaRPr lang="tr-TR" sz="19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just">
              <a:buClr>
                <a:srgbClr val="FF0000"/>
              </a:buClr>
            </a:pPr>
            <a:r>
              <a:rPr lang="tr-TR" sz="1900" dirty="0" smtClean="0">
                <a:solidFill>
                  <a:schemeClr val="tx1"/>
                </a:solidFill>
                <a:latin typeface="Tahoma" panose="020B0604030504040204" pitchFamily="34" charset="0"/>
                <a:ea typeface="Tahoma" panose="020B0604030504040204" pitchFamily="34" charset="0"/>
                <a:cs typeface="Tahoma" panose="020B0604030504040204" pitchFamily="34" charset="0"/>
              </a:rPr>
              <a:t>bina </a:t>
            </a:r>
            <a:r>
              <a:rPr lang="tr-TR" sz="1900" dirty="0">
                <a:solidFill>
                  <a:schemeClr val="tx1"/>
                </a:solidFill>
                <a:latin typeface="Tahoma" panose="020B0604030504040204" pitchFamily="34" charset="0"/>
                <a:ea typeface="Tahoma" panose="020B0604030504040204" pitchFamily="34" charset="0"/>
                <a:cs typeface="Tahoma" panose="020B0604030504040204" pitchFamily="34" charset="0"/>
              </a:rPr>
              <a:t>cephelerinde ilave kat görünümüne neden olmayan ve tek başına bağımsız bölüm oluşturmayan; konut ve ticari kullanımlı bağımsız bölümlere ait </a:t>
            </a:r>
            <a:r>
              <a:rPr lang="tr-TR" sz="1900" dirty="0">
                <a:solidFill>
                  <a:srgbClr val="002060"/>
                </a:solidFill>
                <a:latin typeface="Tahoma" panose="020B0604030504040204" pitchFamily="34" charset="0"/>
                <a:ea typeface="Tahoma" panose="020B0604030504040204" pitchFamily="34" charset="0"/>
                <a:cs typeface="Tahoma" panose="020B0604030504040204" pitchFamily="34" charset="0"/>
              </a:rPr>
              <a:t>depo amaçlı eklentiler</a:t>
            </a:r>
            <a:r>
              <a:rPr lang="tr-TR" sz="19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tr-TR" sz="19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 name="Dikdörtgen 1"/>
          <p:cNvSpPr/>
          <p:nvPr/>
        </p:nvSpPr>
        <p:spPr>
          <a:xfrm>
            <a:off x="1403648" y="160338"/>
            <a:ext cx="6840760" cy="830997"/>
          </a:xfrm>
          <a:prstGeom prst="rect">
            <a:avLst/>
          </a:prstGeom>
        </p:spPr>
        <p:txBody>
          <a:bodyPr wrap="square">
            <a:spAutoFit/>
          </a:bodyPr>
          <a:lstStyle/>
          <a:p>
            <a:pPr algn="ctr"/>
            <a:r>
              <a:rPr lang="tr-TR" sz="2400" b="1" dirty="0">
                <a:solidFill>
                  <a:srgbClr val="002060"/>
                </a:solidFill>
              </a:rPr>
              <a:t>%30 HESABINDA DEĞERLENDİRİLECEK KULLANIMLAR</a:t>
            </a:r>
          </a:p>
        </p:txBody>
      </p:sp>
      <p:pic>
        <p:nvPicPr>
          <p:cNvPr id="4098" name="Picture 2" descr="İlgili re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1422" y="1351658"/>
            <a:ext cx="2448272" cy="191652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fatih.yoldas\Desktop\Adsız.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1422" y="3429000"/>
            <a:ext cx="2448272" cy="1728192"/>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binada sauna ile ilgili görsel sonuc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31344" y="5315104"/>
            <a:ext cx="2418350" cy="1542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4800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KOMİSYON İKON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5" name="Metin kutusu 24"/>
          <p:cNvSpPr txBox="1"/>
          <p:nvPr/>
        </p:nvSpPr>
        <p:spPr>
          <a:xfrm>
            <a:off x="162030" y="1287244"/>
            <a:ext cx="5507090" cy="557075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endParaRPr lang="tr-TR" sz="1900" dirty="0">
              <a:latin typeface="Tahoma" panose="020B0604030504040204" pitchFamily="34" charset="0"/>
              <a:ea typeface="Tahoma" panose="020B0604030504040204" pitchFamily="34" charset="0"/>
              <a:cs typeface="Tahoma" panose="020B0604030504040204" pitchFamily="34" charset="0"/>
            </a:endParaRPr>
          </a:p>
          <a:p>
            <a:pPr marL="216000" indent="-285750" algn="just">
              <a:buFont typeface="Wingdings" panose="05000000000000000000" pitchFamily="2" charset="2"/>
              <a:buChar char="ü"/>
            </a:pPr>
            <a:r>
              <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Sökülür-takılır-katlanır </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cam panellerle kapatılmış olanlar dâhil olmak üzere balkonlar ve açık </a:t>
            </a:r>
            <a:r>
              <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çıkmalar, </a:t>
            </a:r>
          </a:p>
          <a:p>
            <a:pPr marL="216000" indent="-285750" algn="just">
              <a:buFont typeface="Wingdings" panose="05000000000000000000" pitchFamily="2" charset="2"/>
              <a:buChar char="ü"/>
            </a:pPr>
            <a:endPar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16000" indent="-285750" algn="just">
              <a:buFont typeface="Wingdings" panose="05000000000000000000" pitchFamily="2" charset="2"/>
              <a:buChar char="ü"/>
            </a:pPr>
            <a:r>
              <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kat </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bahçe ve terasları, </a:t>
            </a:r>
            <a:endPar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16000" indent="-285750" algn="just">
              <a:buFont typeface="Wingdings" panose="05000000000000000000" pitchFamily="2" charset="2"/>
              <a:buChar char="ü"/>
            </a:pPr>
            <a:endPar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16000" indent="-285750" algn="just">
              <a:buFont typeface="Wingdings" panose="05000000000000000000" pitchFamily="2" charset="2"/>
              <a:buChar char="ü"/>
            </a:pPr>
            <a:r>
              <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iç </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bahçeler, </a:t>
            </a:r>
            <a:endPar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16000" indent="-285750" algn="just">
              <a:buFont typeface="Wingdings" panose="05000000000000000000" pitchFamily="2" charset="2"/>
              <a:buChar char="ü"/>
            </a:pPr>
            <a:endPar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16000" indent="-285750" algn="just">
              <a:buFont typeface="Wingdings" panose="05000000000000000000" pitchFamily="2" charset="2"/>
              <a:buChar char="ü"/>
            </a:pPr>
            <a:r>
              <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kat </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ve ara sahanlıkları dâhil </a:t>
            </a:r>
            <a:r>
              <a:rPr lang="tr-T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açık </a:t>
            </a:r>
            <a:r>
              <a:rPr lang="tr-TR" sz="2000" b="1" dirty="0">
                <a:solidFill>
                  <a:schemeClr val="tx1"/>
                </a:solidFill>
                <a:latin typeface="Tahoma" panose="020B0604030504040204" pitchFamily="34" charset="0"/>
                <a:ea typeface="Tahoma" panose="020B0604030504040204" pitchFamily="34" charset="0"/>
                <a:cs typeface="Tahoma" panose="020B0604030504040204" pitchFamily="34" charset="0"/>
              </a:rPr>
              <a:t>veya kapalı merdiven </a:t>
            </a:r>
            <a:r>
              <a:rPr lang="tr-T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evi,</a:t>
            </a:r>
          </a:p>
          <a:p>
            <a:pPr marL="216000" indent="-285750" algn="just">
              <a:buFont typeface="Wingdings" panose="05000000000000000000" pitchFamily="2" charset="2"/>
              <a:buChar char="ü"/>
            </a:pPr>
            <a:endParaRPr lang="tr-T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16000" indent="-285750" algn="just">
              <a:buFont typeface="Wingdings" panose="05000000000000000000" pitchFamily="2" charset="2"/>
              <a:buChar char="ü"/>
            </a:pPr>
            <a:r>
              <a:rPr lang="tr-TR" sz="2000" b="1" dirty="0" smtClean="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 </a:t>
            </a:r>
            <a:r>
              <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tek </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bağımsız bölümlü konutlar hariç; </a:t>
            </a:r>
            <a:r>
              <a:rPr lang="tr-TR" sz="2000" u="sng" dirty="0">
                <a:solidFill>
                  <a:schemeClr val="tx1"/>
                </a:solidFill>
                <a:latin typeface="Tahoma" panose="020B0604030504040204" pitchFamily="34" charset="0"/>
                <a:ea typeface="Tahoma" panose="020B0604030504040204" pitchFamily="34" charset="0"/>
                <a:cs typeface="Tahoma" panose="020B0604030504040204" pitchFamily="34" charset="0"/>
              </a:rPr>
              <a:t>bina giriş holleri ile kat holleri ve asansör önü </a:t>
            </a:r>
            <a:r>
              <a:rPr lang="tr-TR" sz="2000" u="sng" dirty="0" smtClean="0">
                <a:solidFill>
                  <a:schemeClr val="tx1"/>
                </a:solidFill>
                <a:latin typeface="Tahoma" panose="020B0604030504040204" pitchFamily="34" charset="0"/>
                <a:ea typeface="Tahoma" panose="020B0604030504040204" pitchFamily="34" charset="0"/>
                <a:cs typeface="Tahoma" panose="020B0604030504040204" pitchFamily="34" charset="0"/>
              </a:rPr>
              <a:t>sahanlıklar</a:t>
            </a:r>
          </a:p>
          <a:p>
            <a:pPr algn="just"/>
            <a:endParaRPr lang="tr-TR" sz="2000" dirty="0">
              <a:latin typeface="Tahoma" panose="020B0604030504040204" pitchFamily="34" charset="0"/>
              <a:ea typeface="Tahoma" panose="020B0604030504040204" pitchFamily="34" charset="0"/>
              <a:cs typeface="Tahoma" panose="020B0604030504040204" pitchFamily="34" charset="0"/>
            </a:endParaRPr>
          </a:p>
          <a:p>
            <a:pPr algn="just"/>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 30 hesabında kalmak kaydıyla emsale dâhil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edilmez. </a:t>
            </a:r>
          </a:p>
        </p:txBody>
      </p:sp>
      <p:sp>
        <p:nvSpPr>
          <p:cNvPr id="2" name="Dikdörtgen 1"/>
          <p:cNvSpPr/>
          <p:nvPr/>
        </p:nvSpPr>
        <p:spPr>
          <a:xfrm>
            <a:off x="1403648" y="160338"/>
            <a:ext cx="6840760" cy="830997"/>
          </a:xfrm>
          <a:prstGeom prst="rect">
            <a:avLst/>
          </a:prstGeom>
        </p:spPr>
        <p:txBody>
          <a:bodyPr wrap="square">
            <a:spAutoFit/>
          </a:bodyPr>
          <a:lstStyle/>
          <a:p>
            <a:pPr algn="ctr"/>
            <a:r>
              <a:rPr lang="tr-TR" sz="2400" b="1" dirty="0">
                <a:solidFill>
                  <a:srgbClr val="002060"/>
                </a:solidFill>
              </a:rPr>
              <a:t>%30 HESABINDA DEĞERLENDİRİLECEK KULLANIMLAR</a:t>
            </a:r>
          </a:p>
        </p:txBody>
      </p:sp>
      <p:pic>
        <p:nvPicPr>
          <p:cNvPr id="5124" name="Picture 4" descr="balkon ile ilgili görsel sonuc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60" y="1322846"/>
            <a:ext cx="2697956" cy="175497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lgili res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3203425"/>
            <a:ext cx="2697956" cy="18097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82180" y="5157192"/>
            <a:ext cx="2727936"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40003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KOMİSYON İKON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 name="Dikdörtgen 1"/>
          <p:cNvSpPr/>
          <p:nvPr/>
        </p:nvSpPr>
        <p:spPr>
          <a:xfrm>
            <a:off x="1403648" y="362322"/>
            <a:ext cx="6840760" cy="461665"/>
          </a:xfrm>
          <a:prstGeom prst="rect">
            <a:avLst/>
          </a:prstGeom>
        </p:spPr>
        <p:txBody>
          <a:bodyPr wrap="square">
            <a:spAutoFit/>
          </a:bodyPr>
          <a:lstStyle/>
          <a:p>
            <a:pPr algn="ctr"/>
            <a:r>
              <a:rPr lang="tr-TR" sz="2400" b="1" dirty="0" smtClean="0">
                <a:solidFill>
                  <a:srgbClr val="002060"/>
                </a:solidFill>
              </a:rPr>
              <a:t>ÖRNEK KESİT</a:t>
            </a:r>
            <a:endParaRPr lang="tr-TR" sz="2400" b="1" dirty="0">
              <a:solidFill>
                <a:srgbClr val="002060"/>
              </a:solidFill>
            </a:endParaRPr>
          </a:p>
        </p:txBody>
      </p:sp>
      <p:pic>
        <p:nvPicPr>
          <p:cNvPr id="6149" name="Picture 5" descr="C:\Users\fatih.yoldas\Desktop\Adsız.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124744"/>
            <a:ext cx="8000057" cy="573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4967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KOMİSYON İKON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 name="Dikdörtgen 1"/>
          <p:cNvSpPr/>
          <p:nvPr/>
        </p:nvSpPr>
        <p:spPr>
          <a:xfrm>
            <a:off x="6151582" y="3501008"/>
            <a:ext cx="2924442" cy="304698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tr-TR" b="1" dirty="0" smtClean="0">
                <a:solidFill>
                  <a:srgbClr val="FF0000"/>
                </a:solidFill>
                <a:latin typeface="Tahoma" panose="020B0604030504040204" pitchFamily="34" charset="0"/>
                <a:ea typeface="Tahoma" panose="020B0604030504040204" pitchFamily="34" charset="0"/>
                <a:cs typeface="Tahoma" panose="020B0604030504040204" pitchFamily="34" charset="0"/>
              </a:rPr>
              <a:t>%30 hesabı yapılacak mahaller 22. </a:t>
            </a:r>
            <a:r>
              <a:rPr lang="tr-TR"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md.</a:t>
            </a:r>
            <a:endParaRPr lang="tr-TR"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endParaRPr lang="tr-TR" b="1" dirty="0" smtClean="0">
              <a:latin typeface="Tahoma" panose="020B0604030504040204" pitchFamily="34" charset="0"/>
              <a:ea typeface="Tahoma" panose="020B0604030504040204" pitchFamily="34" charset="0"/>
              <a:cs typeface="Tahoma" panose="020B0604030504040204" pitchFamily="34" charset="0"/>
            </a:endParaRPr>
          </a:p>
          <a:p>
            <a:r>
              <a:rPr lang="tr-TR" dirty="0" smtClean="0">
                <a:latin typeface="Tahoma" panose="020B0604030504040204" pitchFamily="34" charset="0"/>
                <a:ea typeface="Tahoma" panose="020B0604030504040204" pitchFamily="34" charset="0"/>
                <a:cs typeface="Tahoma" panose="020B0604030504040204" pitchFamily="34" charset="0"/>
              </a:rPr>
              <a:t>Balkon</a:t>
            </a:r>
          </a:p>
          <a:p>
            <a:r>
              <a:rPr lang="tr-TR" dirty="0" smtClean="0">
                <a:latin typeface="Tahoma" panose="020B0604030504040204" pitchFamily="34" charset="0"/>
                <a:ea typeface="Tahoma" panose="020B0604030504040204" pitchFamily="34" charset="0"/>
                <a:cs typeface="Tahoma" panose="020B0604030504040204" pitchFamily="34" charset="0"/>
              </a:rPr>
              <a:t>Kat Holü</a:t>
            </a:r>
          </a:p>
          <a:p>
            <a:r>
              <a:rPr lang="tr-TR" dirty="0" smtClean="0">
                <a:latin typeface="Tahoma" panose="020B0604030504040204" pitchFamily="34" charset="0"/>
                <a:ea typeface="Tahoma" panose="020B0604030504040204" pitchFamily="34" charset="0"/>
                <a:cs typeface="Tahoma" panose="020B0604030504040204" pitchFamily="34" charset="0"/>
              </a:rPr>
              <a:t>Normal merdiven</a:t>
            </a:r>
          </a:p>
          <a:p>
            <a:r>
              <a:rPr lang="tr-TR" dirty="0" smtClean="0">
                <a:latin typeface="Tahoma" panose="020B0604030504040204" pitchFamily="34" charset="0"/>
                <a:ea typeface="Tahoma" panose="020B0604030504040204" pitchFamily="34" charset="0"/>
                <a:cs typeface="Tahoma" panose="020B0604030504040204" pitchFamily="34" charset="0"/>
              </a:rPr>
              <a:t>Asansör boşlukları</a:t>
            </a:r>
          </a:p>
          <a:p>
            <a:r>
              <a:rPr lang="tr-TR" dirty="0" smtClean="0">
                <a:latin typeface="Tahoma" panose="020B0604030504040204" pitchFamily="34" charset="0"/>
                <a:ea typeface="Tahoma" panose="020B0604030504040204" pitchFamily="34" charset="0"/>
                <a:cs typeface="Tahoma" panose="020B0604030504040204" pitchFamily="34" charset="0"/>
              </a:rPr>
              <a:t>Sahanlık</a:t>
            </a:r>
          </a:p>
          <a:p>
            <a:r>
              <a:rPr lang="tr-TR" dirty="0" smtClean="0">
                <a:latin typeface="Tahoma" panose="020B0604030504040204" pitchFamily="34" charset="0"/>
                <a:ea typeface="Tahoma" panose="020B0604030504040204" pitchFamily="34" charset="0"/>
                <a:cs typeface="Tahoma" panose="020B0604030504040204" pitchFamily="34" charset="0"/>
              </a:rPr>
              <a:t>Işıklık</a:t>
            </a:r>
          </a:p>
          <a:p>
            <a:r>
              <a:rPr lang="tr-TR" dirty="0" smtClean="0">
                <a:latin typeface="Tahoma" panose="020B0604030504040204" pitchFamily="34" charset="0"/>
                <a:ea typeface="Tahoma" panose="020B0604030504040204" pitchFamily="34" charset="0"/>
                <a:cs typeface="Tahoma" panose="020B0604030504040204" pitchFamily="34" charset="0"/>
              </a:rPr>
              <a:t>Hava bacaları</a:t>
            </a:r>
          </a:p>
          <a:p>
            <a:endParaRPr lang="tr-TR" baseline="30000" dirty="0" smtClean="0">
              <a:latin typeface="Tahoma" panose="020B0604030504040204" pitchFamily="34" charset="0"/>
              <a:ea typeface="Tahoma" panose="020B0604030504040204" pitchFamily="34" charset="0"/>
              <a:cs typeface="Tahoma" panose="020B0604030504040204" pitchFamily="34" charset="0"/>
            </a:endParaRPr>
          </a:p>
        </p:txBody>
      </p:sp>
      <p:sp>
        <p:nvSpPr>
          <p:cNvPr id="4" name="Dikdörtgen 3"/>
          <p:cNvSpPr/>
          <p:nvPr/>
        </p:nvSpPr>
        <p:spPr>
          <a:xfrm>
            <a:off x="1907704" y="6488668"/>
            <a:ext cx="2103076" cy="369332"/>
          </a:xfrm>
          <a:prstGeom prst="rect">
            <a:avLst/>
          </a:prstGeom>
        </p:spPr>
        <p:txBody>
          <a:bodyPr wrap="none">
            <a:spAutoFit/>
          </a:bodyPr>
          <a:lstStyle/>
          <a:p>
            <a:r>
              <a:rPr lang="tr-TR" b="1" dirty="0" smtClean="0"/>
              <a:t>NORMAL KAT PLANI</a:t>
            </a:r>
            <a:endParaRPr lang="tr-TR" dirty="0"/>
          </a:p>
        </p:txBody>
      </p:sp>
      <p:sp>
        <p:nvSpPr>
          <p:cNvPr id="7" name="Dikdörtgen 6"/>
          <p:cNvSpPr/>
          <p:nvPr/>
        </p:nvSpPr>
        <p:spPr>
          <a:xfrm>
            <a:off x="6129446" y="1844824"/>
            <a:ext cx="2924442" cy="138499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tr-TR" b="1" dirty="0">
                <a:solidFill>
                  <a:srgbClr val="FF0000"/>
                </a:solidFill>
                <a:latin typeface="Tahoma" panose="020B0604030504040204" pitchFamily="34" charset="0"/>
                <a:ea typeface="Tahoma" panose="020B0604030504040204" pitchFamily="34" charset="0"/>
                <a:cs typeface="Tahoma" panose="020B0604030504040204" pitchFamily="34" charset="0"/>
              </a:rPr>
              <a:t>Emsal Harici Mahaller </a:t>
            </a:r>
            <a:endParaRPr lang="tr-TR"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just"/>
            <a:r>
              <a:rPr lang="tr-TR" b="1" dirty="0" smtClean="0">
                <a:solidFill>
                  <a:srgbClr val="FF0000"/>
                </a:solidFill>
                <a:latin typeface="Tahoma" panose="020B0604030504040204" pitchFamily="34" charset="0"/>
                <a:ea typeface="Tahoma" panose="020B0604030504040204" pitchFamily="34" charset="0"/>
                <a:cs typeface="Tahoma" panose="020B0604030504040204" pitchFamily="34" charset="0"/>
              </a:rPr>
              <a:t>(5</a:t>
            </a:r>
            <a:r>
              <a:rPr lang="tr-TR"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tr-TR" b="1" dirty="0" err="1">
                <a:solidFill>
                  <a:srgbClr val="FF0000"/>
                </a:solidFill>
                <a:latin typeface="Tahoma" panose="020B0604030504040204" pitchFamily="34" charset="0"/>
                <a:ea typeface="Tahoma" panose="020B0604030504040204" pitchFamily="34" charset="0"/>
                <a:cs typeface="Tahoma" panose="020B0604030504040204" pitchFamily="34" charset="0"/>
              </a:rPr>
              <a:t>md</a:t>
            </a:r>
            <a:r>
              <a:rPr lang="tr-TR"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a:t>
            </a:r>
            <a:r>
              <a:rPr lang="tr-TR"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tr-TR"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r>
              <a:rPr lang="tr-TR" dirty="0">
                <a:latin typeface="Tahoma" panose="020B0604030504040204" pitchFamily="34" charset="0"/>
                <a:ea typeface="Tahoma" panose="020B0604030504040204" pitchFamily="34" charset="0"/>
                <a:cs typeface="Tahoma" panose="020B0604030504040204" pitchFamily="34" charset="0"/>
              </a:rPr>
              <a:t>Yangın </a:t>
            </a:r>
            <a:r>
              <a:rPr lang="tr-TR" dirty="0" smtClean="0">
                <a:latin typeface="Tahoma" panose="020B0604030504040204" pitchFamily="34" charset="0"/>
                <a:ea typeface="Tahoma" panose="020B0604030504040204" pitchFamily="34" charset="0"/>
                <a:cs typeface="Tahoma" panose="020B0604030504040204" pitchFamily="34" charset="0"/>
              </a:rPr>
              <a:t>Merdiveni</a:t>
            </a:r>
          </a:p>
          <a:p>
            <a:r>
              <a:rPr lang="tr-TR" dirty="0" smtClean="0">
                <a:latin typeface="Tahoma" panose="020B0604030504040204" pitchFamily="34" charset="0"/>
                <a:ea typeface="Tahoma" panose="020B0604030504040204" pitchFamily="34" charset="0"/>
                <a:cs typeface="Tahoma" panose="020B0604030504040204" pitchFamily="34" charset="0"/>
              </a:rPr>
              <a:t>Yangın </a:t>
            </a:r>
            <a:r>
              <a:rPr lang="tr-TR" dirty="0">
                <a:latin typeface="Tahoma" panose="020B0604030504040204" pitchFamily="34" charset="0"/>
                <a:ea typeface="Tahoma" panose="020B0604030504040204" pitchFamily="34" charset="0"/>
                <a:cs typeface="Tahoma" panose="020B0604030504040204" pitchFamily="34" charset="0"/>
              </a:rPr>
              <a:t>güvenlik </a:t>
            </a:r>
            <a:r>
              <a:rPr lang="tr-TR" dirty="0" smtClean="0">
                <a:latin typeface="Tahoma" panose="020B0604030504040204" pitchFamily="34" charset="0"/>
                <a:ea typeface="Tahoma" panose="020B0604030504040204" pitchFamily="34" charset="0"/>
                <a:cs typeface="Tahoma" panose="020B0604030504040204" pitchFamily="34" charset="0"/>
              </a:rPr>
              <a:t>holü</a:t>
            </a:r>
          </a:p>
          <a:p>
            <a:endParaRPr lang="tr-TR" baseline="30000" dirty="0">
              <a:latin typeface="Tahoma" panose="020B0604030504040204" pitchFamily="34" charset="0"/>
              <a:ea typeface="Tahoma" panose="020B0604030504040204" pitchFamily="34" charset="0"/>
              <a:cs typeface="Tahoma" panose="020B0604030504040204" pitchFamily="34" charset="0"/>
            </a:endParaRPr>
          </a:p>
        </p:txBody>
      </p:sp>
      <p:pic>
        <p:nvPicPr>
          <p:cNvPr id="2050" name="Resim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155507"/>
            <a:ext cx="5725037" cy="533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ikdörtgen 7"/>
          <p:cNvSpPr/>
          <p:nvPr/>
        </p:nvSpPr>
        <p:spPr>
          <a:xfrm>
            <a:off x="1403648" y="232749"/>
            <a:ext cx="6840760" cy="461665"/>
          </a:xfrm>
          <a:prstGeom prst="rect">
            <a:avLst/>
          </a:prstGeom>
        </p:spPr>
        <p:txBody>
          <a:bodyPr wrap="square">
            <a:spAutoFit/>
          </a:bodyPr>
          <a:lstStyle/>
          <a:p>
            <a:pPr algn="ctr"/>
            <a:r>
              <a:rPr lang="tr-TR" sz="2400" b="1" dirty="0" smtClean="0">
                <a:solidFill>
                  <a:srgbClr val="002060"/>
                </a:solidFill>
              </a:rPr>
              <a:t>ÖRNEK KAT PLANI</a:t>
            </a:r>
            <a:endParaRPr lang="tr-TR" sz="2400" b="1" dirty="0">
              <a:solidFill>
                <a:srgbClr val="002060"/>
              </a:solidFill>
            </a:endParaRPr>
          </a:p>
        </p:txBody>
      </p:sp>
    </p:spTree>
    <p:extLst>
      <p:ext uri="{BB962C8B-B14F-4D97-AF65-F5344CB8AC3E}">
        <p14:creationId xmlns:p14="http://schemas.microsoft.com/office/powerpoint/2010/main" val="28468067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KOMİSYON İKON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5" name="Metin kutusu 24"/>
          <p:cNvSpPr txBox="1"/>
          <p:nvPr/>
        </p:nvSpPr>
        <p:spPr>
          <a:xfrm>
            <a:off x="172343" y="1733599"/>
            <a:ext cx="5272137" cy="409342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lgn="just">
              <a:buClr>
                <a:srgbClr val="FF0000"/>
              </a:buClr>
              <a:buFont typeface="Wingdings" panose="05000000000000000000" pitchFamily="2" charset="2"/>
              <a:buChar char="v"/>
            </a:pPr>
            <a:r>
              <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Değiştirilemeyecek hükümlerin </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Bakanlıkça değiştirilmesi halinde, bu değişikliklere ilgili idarelerin yönetmeliklerinde yer verilinceye kadar uygulamalar Bakanlıkça yapılan değişikliklere göre yürütülür. </a:t>
            </a:r>
            <a:endPar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endParaRPr lang="tr-TR"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Clr>
                <a:srgbClr val="FF0000"/>
              </a:buClr>
              <a:buFont typeface="Wingdings" panose="05000000000000000000" pitchFamily="2" charset="2"/>
              <a:buChar char="v"/>
            </a:pPr>
            <a:r>
              <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rPr>
              <a:t>Bakanlar </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Kurulu kararı alınan uygulama ve yatırımlarda ve bedeli kamu kaynağı kullanılarak yapılan </a:t>
            </a:r>
            <a:r>
              <a:rPr lang="tr-TR" sz="2000" b="1" dirty="0">
                <a:solidFill>
                  <a:srgbClr val="0070C0"/>
                </a:solidFill>
                <a:latin typeface="Tahoma" panose="020B0604030504040204" pitchFamily="34" charset="0"/>
                <a:ea typeface="Tahoma" panose="020B0604030504040204" pitchFamily="34" charset="0"/>
                <a:cs typeface="Tahoma" panose="020B0604030504040204" pitchFamily="34" charset="0"/>
              </a:rPr>
              <a:t>kamu yatırımlarında </a:t>
            </a:r>
            <a:r>
              <a:rPr lang="tr-TR" sz="2000" b="1" u="sng" dirty="0">
                <a:solidFill>
                  <a:schemeClr val="tx1"/>
                </a:solidFill>
                <a:latin typeface="Tahoma" panose="020B0604030504040204" pitchFamily="34" charset="0"/>
                <a:ea typeface="Tahoma" panose="020B0604030504040204" pitchFamily="34" charset="0"/>
                <a:cs typeface="Tahoma" panose="020B0604030504040204" pitchFamily="34" charset="0"/>
              </a:rPr>
              <a:t>bu Yönetmeliğin tanımlar bölümü hariç </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öncelikle imar planlarına, imar planlarında hüküm bulunmadığı hallerde bu Yönetmelik hükümlerine uyulur. </a:t>
            </a:r>
            <a:endParaRPr lang="tr-TR" sz="2000"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4" descr="C:\Users\mekansal\Desktop\görseller\kamu yapısıı.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8195" y="1700808"/>
            <a:ext cx="2699694"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C:\Users\mekansal\Desktop\FOTO\Baraj_resimleri-300x22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7674" y="4176622"/>
            <a:ext cx="2754312"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ikdörtgen 6"/>
          <p:cNvSpPr/>
          <p:nvPr/>
        </p:nvSpPr>
        <p:spPr>
          <a:xfrm>
            <a:off x="1447308" y="167722"/>
            <a:ext cx="7195726" cy="830997"/>
          </a:xfrm>
          <a:prstGeom prst="rect">
            <a:avLst/>
          </a:prstGeom>
        </p:spPr>
        <p:txBody>
          <a:bodyPr wrap="square">
            <a:spAutoFit/>
          </a:bodyPr>
          <a:lstStyle/>
          <a:p>
            <a:pPr algn="ctr">
              <a:defRPr/>
            </a:pPr>
            <a:r>
              <a:rPr lang="tr-TR" sz="2400" b="1" dirty="0">
                <a:solidFill>
                  <a:schemeClr val="tx2">
                    <a:lumMod val="75000"/>
                  </a:schemeClr>
                </a:solidFill>
              </a:rPr>
              <a:t>YÖNETMELİĞİN UYGULANMASINA İLİŞKİN ESASLAR</a:t>
            </a:r>
          </a:p>
        </p:txBody>
      </p:sp>
    </p:spTree>
    <p:extLst>
      <p:ext uri="{BB962C8B-B14F-4D97-AF65-F5344CB8AC3E}">
        <p14:creationId xmlns:p14="http://schemas.microsoft.com/office/powerpoint/2010/main" val="43954096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KOMİSYON İKON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5" name="Metin kutusu 24"/>
          <p:cNvSpPr txBox="1"/>
          <p:nvPr/>
        </p:nvSpPr>
        <p:spPr>
          <a:xfrm>
            <a:off x="0" y="1225688"/>
            <a:ext cx="9144000" cy="594008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tr-TR" sz="1900" b="1" dirty="0">
                <a:solidFill>
                  <a:schemeClr val="tx1"/>
                </a:solidFill>
                <a:latin typeface="Tahoma" panose="020B0604030504040204" pitchFamily="34" charset="0"/>
                <a:ea typeface="Tahoma" panose="020B0604030504040204" pitchFamily="34" charset="0"/>
                <a:cs typeface="Tahoma" panose="020B0604030504040204" pitchFamily="34" charset="0"/>
              </a:rPr>
              <a:t>Mevcut teşekkül </a:t>
            </a:r>
          </a:p>
          <a:p>
            <a:pPr algn="just"/>
            <a:r>
              <a:rPr lang="tr-TR" sz="1900" b="1" dirty="0">
                <a:solidFill>
                  <a:schemeClr val="tx1"/>
                </a:solidFill>
                <a:latin typeface="Tahoma" panose="020B0604030504040204" pitchFamily="34" charset="0"/>
                <a:ea typeface="Tahoma" panose="020B0604030504040204" pitchFamily="34" charset="0"/>
                <a:cs typeface="Tahoma" panose="020B0604030504040204" pitchFamily="34" charset="0"/>
              </a:rPr>
              <a:t>GEÇİCİ MADDE 2 – </a:t>
            </a:r>
            <a:r>
              <a:rPr lang="tr-TR" sz="1900" dirty="0" smtClean="0">
                <a:solidFill>
                  <a:schemeClr val="tx1"/>
                </a:solidFill>
                <a:latin typeface="Tahoma" panose="020B0604030504040204" pitchFamily="34" charset="0"/>
                <a:ea typeface="Tahoma" panose="020B0604030504040204" pitchFamily="34" charset="0"/>
                <a:cs typeface="Tahoma" panose="020B0604030504040204" pitchFamily="34" charset="0"/>
              </a:rPr>
              <a:t>Bu </a:t>
            </a:r>
            <a:r>
              <a:rPr lang="tr-TR" sz="1900" dirty="0">
                <a:solidFill>
                  <a:schemeClr val="tx1"/>
                </a:solidFill>
                <a:latin typeface="Tahoma" panose="020B0604030504040204" pitchFamily="34" charset="0"/>
                <a:ea typeface="Tahoma" panose="020B0604030504040204" pitchFamily="34" charset="0"/>
                <a:cs typeface="Tahoma" panose="020B0604030504040204" pitchFamily="34" charset="0"/>
              </a:rPr>
              <a:t>Yönetmeliğin yürürlüğe girdiği tarihten önceki </a:t>
            </a:r>
            <a:r>
              <a:rPr lang="tr-TR" sz="1900" dirty="0">
                <a:latin typeface="Tahoma" panose="020B0604030504040204" pitchFamily="34" charset="0"/>
                <a:ea typeface="Tahoma" panose="020B0604030504040204" pitchFamily="34" charset="0"/>
                <a:cs typeface="Tahoma" panose="020B0604030504040204" pitchFamily="34" charset="0"/>
              </a:rPr>
              <a:t>mevzuata göre ve mevzuatına uygun olarak </a:t>
            </a:r>
            <a:r>
              <a:rPr lang="tr-TR" sz="19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kısmen veya tamamen </a:t>
            </a:r>
            <a:r>
              <a:rPr lang="tr-TR" sz="1900" dirty="0">
                <a:latin typeface="Tahoma" panose="020B0604030504040204" pitchFamily="34" charset="0"/>
                <a:ea typeface="Tahoma" panose="020B0604030504040204" pitchFamily="34" charset="0"/>
                <a:cs typeface="Tahoma" panose="020B0604030504040204" pitchFamily="34" charset="0"/>
              </a:rPr>
              <a:t>yapılaşması teşekkül etmiş imar adalarında, imar planında aksine bir hüküm bulunmamak kaydıyla, </a:t>
            </a:r>
            <a:endParaRPr lang="tr-TR" sz="1900" dirty="0" smtClean="0">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anose="05000000000000000000" pitchFamily="2" charset="2"/>
              <a:buChar char="ü"/>
            </a:pPr>
            <a:r>
              <a:rPr lang="tr-TR" sz="1900"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yapı </a:t>
            </a:r>
            <a:r>
              <a:rPr lang="tr-TR" sz="19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yaklaşma mesafeleri, </a:t>
            </a:r>
            <a:endParaRPr lang="tr-TR" sz="1900"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anose="05000000000000000000" pitchFamily="2" charset="2"/>
              <a:buChar char="ü"/>
            </a:pPr>
            <a:r>
              <a:rPr lang="tr-TR" sz="1900"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kotlandırma</a:t>
            </a:r>
            <a:r>
              <a:rPr lang="tr-TR" sz="19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endParaRPr lang="tr-TR" sz="1900"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algn="just">
              <a:buFont typeface="Wingdings" panose="05000000000000000000" pitchFamily="2" charset="2"/>
              <a:buChar char="ü"/>
            </a:pPr>
            <a:r>
              <a:rPr lang="tr-TR" sz="1900"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arka </a:t>
            </a:r>
            <a:r>
              <a:rPr lang="tr-TR" sz="19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bahçelerin </a:t>
            </a:r>
            <a:r>
              <a:rPr lang="tr-TR" sz="1900"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tesviyesi,</a:t>
            </a:r>
          </a:p>
          <a:p>
            <a:pPr marL="285750" indent="-285750" algn="just">
              <a:buFont typeface="Wingdings" panose="05000000000000000000" pitchFamily="2" charset="2"/>
              <a:buChar char="ü"/>
            </a:pPr>
            <a:r>
              <a:rPr lang="tr-TR" sz="1900"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parsel </a:t>
            </a:r>
            <a:r>
              <a:rPr lang="tr-TR" sz="19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dışına taşmamak kaydı ile açık ve kapalı </a:t>
            </a:r>
            <a:r>
              <a:rPr lang="tr-TR" sz="1900"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çıkmaları</a:t>
            </a:r>
          </a:p>
          <a:p>
            <a:pPr algn="just"/>
            <a:r>
              <a:rPr lang="tr-TR" sz="1900" dirty="0" smtClean="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tr-TR" sz="1900" b="1" dirty="0">
                <a:latin typeface="Tahoma" panose="020B0604030504040204" pitchFamily="34" charset="0"/>
                <a:ea typeface="Tahoma" panose="020B0604030504040204" pitchFamily="34" charset="0"/>
                <a:cs typeface="Tahoma" panose="020B0604030504040204" pitchFamily="34" charset="0"/>
              </a:rPr>
              <a:t>mevcut teşekküle göre </a:t>
            </a:r>
            <a:r>
              <a:rPr lang="tr-TR" sz="1900" dirty="0">
                <a:latin typeface="Tahoma" panose="020B0604030504040204" pitchFamily="34" charset="0"/>
                <a:ea typeface="Tahoma" panose="020B0604030504040204" pitchFamily="34" charset="0"/>
                <a:cs typeface="Tahoma" panose="020B0604030504040204" pitchFamily="34" charset="0"/>
              </a:rPr>
              <a:t>belirlemeye idaresi yetkilidir. </a:t>
            </a:r>
            <a:endParaRPr lang="tr-TR" sz="1900" dirty="0" smtClean="0">
              <a:latin typeface="Tahoma" panose="020B0604030504040204" pitchFamily="34" charset="0"/>
              <a:ea typeface="Tahoma" panose="020B0604030504040204" pitchFamily="34" charset="0"/>
              <a:cs typeface="Tahoma" panose="020B0604030504040204" pitchFamily="34" charset="0"/>
            </a:endParaRPr>
          </a:p>
          <a:p>
            <a:pPr algn="just"/>
            <a:endParaRPr lang="tr-TR" sz="1900" dirty="0">
              <a:latin typeface="Tahoma" panose="020B0604030504040204" pitchFamily="34" charset="0"/>
              <a:ea typeface="Tahoma" panose="020B0604030504040204" pitchFamily="34" charset="0"/>
              <a:cs typeface="Tahoma" panose="020B0604030504040204" pitchFamily="34" charset="0"/>
            </a:endParaRPr>
          </a:p>
          <a:p>
            <a:pPr algn="just"/>
            <a:r>
              <a:rPr lang="tr-TR" sz="1900" dirty="0" smtClean="0">
                <a:latin typeface="Tahoma" panose="020B0604030504040204" pitchFamily="34" charset="0"/>
                <a:ea typeface="Tahoma" panose="020B0604030504040204" pitchFamily="34" charset="0"/>
                <a:cs typeface="Tahoma" panose="020B0604030504040204" pitchFamily="34" charset="0"/>
              </a:rPr>
              <a:t>Bu </a:t>
            </a:r>
            <a:r>
              <a:rPr lang="tr-TR" sz="1900" dirty="0">
                <a:latin typeface="Tahoma" panose="020B0604030504040204" pitchFamily="34" charset="0"/>
                <a:ea typeface="Tahoma" panose="020B0604030504040204" pitchFamily="34" charset="0"/>
                <a:cs typeface="Tahoma" panose="020B0604030504040204" pitchFamily="34" charset="0"/>
              </a:rPr>
              <a:t>durumda, yan bahçe mesafeleri ve açık ve kapalı çıkma ölçüleri </a:t>
            </a:r>
            <a:r>
              <a:rPr lang="tr-TR" sz="1900" b="1" dirty="0">
                <a:latin typeface="Tahoma" panose="020B0604030504040204" pitchFamily="34" charset="0"/>
                <a:ea typeface="Tahoma" panose="020B0604030504040204" pitchFamily="34" charset="0"/>
                <a:cs typeface="Tahoma" panose="020B0604030504040204" pitchFamily="34" charset="0"/>
              </a:rPr>
              <a:t>parselin sağında ve solunda bulunan </a:t>
            </a:r>
            <a:r>
              <a:rPr lang="tr-TR" sz="1900" b="1" dirty="0">
                <a:solidFill>
                  <a:srgbClr val="0070C0"/>
                </a:solidFill>
                <a:latin typeface="Tahoma" panose="020B0604030504040204" pitchFamily="34" charset="0"/>
                <a:ea typeface="Tahoma" panose="020B0604030504040204" pitchFamily="34" charset="0"/>
                <a:cs typeface="Tahoma" panose="020B0604030504040204" pitchFamily="34" charset="0"/>
              </a:rPr>
              <a:t>mevzuatına uygun </a:t>
            </a:r>
            <a:r>
              <a:rPr lang="tr-TR" sz="1900" dirty="0">
                <a:latin typeface="Tahoma" panose="020B0604030504040204" pitchFamily="34" charset="0"/>
                <a:ea typeface="Tahoma" panose="020B0604030504040204" pitchFamily="34" charset="0"/>
                <a:cs typeface="Tahoma" panose="020B0604030504040204" pitchFamily="34" charset="0"/>
              </a:rPr>
              <a:t>mevcut binaların yan bahçe mesafesine ve bu mesafe içinde yapılan açık ve kapalı çıkmalara uygun olarak verilir. Arka bahçe mesafeleri ve bu mesafe içinde yapılacak açık ve kapalı çıkmalar; bitişik nizam yapı adalarında mevcut teşekküle, ayrık nizam yapı adalarında ise bitişiğindeki komşu parsellerin yapılaşmasına uygun olarak belirlenir. Kotlandırma ve arka bahçelerin tesviyesi komşu parsellerdeki uygulamalara göre yapılır. Ancak bu maddede ifade edilen çıkma ve bahçe mesafelerine ilişkin hususlarla ilgili olarak </a:t>
            </a:r>
            <a:r>
              <a:rPr lang="tr-TR" sz="1900" dirty="0">
                <a:solidFill>
                  <a:schemeClr val="tx1"/>
                </a:solidFill>
                <a:latin typeface="Tahoma" panose="020B0604030504040204" pitchFamily="34" charset="0"/>
                <a:ea typeface="Tahoma" panose="020B0604030504040204" pitchFamily="34" charset="0"/>
                <a:cs typeface="Tahoma" panose="020B0604030504040204" pitchFamily="34" charset="0"/>
              </a:rPr>
              <a:t>mevcut bina bulunmayan komşu cephelerde </a:t>
            </a:r>
            <a:r>
              <a:rPr lang="tr-TR" sz="1900" dirty="0">
                <a:latin typeface="Tahoma" panose="020B0604030504040204" pitchFamily="34" charset="0"/>
                <a:ea typeface="Tahoma" panose="020B0604030504040204" pitchFamily="34" charset="0"/>
                <a:cs typeface="Tahoma" panose="020B0604030504040204" pitchFamily="34" charset="0"/>
              </a:rPr>
              <a:t>mer’i plan ve bu Yönetmelik hükümlerine uyulur. </a:t>
            </a:r>
          </a:p>
        </p:txBody>
      </p:sp>
      <p:sp>
        <p:nvSpPr>
          <p:cNvPr id="5" name="Dikdörtgen 4"/>
          <p:cNvSpPr/>
          <p:nvPr/>
        </p:nvSpPr>
        <p:spPr>
          <a:xfrm>
            <a:off x="1403648" y="278469"/>
            <a:ext cx="6840760" cy="461665"/>
          </a:xfrm>
          <a:prstGeom prst="rect">
            <a:avLst/>
          </a:prstGeom>
        </p:spPr>
        <p:txBody>
          <a:bodyPr wrap="square">
            <a:spAutoFit/>
          </a:bodyPr>
          <a:lstStyle/>
          <a:p>
            <a:pPr algn="ctr"/>
            <a:r>
              <a:rPr lang="tr-TR" sz="2400" b="1" dirty="0" smtClean="0">
                <a:solidFill>
                  <a:srgbClr val="002060"/>
                </a:solidFill>
              </a:rPr>
              <a:t>GEÇİCİ MADDELER</a:t>
            </a:r>
            <a:endParaRPr lang="tr-TR" sz="2400" b="1" dirty="0">
              <a:solidFill>
                <a:srgbClr val="002060"/>
              </a:solidFill>
            </a:endParaRPr>
          </a:p>
        </p:txBody>
      </p:sp>
    </p:spTree>
    <p:extLst>
      <p:ext uri="{BB962C8B-B14F-4D97-AF65-F5344CB8AC3E}">
        <p14:creationId xmlns:p14="http://schemas.microsoft.com/office/powerpoint/2010/main" val="339369291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KOMİSYON İKON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5" name="Metin kutusu 24"/>
          <p:cNvSpPr txBox="1"/>
          <p:nvPr/>
        </p:nvSpPr>
        <p:spPr>
          <a:xfrm>
            <a:off x="0" y="1484784"/>
            <a:ext cx="6000601" cy="501675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tr-T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GEÇİCİ </a:t>
            </a:r>
            <a:r>
              <a:rPr lang="tr-TR" sz="2000" b="1" dirty="0">
                <a:solidFill>
                  <a:schemeClr val="tx1"/>
                </a:solidFill>
                <a:latin typeface="Tahoma" panose="020B0604030504040204" pitchFamily="34" charset="0"/>
                <a:ea typeface="Tahoma" panose="020B0604030504040204" pitchFamily="34" charset="0"/>
                <a:cs typeface="Tahoma" panose="020B0604030504040204" pitchFamily="34" charset="0"/>
              </a:rPr>
              <a:t>MADDE </a:t>
            </a:r>
            <a:r>
              <a:rPr lang="tr-TR"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3 </a:t>
            </a:r>
          </a:p>
          <a:p>
            <a:pPr marL="342900" indent="-342900" algn="just">
              <a:buFont typeface="Wingdings" panose="05000000000000000000" pitchFamily="2" charset="2"/>
              <a:buChar char="Ø"/>
            </a:pPr>
            <a:r>
              <a:rPr lang="tr-TR" sz="2000" dirty="0">
                <a:latin typeface="Tahoma" panose="020B0604030504040204" pitchFamily="34" charset="0"/>
                <a:ea typeface="Tahoma" panose="020B0604030504040204" pitchFamily="34" charset="0"/>
                <a:cs typeface="Tahoma" panose="020B0604030504040204" pitchFamily="34" charset="0"/>
              </a:rPr>
              <a:t>Bu Yönetmeliğin yürürlüğe girmesinden önce </a:t>
            </a:r>
            <a:r>
              <a:rPr lang="tr-TR" sz="2000" dirty="0">
                <a:solidFill>
                  <a:srgbClr val="002060"/>
                </a:solidFill>
                <a:latin typeface="Tahoma" panose="020B0604030504040204" pitchFamily="34" charset="0"/>
                <a:ea typeface="Tahoma" panose="020B0604030504040204" pitchFamily="34" charset="0"/>
                <a:cs typeface="Tahoma" panose="020B0604030504040204" pitchFamily="34" charset="0"/>
              </a:rPr>
              <a:t>riskli yapı tespiti yapılmış ya da riskli alan kapsamına alınmış </a:t>
            </a:r>
            <a:r>
              <a:rPr lang="tr-TR" sz="2000" dirty="0">
                <a:latin typeface="Tahoma" panose="020B0604030504040204" pitchFamily="34" charset="0"/>
                <a:ea typeface="Tahoma" panose="020B0604030504040204" pitchFamily="34" charset="0"/>
                <a:cs typeface="Tahoma" panose="020B0604030504040204" pitchFamily="34" charset="0"/>
              </a:rPr>
              <a:t>olup, maliklerin en az üçte ikisi ile noter onaylı kat karşılığı inşaat sözleşmesi düzenlenmiş olup yapı ruhsatı düzenlenmemiş yapıların ruhsat işlemleri, talep edilmesi halinde 1/10/2017 tarihinden önce yürürlükte olan Yönetmeliğe göre sonuçlandırılır.</a:t>
            </a:r>
          </a:p>
          <a:p>
            <a:pPr marL="342900" indent="-342900" algn="just">
              <a:buFont typeface="Wingdings" panose="05000000000000000000" pitchFamily="2" charset="2"/>
              <a:buChar char="Ø"/>
            </a:pPr>
            <a:endParaRPr lang="tr-TR" sz="2000" dirty="0">
              <a:latin typeface="Tahoma" panose="020B0604030504040204" pitchFamily="34" charset="0"/>
              <a:ea typeface="Tahoma" panose="020B0604030504040204" pitchFamily="34" charset="0"/>
              <a:cs typeface="Tahoma" panose="020B0604030504040204" pitchFamily="34" charset="0"/>
            </a:endParaRPr>
          </a:p>
          <a:p>
            <a:pPr marL="342900" indent="-342900" algn="just">
              <a:buFont typeface="Wingdings" panose="05000000000000000000" pitchFamily="2" charset="2"/>
              <a:buChar char="Ø"/>
            </a:pPr>
            <a:r>
              <a:rPr lang="tr-TR" sz="2000" u="sng" dirty="0" smtClean="0">
                <a:latin typeface="Tahoma" panose="020B0604030504040204" pitchFamily="34" charset="0"/>
                <a:ea typeface="Tahoma" panose="020B0604030504040204" pitchFamily="34" charset="0"/>
                <a:cs typeface="Tahoma" panose="020B0604030504040204" pitchFamily="34" charset="0"/>
              </a:rPr>
              <a:t>Bu </a:t>
            </a:r>
            <a:r>
              <a:rPr lang="tr-TR" sz="2000" u="sng" dirty="0">
                <a:latin typeface="Tahoma" panose="020B0604030504040204" pitchFamily="34" charset="0"/>
                <a:ea typeface="Tahoma" panose="020B0604030504040204" pitchFamily="34" charset="0"/>
                <a:cs typeface="Tahoma" panose="020B0604030504040204" pitchFamily="34" charset="0"/>
              </a:rPr>
              <a:t>Yönetmeliğin yürürlüğe girmesinden önce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ruhsat alınmış</a:t>
            </a:r>
            <a:r>
              <a:rPr lang="tr-TR" sz="2000" dirty="0">
                <a:latin typeface="Tahoma" panose="020B0604030504040204" pitchFamily="34" charset="0"/>
                <a:ea typeface="Tahoma" panose="020B0604030504040204" pitchFamily="34" charset="0"/>
                <a:cs typeface="Tahoma" panose="020B0604030504040204" pitchFamily="34" charset="0"/>
              </a:rPr>
              <a:t> olup, inşaatı devam eden yapılara ilişkin ruhsat süresi içerisinde yapılan </a:t>
            </a:r>
            <a:r>
              <a:rPr lang="tr-TR" sz="2000" b="1" dirty="0">
                <a:solidFill>
                  <a:schemeClr val="tx1"/>
                </a:solidFill>
                <a:latin typeface="Tahoma" panose="020B0604030504040204" pitchFamily="34" charset="0"/>
                <a:ea typeface="Tahoma" panose="020B0604030504040204" pitchFamily="34" charset="0"/>
                <a:cs typeface="Tahoma" panose="020B0604030504040204" pitchFamily="34" charset="0"/>
              </a:rPr>
              <a:t>tadilat ruhsatı başvuruları</a:t>
            </a:r>
            <a:r>
              <a:rPr lang="tr-TR" sz="2000" dirty="0">
                <a:latin typeface="Tahoma" panose="020B0604030504040204" pitchFamily="34" charset="0"/>
                <a:ea typeface="Tahoma" panose="020B0604030504040204" pitchFamily="34" charset="0"/>
                <a:cs typeface="Tahoma" panose="020B0604030504040204" pitchFamily="34" charset="0"/>
              </a:rPr>
              <a:t>; talep edilmesi halinde ruhsatın düzenlendiği Yönetmeliğe göre sonuçlandırılır.</a:t>
            </a:r>
          </a:p>
        </p:txBody>
      </p:sp>
      <p:pic>
        <p:nvPicPr>
          <p:cNvPr id="3074" name="Resim 3"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4249918"/>
            <a:ext cx="2987823" cy="225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ikdörtgen 5"/>
          <p:cNvSpPr/>
          <p:nvPr/>
        </p:nvSpPr>
        <p:spPr>
          <a:xfrm>
            <a:off x="1403648" y="308949"/>
            <a:ext cx="6840760" cy="461665"/>
          </a:xfrm>
          <a:prstGeom prst="rect">
            <a:avLst/>
          </a:prstGeom>
        </p:spPr>
        <p:txBody>
          <a:bodyPr wrap="square">
            <a:spAutoFit/>
          </a:bodyPr>
          <a:lstStyle/>
          <a:p>
            <a:pPr algn="ctr"/>
            <a:r>
              <a:rPr lang="tr-TR" sz="2400" b="1" dirty="0" smtClean="0">
                <a:solidFill>
                  <a:srgbClr val="002060"/>
                </a:solidFill>
              </a:rPr>
              <a:t>GEÇİCİ MADDELER</a:t>
            </a:r>
            <a:endParaRPr lang="tr-TR" sz="2400" b="1" dirty="0">
              <a:solidFill>
                <a:srgbClr val="002060"/>
              </a:solidFill>
            </a:endParaRPr>
          </a:p>
        </p:txBody>
      </p:sp>
      <p:pic>
        <p:nvPicPr>
          <p:cNvPr id="2" name="Picture 2" descr="inşaat ile ilgili gö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484784"/>
            <a:ext cx="2987823" cy="2508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06031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6"/>
          <p:cNvSpPr/>
          <p:nvPr/>
        </p:nvSpPr>
        <p:spPr>
          <a:xfrm>
            <a:off x="611560" y="2636912"/>
            <a:ext cx="7704856" cy="523220"/>
          </a:xfrm>
          <a:prstGeom prst="rect">
            <a:avLst/>
          </a:prstGeom>
        </p:spPr>
        <p:txBody>
          <a:bodyPr wrap="square">
            <a:spAutoFit/>
          </a:bodyPr>
          <a:lstStyle/>
          <a:p>
            <a:pPr marL="365760" indent="-256032" algn="ctr">
              <a:defRPr/>
            </a:pPr>
            <a:r>
              <a:rPr lang="tr-TR" sz="2800" b="1" dirty="0" smtClean="0">
                <a:solidFill>
                  <a:srgbClr val="000066"/>
                </a:solidFill>
                <a:latin typeface="Cambria" panose="02040503050406030204" pitchFamily="18" charset="0"/>
              </a:rPr>
              <a:t>TEŞEKKÜRLER</a:t>
            </a:r>
            <a:endParaRPr lang="tr-TR" sz="2600" b="1" dirty="0">
              <a:solidFill>
                <a:srgbClr val="000066"/>
              </a:solidFill>
              <a:latin typeface="Cambria" panose="02040503050406030204" pitchFamily="18" charset="0"/>
            </a:endParaRPr>
          </a:p>
        </p:txBody>
      </p:sp>
      <p:pic>
        <p:nvPicPr>
          <p:cNvPr id="7" name="Picture 1"/>
          <p:cNvPicPr>
            <a:picLocks noChangeAspect="1" noChangeArrowheads="1"/>
          </p:cNvPicPr>
          <p:nvPr/>
        </p:nvPicPr>
        <p:blipFill>
          <a:blip r:embed="rId3" cstate="print"/>
          <a:srcRect/>
          <a:stretch>
            <a:fillRect/>
          </a:stretch>
        </p:blipFill>
        <p:spPr bwMode="auto">
          <a:xfrm>
            <a:off x="1" y="5589240"/>
            <a:ext cx="9144000" cy="1268760"/>
          </a:xfrm>
          <a:prstGeom prst="rect">
            <a:avLst/>
          </a:prstGeom>
          <a:ln>
            <a:noFill/>
          </a:ln>
          <a:effectLst>
            <a:softEdge rad="112500"/>
          </a:effectLst>
        </p:spPr>
      </p:pic>
      <p:sp>
        <p:nvSpPr>
          <p:cNvPr id="8" name="7 Dikdörtgen"/>
          <p:cNvSpPr/>
          <p:nvPr/>
        </p:nvSpPr>
        <p:spPr>
          <a:xfrm>
            <a:off x="166670" y="6444044"/>
            <a:ext cx="8869826" cy="400110"/>
          </a:xfrm>
          <a:prstGeom prst="rect">
            <a:avLst/>
          </a:prstGeom>
        </p:spPr>
        <p:txBody>
          <a:bodyPr wrap="square">
            <a:spAutoFit/>
          </a:bodyPr>
          <a:lstStyle/>
          <a:p>
            <a:pPr algn="ctr" fontAlgn="base">
              <a:spcBef>
                <a:spcPct val="0"/>
              </a:spcBef>
              <a:spcAft>
                <a:spcPts val="1000"/>
              </a:spcAft>
            </a:pPr>
            <a:r>
              <a:rPr lang="tr-TR" sz="2000" b="1" dirty="0" smtClean="0">
                <a:solidFill>
                  <a:prstClr val="white"/>
                </a:solidFill>
                <a:effectLst>
                  <a:outerShdw blurRad="38100" dist="38100" dir="2700000" algn="tl">
                    <a:srgbClr val="000000">
                      <a:alpha val="43137"/>
                    </a:srgbClr>
                  </a:outerShdw>
                </a:effectLst>
                <a:latin typeface="Vivaldi" pitchFamily="66" charset="0"/>
                <a:cs typeface="Arial" pitchFamily="34" charset="0"/>
              </a:rPr>
              <a:t>Yaşanabilir   Çevre    ve   Marka    Şehirler</a:t>
            </a:r>
          </a:p>
        </p:txBody>
      </p:sp>
      <p:sp>
        <p:nvSpPr>
          <p:cNvPr id="3" name="Slayt Numarası Yer Tutucusu 2"/>
          <p:cNvSpPr>
            <a:spLocks noGrp="1"/>
          </p:cNvSpPr>
          <p:nvPr>
            <p:ph type="sldNum" sz="quarter" idx="11"/>
          </p:nvPr>
        </p:nvSpPr>
        <p:spPr/>
        <p:txBody>
          <a:bodyPr/>
          <a:lstStyle/>
          <a:p>
            <a:fld id="{2156F503-6163-4EB9-8C1F-73528EC64C1D}" type="slidenum">
              <a:rPr lang="tr-TR" smtClean="0"/>
              <a:pPr/>
              <a:t>62</a:t>
            </a:fld>
            <a:endParaRPr lang="tr-TR"/>
          </a:p>
        </p:txBody>
      </p:sp>
    </p:spTree>
    <p:extLst>
      <p:ext uri="{BB962C8B-B14F-4D97-AF65-F5344CB8AC3E}">
        <p14:creationId xmlns:p14="http://schemas.microsoft.com/office/powerpoint/2010/main" val="21833396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Dikdörtgen 23"/>
          <p:cNvSpPr/>
          <p:nvPr/>
        </p:nvSpPr>
        <p:spPr>
          <a:xfrm>
            <a:off x="3419872" y="1340768"/>
            <a:ext cx="1944215" cy="64807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31750" tIns="31750" rIns="31750" bIns="31750" numCol="1" spcCol="1270" anchor="ctr" anchorCtr="0">
            <a:noAutofit/>
          </a:bodyPr>
          <a:lstStyle/>
          <a:p>
            <a:pPr lvl="0" algn="ctr" defTabSz="2222500">
              <a:lnSpc>
                <a:spcPct val="90000"/>
              </a:lnSpc>
              <a:spcBef>
                <a:spcPct val="0"/>
              </a:spcBef>
              <a:spcAft>
                <a:spcPct val="35000"/>
              </a:spcAft>
            </a:pPr>
            <a:r>
              <a:rPr lang="tr-TR" sz="2800" kern="1200" dirty="0" smtClean="0"/>
              <a:t>İlgilisi</a:t>
            </a:r>
            <a:endParaRPr lang="tr-TR" sz="2800" kern="1200" dirty="0"/>
          </a:p>
        </p:txBody>
      </p:sp>
      <p:sp>
        <p:nvSpPr>
          <p:cNvPr id="10" name="Dikdörtgen 9"/>
          <p:cNvSpPr/>
          <p:nvPr/>
        </p:nvSpPr>
        <p:spPr>
          <a:xfrm>
            <a:off x="3204112" y="2421016"/>
            <a:ext cx="2376000" cy="1152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tr-TR" dirty="0" smtClean="0"/>
              <a:t>İlgili İdare’ye başvurulur </a:t>
            </a:r>
            <a:endParaRPr lang="tr-TR" dirty="0"/>
          </a:p>
        </p:txBody>
      </p:sp>
      <p:sp>
        <p:nvSpPr>
          <p:cNvPr id="42" name="Dikdörtgen 41"/>
          <p:cNvSpPr/>
          <p:nvPr/>
        </p:nvSpPr>
        <p:spPr>
          <a:xfrm>
            <a:off x="441901" y="4005063"/>
            <a:ext cx="2376000" cy="1152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dirty="0" smtClean="0"/>
              <a:t>Varsa Büyükşehir Belediyesi’ne başvurulur</a:t>
            </a:r>
            <a:endParaRPr lang="tr-TR" dirty="0"/>
          </a:p>
        </p:txBody>
      </p:sp>
      <p:sp>
        <p:nvSpPr>
          <p:cNvPr id="54" name="Dikdörtgen 53"/>
          <p:cNvSpPr/>
          <p:nvPr/>
        </p:nvSpPr>
        <p:spPr>
          <a:xfrm>
            <a:off x="6657604" y="4005064"/>
            <a:ext cx="2376000" cy="115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Bakanlığa </a:t>
            </a:r>
          </a:p>
          <a:p>
            <a:pPr algn="ctr"/>
            <a:r>
              <a:rPr lang="tr-TR" dirty="0" smtClean="0"/>
              <a:t>başvurulur </a:t>
            </a:r>
            <a:endParaRPr lang="tr-TR" dirty="0"/>
          </a:p>
        </p:txBody>
      </p:sp>
      <p:cxnSp>
        <p:nvCxnSpPr>
          <p:cNvPr id="130" name="Düz Ok Bağlayıcısı 129"/>
          <p:cNvCxnSpPr>
            <a:stCxn id="24" idx="2"/>
            <a:endCxn id="10" idx="0"/>
          </p:cNvCxnSpPr>
          <p:nvPr/>
        </p:nvCxnSpPr>
        <p:spPr>
          <a:xfrm>
            <a:off x="4391980" y="1988840"/>
            <a:ext cx="132" cy="43217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9" name="Dikdörtgen 28"/>
          <p:cNvSpPr/>
          <p:nvPr/>
        </p:nvSpPr>
        <p:spPr>
          <a:xfrm>
            <a:off x="3707904" y="4221088"/>
            <a:ext cx="2520280" cy="72008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tr-TR" sz="1400" dirty="0"/>
              <a:t>Tereddüt </a:t>
            </a:r>
            <a:r>
              <a:rPr lang="tr-TR" sz="1400" dirty="0" smtClean="0"/>
              <a:t>giderilmediyse</a:t>
            </a:r>
            <a:endParaRPr lang="tr-TR" sz="1400" dirty="0"/>
          </a:p>
        </p:txBody>
      </p:sp>
      <p:cxnSp>
        <p:nvCxnSpPr>
          <p:cNvPr id="40" name="Düz Ok Bağlayıcısı 39"/>
          <p:cNvCxnSpPr>
            <a:stCxn id="10" idx="2"/>
          </p:cNvCxnSpPr>
          <p:nvPr/>
        </p:nvCxnSpPr>
        <p:spPr>
          <a:xfrm>
            <a:off x="4392112" y="3573016"/>
            <a:ext cx="0" cy="64807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7" name="Düz Ok Bağlayıcısı 46"/>
          <p:cNvCxnSpPr>
            <a:stCxn id="29" idx="1"/>
            <a:endCxn id="42" idx="3"/>
          </p:cNvCxnSpPr>
          <p:nvPr/>
        </p:nvCxnSpPr>
        <p:spPr>
          <a:xfrm flipH="1" flipV="1">
            <a:off x="2817901" y="4581063"/>
            <a:ext cx="890003" cy="6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5" name="Düz Ok Bağlayıcısı 54"/>
          <p:cNvCxnSpPr>
            <a:stCxn id="42" idx="2"/>
          </p:cNvCxnSpPr>
          <p:nvPr/>
        </p:nvCxnSpPr>
        <p:spPr>
          <a:xfrm>
            <a:off x="1629901" y="5157063"/>
            <a:ext cx="7773" cy="72020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4" name="Düz Ok Bağlayıcısı 93"/>
          <p:cNvCxnSpPr>
            <a:stCxn id="29" idx="3"/>
            <a:endCxn id="54" idx="1"/>
          </p:cNvCxnSpPr>
          <p:nvPr/>
        </p:nvCxnSpPr>
        <p:spPr>
          <a:xfrm flipV="1">
            <a:off x="6228184" y="4581064"/>
            <a:ext cx="429420" cy="6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36"/>
          <a:stretch/>
        </p:blipFill>
        <p:spPr bwMode="auto">
          <a:xfrm>
            <a:off x="2156883" y="1282241"/>
            <a:ext cx="1047229" cy="765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Dikdörtgen 29"/>
          <p:cNvSpPr/>
          <p:nvPr/>
        </p:nvSpPr>
        <p:spPr>
          <a:xfrm>
            <a:off x="755576" y="5877270"/>
            <a:ext cx="1542829" cy="72008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tr-TR" sz="1400" dirty="0"/>
              <a:t>Tereddüt </a:t>
            </a:r>
            <a:r>
              <a:rPr lang="tr-TR" sz="1400" dirty="0" smtClean="0"/>
              <a:t>giderilmediyse</a:t>
            </a:r>
            <a:endParaRPr lang="tr-TR" sz="1400" dirty="0"/>
          </a:p>
        </p:txBody>
      </p:sp>
      <p:cxnSp>
        <p:nvCxnSpPr>
          <p:cNvPr id="13" name="Dirsek Bağlayıcısı 12"/>
          <p:cNvCxnSpPr>
            <a:stCxn id="30" idx="3"/>
            <a:endCxn id="54" idx="2"/>
          </p:cNvCxnSpPr>
          <p:nvPr/>
        </p:nvCxnSpPr>
        <p:spPr>
          <a:xfrm flipV="1">
            <a:off x="2298405" y="5157064"/>
            <a:ext cx="5547199" cy="1080247"/>
          </a:xfrm>
          <a:prstGeom prst="bentConnector2">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1" name="Dirsek Bağlayıcısı 40"/>
          <p:cNvCxnSpPr>
            <a:stCxn id="10" idx="3"/>
          </p:cNvCxnSpPr>
          <p:nvPr/>
        </p:nvCxnSpPr>
        <p:spPr>
          <a:xfrm>
            <a:off x="5580112" y="2997016"/>
            <a:ext cx="133538" cy="1224072"/>
          </a:xfrm>
          <a:prstGeom prst="bentConnector2">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4" name="Dirsek Bağlayıcısı 43"/>
          <p:cNvCxnSpPr>
            <a:stCxn id="24" idx="3"/>
          </p:cNvCxnSpPr>
          <p:nvPr/>
        </p:nvCxnSpPr>
        <p:spPr>
          <a:xfrm>
            <a:off x="5364087" y="1664804"/>
            <a:ext cx="576064" cy="2576216"/>
          </a:xfrm>
          <a:prstGeom prst="bentConnector2">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68" name="Resim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9818" y="2936933"/>
            <a:ext cx="1831572" cy="953944"/>
          </a:xfrm>
          <a:prstGeom prst="rect">
            <a:avLst/>
          </a:prstGeom>
        </p:spPr>
      </p:pic>
      <p:sp>
        <p:nvSpPr>
          <p:cNvPr id="2" name="Dikdörtgen 1"/>
          <p:cNvSpPr/>
          <p:nvPr/>
        </p:nvSpPr>
        <p:spPr>
          <a:xfrm>
            <a:off x="1508084" y="98720"/>
            <a:ext cx="6952348" cy="830997"/>
          </a:xfrm>
          <a:prstGeom prst="rect">
            <a:avLst/>
          </a:prstGeom>
        </p:spPr>
        <p:txBody>
          <a:bodyPr wrap="square">
            <a:spAutoFit/>
          </a:bodyPr>
          <a:lstStyle/>
          <a:p>
            <a:pPr algn="ctr">
              <a:defRPr/>
            </a:pPr>
            <a:r>
              <a:rPr lang="tr-TR" sz="2400" b="1" dirty="0">
                <a:solidFill>
                  <a:schemeClr val="tx2">
                    <a:lumMod val="75000"/>
                  </a:schemeClr>
                </a:solidFill>
              </a:rPr>
              <a:t>Yeni İmar Yönetmeliğin uygulanmasında tereddüde düşülen hususlarda izlenecek yol</a:t>
            </a:r>
          </a:p>
        </p:txBody>
      </p:sp>
    </p:spTree>
    <p:extLst>
      <p:ext uri="{BB962C8B-B14F-4D97-AF65-F5344CB8AC3E}">
        <p14:creationId xmlns:p14="http://schemas.microsoft.com/office/powerpoint/2010/main" val="5331467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KOMİSYON İKON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5" name="Metin kutusu 24"/>
          <p:cNvSpPr txBox="1"/>
          <p:nvPr/>
        </p:nvSpPr>
        <p:spPr>
          <a:xfrm>
            <a:off x="632182" y="1556792"/>
            <a:ext cx="7944817" cy="378565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lgn="just">
              <a:spcBef>
                <a:spcPts val="1800"/>
              </a:spcBef>
              <a:spcAft>
                <a:spcPts val="600"/>
              </a:spcAft>
              <a:buClr>
                <a:srgbClr val="FF0000"/>
              </a:buClr>
              <a:buFont typeface="Wingdings" panose="05000000000000000000" pitchFamily="2" charset="2"/>
              <a:buChar char="v"/>
            </a:pPr>
            <a:r>
              <a:rPr lang="tr-TR" sz="2000" dirty="0">
                <a:latin typeface="Tahoma" panose="020B0604030504040204" pitchFamily="34" charset="0"/>
                <a:ea typeface="Tahoma" panose="020B0604030504040204" pitchFamily="34" charset="0"/>
                <a:cs typeface="Tahoma" panose="020B0604030504040204" pitchFamily="34" charset="0"/>
              </a:rPr>
              <a:t>Eski yönetmeliklerde tanımlar daha uzun iken yeni yönetmelikte daha sade, anlaşılır tanımlara yer verilmiştir. </a:t>
            </a:r>
            <a:endParaRPr lang="tr-TR" sz="2000" dirty="0" smtClean="0">
              <a:latin typeface="Tahoma" panose="020B0604030504040204" pitchFamily="34" charset="0"/>
              <a:ea typeface="Tahoma" panose="020B0604030504040204" pitchFamily="34" charset="0"/>
              <a:cs typeface="Tahoma" panose="020B0604030504040204" pitchFamily="34" charset="0"/>
            </a:endParaRPr>
          </a:p>
          <a:p>
            <a:pPr marL="285750" indent="-285750" algn="just">
              <a:spcBef>
                <a:spcPts val="1800"/>
              </a:spcBef>
              <a:spcAft>
                <a:spcPts val="600"/>
              </a:spcAft>
              <a:buClr>
                <a:srgbClr val="FF0000"/>
              </a:buClr>
              <a:buFont typeface="Wingdings" panose="05000000000000000000" pitchFamily="2" charset="2"/>
              <a:buChar char="v"/>
            </a:pPr>
            <a:r>
              <a:rPr lang="tr-TR" sz="2000" dirty="0" smtClean="0">
                <a:latin typeface="Tahoma" panose="020B0604030504040204" pitchFamily="34" charset="0"/>
                <a:ea typeface="Tahoma" panose="020B0604030504040204" pitchFamily="34" charset="0"/>
                <a:cs typeface="Tahoma" panose="020B0604030504040204" pitchFamily="34" charset="0"/>
              </a:rPr>
              <a:t>Uygulamada </a:t>
            </a:r>
            <a:r>
              <a:rPr lang="tr-TR" sz="2000" dirty="0" err="1" smtClean="0">
                <a:latin typeface="Tahoma" panose="020B0604030504040204" pitchFamily="34" charset="0"/>
                <a:ea typeface="Tahoma" panose="020B0604030504040204" pitchFamily="34" charset="0"/>
                <a:cs typeface="Tahoma" panose="020B0604030504040204" pitchFamily="34" charset="0"/>
              </a:rPr>
              <a:t>tereddütü</a:t>
            </a:r>
            <a:r>
              <a:rPr lang="tr-TR" sz="2000" dirty="0" smtClean="0">
                <a:latin typeface="Tahoma" panose="020B0604030504040204" pitchFamily="34" charset="0"/>
                <a:ea typeface="Tahoma" panose="020B0604030504040204" pitchFamily="34" charset="0"/>
                <a:cs typeface="Tahoma" panose="020B0604030504040204" pitchFamily="34" charset="0"/>
              </a:rPr>
              <a:t> </a:t>
            </a:r>
            <a:r>
              <a:rPr lang="tr-TR" sz="2000" dirty="0">
                <a:latin typeface="Tahoma" panose="020B0604030504040204" pitchFamily="34" charset="0"/>
                <a:ea typeface="Tahoma" panose="020B0604030504040204" pitchFamily="34" charset="0"/>
                <a:cs typeface="Tahoma" panose="020B0604030504040204" pitchFamily="34" charset="0"/>
              </a:rPr>
              <a:t>gidermek için eski Yönetmelikte 41 adetle sınırlı olan Tanımlar 129 adete </a:t>
            </a:r>
            <a:r>
              <a:rPr lang="tr-TR" sz="2000" dirty="0" smtClean="0">
                <a:latin typeface="Tahoma" panose="020B0604030504040204" pitchFamily="34" charset="0"/>
                <a:ea typeface="Tahoma" panose="020B0604030504040204" pitchFamily="34" charset="0"/>
                <a:cs typeface="Tahoma" panose="020B0604030504040204" pitchFamily="34" charset="0"/>
              </a:rPr>
              <a:t>çıkarılmış ve </a:t>
            </a:r>
            <a:r>
              <a:rPr lang="tr-TR" sz="2000" dirty="0">
                <a:latin typeface="Tahoma" panose="020B0604030504040204" pitchFamily="34" charset="0"/>
                <a:ea typeface="Tahoma" panose="020B0604030504040204" pitchFamily="34" charset="0"/>
                <a:cs typeface="Tahoma" panose="020B0604030504040204" pitchFamily="34" charset="0"/>
              </a:rPr>
              <a:t>ihtiyaç olan konularda yeni tanımlar </a:t>
            </a:r>
            <a:r>
              <a:rPr lang="tr-TR" sz="2000" dirty="0" smtClean="0">
                <a:latin typeface="Tahoma" panose="020B0604030504040204" pitchFamily="34" charset="0"/>
                <a:ea typeface="Tahoma" panose="020B0604030504040204" pitchFamily="34" charset="0"/>
                <a:cs typeface="Tahoma" panose="020B0604030504040204" pitchFamily="34" charset="0"/>
              </a:rPr>
              <a:t>getirilmiştir.</a:t>
            </a:r>
          </a:p>
          <a:p>
            <a:pPr marL="742950" lvl="1" indent="-285750" algn="just">
              <a:spcBef>
                <a:spcPts val="1800"/>
              </a:spcBef>
              <a:spcAft>
                <a:spcPts val="600"/>
              </a:spcAft>
              <a:buClr>
                <a:srgbClr val="FF0000"/>
              </a:buClr>
              <a:buFont typeface="Wingdings" panose="05000000000000000000" pitchFamily="2" charset="2"/>
              <a:buChar char="v"/>
            </a:pP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Örnek:</a:t>
            </a:r>
            <a:r>
              <a:rPr lang="tr-TR" sz="2000" dirty="0" smtClean="0">
                <a:latin typeface="Tahoma" panose="020B0604030504040204" pitchFamily="34" charset="0"/>
                <a:ea typeface="Tahoma" panose="020B0604030504040204" pitchFamily="34" charset="0"/>
                <a:cs typeface="Tahoma" panose="020B0604030504040204" pitchFamily="34" charset="0"/>
              </a:rPr>
              <a:t> </a:t>
            </a:r>
            <a:r>
              <a:rPr lang="tr-TR" sz="2000" dirty="0" err="1" smtClean="0">
                <a:latin typeface="Tahoma" panose="020B0604030504040204" pitchFamily="34" charset="0"/>
                <a:ea typeface="Tahoma" panose="020B0604030504040204" pitchFamily="34" charset="0"/>
                <a:cs typeface="Tahoma" panose="020B0604030504040204" pitchFamily="34" charset="0"/>
              </a:rPr>
              <a:t>Arkat</a:t>
            </a:r>
            <a:r>
              <a:rPr lang="tr-TR" sz="2000" dirty="0" smtClean="0">
                <a:latin typeface="Tahoma" panose="020B0604030504040204" pitchFamily="34" charset="0"/>
                <a:ea typeface="Tahoma" panose="020B0604030504040204" pitchFamily="34" charset="0"/>
                <a:cs typeface="Tahoma" panose="020B0604030504040204" pitchFamily="34" charset="0"/>
              </a:rPr>
              <a:t>, </a:t>
            </a:r>
            <a:r>
              <a:rPr lang="tr-TR" sz="2000" dirty="0" err="1" smtClean="0">
                <a:latin typeface="Tahoma" panose="020B0604030504040204" pitchFamily="34" charset="0"/>
                <a:ea typeface="Tahoma" panose="020B0604030504040204" pitchFamily="34" charset="0"/>
                <a:cs typeface="Tahoma" panose="020B0604030504040204" pitchFamily="34" charset="0"/>
              </a:rPr>
              <a:t>atrium</a:t>
            </a:r>
            <a:r>
              <a:rPr lang="tr-TR" sz="2000" dirty="0" smtClean="0">
                <a:latin typeface="Tahoma" panose="020B0604030504040204" pitchFamily="34" charset="0"/>
                <a:ea typeface="Tahoma" panose="020B0604030504040204" pitchFamily="34" charset="0"/>
                <a:cs typeface="Tahoma" panose="020B0604030504040204" pitchFamily="34" charset="0"/>
              </a:rPr>
              <a:t>, kazı izni, avlu, </a:t>
            </a:r>
            <a:r>
              <a:rPr lang="tr-TR" sz="2000" dirty="0" err="1" smtClean="0">
                <a:latin typeface="Tahoma" panose="020B0604030504040204" pitchFamily="34" charset="0"/>
                <a:ea typeface="Tahoma" panose="020B0604030504040204" pitchFamily="34" charset="0"/>
                <a:cs typeface="Tahoma" panose="020B0604030504040204" pitchFamily="34" charset="0"/>
              </a:rPr>
              <a:t>kanopi</a:t>
            </a:r>
            <a:r>
              <a:rPr lang="tr-TR" sz="2000" dirty="0" smtClean="0">
                <a:latin typeface="Tahoma" panose="020B0604030504040204" pitchFamily="34" charset="0"/>
                <a:ea typeface="Tahoma" panose="020B0604030504040204" pitchFamily="34" charset="0"/>
                <a:cs typeface="Tahoma" panose="020B0604030504040204" pitchFamily="34" charset="0"/>
              </a:rPr>
              <a:t>, meydan, </a:t>
            </a:r>
            <a:r>
              <a:rPr lang="tr-TR" sz="2000" dirty="0" err="1" smtClean="0">
                <a:latin typeface="Tahoma" panose="020B0604030504040204" pitchFamily="34" charset="0"/>
                <a:ea typeface="Tahoma" panose="020B0604030504040204" pitchFamily="34" charset="0"/>
                <a:cs typeface="Tahoma" panose="020B0604030504040204" pitchFamily="34" charset="0"/>
              </a:rPr>
              <a:t>portik</a:t>
            </a:r>
            <a:r>
              <a:rPr lang="tr-TR" sz="2000" dirty="0" smtClean="0">
                <a:latin typeface="Tahoma" panose="020B0604030504040204" pitchFamily="34" charset="0"/>
                <a:ea typeface="Tahoma" panose="020B0604030504040204" pitchFamily="34" charset="0"/>
                <a:cs typeface="Tahoma" panose="020B0604030504040204" pitchFamily="34" charset="0"/>
              </a:rPr>
              <a:t>  gibi.</a:t>
            </a:r>
            <a:endParaRPr lang="tr-TR" sz="2000" dirty="0">
              <a:latin typeface="Tahoma" panose="020B0604030504040204" pitchFamily="34" charset="0"/>
              <a:ea typeface="Tahoma" panose="020B0604030504040204" pitchFamily="34" charset="0"/>
              <a:cs typeface="Tahoma" panose="020B0604030504040204" pitchFamily="34" charset="0"/>
            </a:endParaRPr>
          </a:p>
          <a:p>
            <a:pPr marL="285750" indent="-285750" algn="just">
              <a:spcBef>
                <a:spcPts val="1800"/>
              </a:spcBef>
              <a:spcAft>
                <a:spcPts val="600"/>
              </a:spcAft>
              <a:buClr>
                <a:srgbClr val="FF0000"/>
              </a:buClr>
              <a:buFont typeface="Wingdings" panose="05000000000000000000" pitchFamily="2" charset="2"/>
              <a:buChar char="v"/>
            </a:pPr>
            <a:r>
              <a:rPr lang="tr-TR" sz="2000" dirty="0" smtClean="0">
                <a:latin typeface="Tahoma" panose="020B0604030504040204" pitchFamily="34" charset="0"/>
                <a:ea typeface="Tahoma" panose="020B0604030504040204" pitchFamily="34" charset="0"/>
                <a:cs typeface="Tahoma" panose="020B0604030504040204" pitchFamily="34" charset="0"/>
              </a:rPr>
              <a:t>Belediyelerce çıkaracakları yönetmelikler ile, </a:t>
            </a:r>
            <a:r>
              <a:rPr lang="tr-TR" sz="2000" dirty="0">
                <a:latin typeface="Tahoma" panose="020B0604030504040204" pitchFamily="34" charset="0"/>
                <a:ea typeface="Tahoma" panose="020B0604030504040204" pitchFamily="34" charset="0"/>
                <a:cs typeface="Tahoma" panose="020B0604030504040204" pitchFamily="34" charset="0"/>
              </a:rPr>
              <a:t>bu </a:t>
            </a:r>
            <a:r>
              <a:rPr lang="tr-TR" sz="2000" dirty="0" smtClean="0">
                <a:latin typeface="Tahoma" panose="020B0604030504040204" pitchFamily="34" charset="0"/>
                <a:ea typeface="Tahoma" panose="020B0604030504040204" pitchFamily="34" charset="0"/>
                <a:cs typeface="Tahoma" panose="020B0604030504040204" pitchFamily="34" charset="0"/>
              </a:rPr>
              <a:t>tanımlar değiştirilmemek kaydıyla yeni tanımlar getirilebilecektir</a:t>
            </a:r>
            <a:r>
              <a:rPr lang="tr-TR" sz="2000" dirty="0">
                <a:latin typeface="Tahoma" panose="020B0604030504040204" pitchFamily="34" charset="0"/>
                <a:ea typeface="Tahoma" panose="020B0604030504040204" pitchFamily="34" charset="0"/>
                <a:cs typeface="Tahoma" panose="020B0604030504040204" pitchFamily="34" charset="0"/>
              </a:rPr>
              <a:t>. </a:t>
            </a:r>
            <a:endParaRPr lang="tr-TR" sz="2000" dirty="0" smtClean="0">
              <a:latin typeface="Tahoma" panose="020B0604030504040204" pitchFamily="34" charset="0"/>
              <a:ea typeface="Tahoma" panose="020B0604030504040204" pitchFamily="34" charset="0"/>
              <a:cs typeface="Tahoma" panose="020B0604030504040204" pitchFamily="34" charset="0"/>
            </a:endParaRPr>
          </a:p>
        </p:txBody>
      </p:sp>
      <p:sp>
        <p:nvSpPr>
          <p:cNvPr id="4" name="Slayt Numarası Yer Tutucusu 3"/>
          <p:cNvSpPr>
            <a:spLocks noGrp="1"/>
          </p:cNvSpPr>
          <p:nvPr>
            <p:ph type="sldNum" sz="quarter" idx="11"/>
          </p:nvPr>
        </p:nvSpPr>
        <p:spPr/>
        <p:txBody>
          <a:bodyPr/>
          <a:lstStyle/>
          <a:p>
            <a:fld id="{2156F503-6163-4EB9-8C1F-73528EC64C1D}" type="slidenum">
              <a:rPr lang="tr-TR" smtClean="0"/>
              <a:pPr/>
              <a:t>8</a:t>
            </a:fld>
            <a:endParaRPr lang="tr-TR"/>
          </a:p>
        </p:txBody>
      </p:sp>
      <p:sp>
        <p:nvSpPr>
          <p:cNvPr id="6" name="Dikdörtgen 5"/>
          <p:cNvSpPr/>
          <p:nvPr/>
        </p:nvSpPr>
        <p:spPr>
          <a:xfrm>
            <a:off x="3557866" y="332656"/>
            <a:ext cx="2132315" cy="523220"/>
          </a:xfrm>
          <a:prstGeom prst="rect">
            <a:avLst/>
          </a:prstGeom>
        </p:spPr>
        <p:txBody>
          <a:bodyPr wrap="none">
            <a:spAutoFit/>
          </a:bodyPr>
          <a:lstStyle/>
          <a:p>
            <a:pPr algn="ctr">
              <a:defRPr/>
            </a:pPr>
            <a:r>
              <a:rPr lang="tr-TR" sz="28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TANIMLAR</a:t>
            </a:r>
            <a:endParaRPr lang="tr-TR" sz="28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854655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KOMİSYON İKON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5" name="Metin kutusu 24"/>
          <p:cNvSpPr txBox="1"/>
          <p:nvPr/>
        </p:nvSpPr>
        <p:spPr>
          <a:xfrm>
            <a:off x="143374" y="1557660"/>
            <a:ext cx="4500634" cy="223138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tr-TR" sz="2000" b="1" dirty="0" err="1" smtClean="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Arkat</a:t>
            </a:r>
            <a:r>
              <a:rPr lang="tr-TR" sz="2000" b="1" dirty="0" smtClean="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a:t>
            </a:r>
            <a:endParaRPr lang="tr-TR" sz="2000" b="1" dirty="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tr-TR" sz="2000" u="sng" dirty="0">
                <a:latin typeface="Tahoma" panose="020B0604030504040204" pitchFamily="34" charset="0"/>
                <a:ea typeface="Tahoma" panose="020B0604030504040204" pitchFamily="34" charset="0"/>
                <a:cs typeface="Tahoma" panose="020B0604030504040204" pitchFamily="34" charset="0"/>
              </a:rPr>
              <a:t>Bahçe mesafelerini ihlal etmeyen</a:t>
            </a:r>
            <a:r>
              <a:rPr lang="tr-TR" sz="2000" dirty="0">
                <a:latin typeface="Tahoma" panose="020B0604030504040204" pitchFamily="34" charset="0"/>
                <a:ea typeface="Tahoma" panose="020B0604030504040204" pitchFamily="34" charset="0"/>
                <a:cs typeface="Tahoma" panose="020B0604030504040204" pitchFamily="34" charset="0"/>
              </a:rPr>
              <a:t>, güneşten ve yağmurdan korunmak ve gölge oluşturmak amacıyla yapılan, </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üstünde yapı bulunmayan, </a:t>
            </a:r>
            <a:r>
              <a:rPr lang="tr-TR" sz="2000" dirty="0">
                <a:latin typeface="Tahoma" panose="020B0604030504040204" pitchFamily="34" charset="0"/>
                <a:ea typeface="Tahoma" panose="020B0604030504040204" pitchFamily="34" charset="0"/>
                <a:cs typeface="Tahoma" panose="020B0604030504040204" pitchFamily="34" charset="0"/>
              </a:rPr>
              <a:t>en az iki kenarı açık olan sütunlar üzerine yükselen üstü örtülü </a:t>
            </a:r>
            <a:r>
              <a:rPr lang="tr-TR" sz="2000" b="1" dirty="0" smtClean="0">
                <a:latin typeface="Tahoma" panose="020B0604030504040204" pitchFamily="34" charset="0"/>
                <a:ea typeface="Tahoma" panose="020B0604030504040204" pitchFamily="34" charset="0"/>
                <a:cs typeface="Tahoma" panose="020B0604030504040204" pitchFamily="34" charset="0"/>
              </a:rPr>
              <a:t>geçitlerdir.</a:t>
            </a:r>
            <a:endParaRPr lang="tr-TR" sz="2000" dirty="0">
              <a:latin typeface="Tahoma" panose="020B0604030504040204" pitchFamily="34" charset="0"/>
              <a:ea typeface="Tahoma" panose="020B0604030504040204" pitchFamily="34" charset="0"/>
              <a:cs typeface="Tahoma" panose="020B0604030504040204" pitchFamily="34" charset="0"/>
            </a:endParaRPr>
          </a:p>
        </p:txBody>
      </p:sp>
      <p:sp>
        <p:nvSpPr>
          <p:cNvPr id="4" name="Slayt Numarası Yer Tutucusu 3"/>
          <p:cNvSpPr>
            <a:spLocks noGrp="1"/>
          </p:cNvSpPr>
          <p:nvPr>
            <p:ph type="sldNum" sz="quarter" idx="11"/>
          </p:nvPr>
        </p:nvSpPr>
        <p:spPr/>
        <p:txBody>
          <a:bodyPr/>
          <a:lstStyle/>
          <a:p>
            <a:fld id="{2156F503-6163-4EB9-8C1F-73528EC64C1D}" type="slidenum">
              <a:rPr lang="tr-TR" smtClean="0"/>
              <a:pPr/>
              <a:t>9</a:t>
            </a:fld>
            <a:endParaRPr lang="tr-TR"/>
          </a:p>
        </p:txBody>
      </p:sp>
      <p:sp>
        <p:nvSpPr>
          <p:cNvPr id="2" name="Dikdörtgen 1"/>
          <p:cNvSpPr/>
          <p:nvPr/>
        </p:nvSpPr>
        <p:spPr>
          <a:xfrm>
            <a:off x="143374" y="4370328"/>
            <a:ext cx="4500634" cy="193899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tr-TR" sz="2000" b="1" dirty="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Avlu:</a:t>
            </a:r>
          </a:p>
          <a:p>
            <a:pPr algn="just"/>
            <a:r>
              <a:rPr lang="tr-TR" sz="2000" dirty="0">
                <a:latin typeface="Tahoma" panose="020B0604030504040204" pitchFamily="34" charset="0"/>
                <a:ea typeface="Tahoma" panose="020B0604030504040204" pitchFamily="34" charset="0"/>
                <a:cs typeface="Tahoma" panose="020B0604030504040204" pitchFamily="34" charset="0"/>
              </a:rPr>
              <a:t>Yapıların bölümleri veya duvarlar tarafından çevrelenen, </a:t>
            </a:r>
            <a:r>
              <a:rPr lang="tr-TR" sz="2000" dirty="0">
                <a:solidFill>
                  <a:schemeClr val="tx1"/>
                </a:solidFill>
                <a:latin typeface="Tahoma" panose="020B0604030504040204" pitchFamily="34" charset="0"/>
                <a:ea typeface="Tahoma" panose="020B0604030504040204" pitchFamily="34" charset="0"/>
                <a:cs typeface="Tahoma" panose="020B0604030504040204" pitchFamily="34" charset="0"/>
              </a:rPr>
              <a:t>üstü açık, </a:t>
            </a:r>
            <a:r>
              <a:rPr lang="tr-TR" sz="2000" dirty="0">
                <a:latin typeface="Tahoma" panose="020B0604030504040204" pitchFamily="34" charset="0"/>
                <a:ea typeface="Tahoma" panose="020B0604030504040204" pitchFamily="34" charset="0"/>
                <a:cs typeface="Tahoma" panose="020B0604030504040204" pitchFamily="34" charset="0"/>
              </a:rPr>
              <a:t>geleneksel mimaride çeşitli şekillerine rastlanan, </a:t>
            </a:r>
            <a:r>
              <a:rPr lang="tr-TR" sz="2000" dirty="0">
                <a:solidFill>
                  <a:srgbClr val="FF0000"/>
                </a:solidFill>
                <a:latin typeface="Tahoma" panose="020B0604030504040204" pitchFamily="34" charset="0"/>
                <a:ea typeface="Tahoma" panose="020B0604030504040204" pitchFamily="34" charset="0"/>
                <a:cs typeface="Tahoma" panose="020B0604030504040204" pitchFamily="34" charset="0"/>
              </a:rPr>
              <a:t>kısa kenarı </a:t>
            </a:r>
            <a:r>
              <a:rPr lang="tr-TR" sz="2000" dirty="0" smtClean="0">
                <a:solidFill>
                  <a:srgbClr val="FF0000"/>
                </a:solidFill>
                <a:latin typeface="Tahoma" panose="020B0604030504040204" pitchFamily="34" charset="0"/>
                <a:ea typeface="Tahoma" panose="020B0604030504040204" pitchFamily="34" charset="0"/>
                <a:cs typeface="Tahoma" panose="020B0604030504040204" pitchFamily="34" charset="0"/>
              </a:rPr>
              <a:t>en az 5.00 metre</a:t>
            </a:r>
            <a:r>
              <a:rPr lang="tr-TR" sz="2000" dirty="0" smtClean="0">
                <a:latin typeface="Tahoma" panose="020B0604030504040204" pitchFamily="34" charset="0"/>
                <a:ea typeface="Tahoma" panose="020B0604030504040204" pitchFamily="34" charset="0"/>
                <a:cs typeface="Tahoma" panose="020B0604030504040204" pitchFamily="34" charset="0"/>
              </a:rPr>
              <a:t> olan yapı </a:t>
            </a:r>
            <a:r>
              <a:rPr lang="tr-TR" sz="2000" dirty="0">
                <a:latin typeface="Tahoma" panose="020B0604030504040204" pitchFamily="34" charset="0"/>
                <a:ea typeface="Tahoma" panose="020B0604030504040204" pitchFamily="34" charset="0"/>
                <a:cs typeface="Tahoma" panose="020B0604030504040204" pitchFamily="34" charset="0"/>
              </a:rPr>
              <a:t>bölümüdür</a:t>
            </a:r>
            <a:r>
              <a:rPr lang="tr-TR" sz="2000" dirty="0" smtClean="0">
                <a:latin typeface="Tahoma" panose="020B0604030504040204" pitchFamily="34" charset="0"/>
                <a:ea typeface="Tahoma" panose="020B0604030504040204" pitchFamily="34" charset="0"/>
                <a:cs typeface="Tahoma" panose="020B0604030504040204" pitchFamily="34" charset="0"/>
              </a:rPr>
              <a:t>.</a:t>
            </a:r>
            <a:endParaRPr lang="tr-TR" sz="2000" dirty="0">
              <a:latin typeface="Tahoma" panose="020B0604030504040204" pitchFamily="34" charset="0"/>
              <a:ea typeface="Tahoma" panose="020B0604030504040204" pitchFamily="34" charset="0"/>
              <a:cs typeface="Tahoma" panose="020B0604030504040204" pitchFamily="34" charset="0"/>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3389" y="4270378"/>
            <a:ext cx="3356628" cy="2106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Resim 1" descr="modern arcade architecture ile ilgili gö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6816" y="1670641"/>
            <a:ext cx="3383201" cy="2031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ikdörtgen 8"/>
          <p:cNvSpPr/>
          <p:nvPr/>
        </p:nvSpPr>
        <p:spPr>
          <a:xfrm>
            <a:off x="3577850" y="260648"/>
            <a:ext cx="2132315" cy="523220"/>
          </a:xfrm>
          <a:prstGeom prst="rect">
            <a:avLst/>
          </a:prstGeom>
        </p:spPr>
        <p:txBody>
          <a:bodyPr wrap="none">
            <a:spAutoFit/>
          </a:bodyPr>
          <a:lstStyle/>
          <a:p>
            <a:pPr algn="ctr">
              <a:defRPr/>
            </a:pPr>
            <a:r>
              <a:rPr lang="tr-TR" sz="2800" b="1" dirty="0" smtClean="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TANIMLAR</a:t>
            </a:r>
            <a:endParaRPr lang="tr-TR" sz="28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5544807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Üst Düzey">
  <a:themeElements>
    <a:clrScheme name="Üst Düzey">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Üst Düzey">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Üst Düze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1200</TotalTime>
  <Words>3938</Words>
  <Application>Microsoft Office PowerPoint</Application>
  <PresentationFormat>Ekran Gösterisi (4:3)</PresentationFormat>
  <Paragraphs>508</Paragraphs>
  <Slides>62</Slides>
  <Notes>61</Notes>
  <HiddenSlides>0</HiddenSlides>
  <MMClips>0</MMClips>
  <ScaleCrop>false</ScaleCrop>
  <HeadingPairs>
    <vt:vector size="4" baseType="variant">
      <vt:variant>
        <vt:lpstr>Tema</vt:lpstr>
      </vt:variant>
      <vt:variant>
        <vt:i4>1</vt:i4>
      </vt:variant>
      <vt:variant>
        <vt:lpstr>Slayt Başlıkları</vt:lpstr>
      </vt:variant>
      <vt:variant>
        <vt:i4>62</vt:i4>
      </vt:variant>
    </vt:vector>
  </HeadingPairs>
  <TitlesOfParts>
    <vt:vector size="63" baseType="lpstr">
      <vt:lpstr>Üst Düzey</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Özge Alparslan</dc:creator>
  <cp:lastModifiedBy>Mimarlık Merkezi</cp:lastModifiedBy>
  <cp:revision>188</cp:revision>
  <dcterms:created xsi:type="dcterms:W3CDTF">2017-09-29T08:45:06Z</dcterms:created>
  <dcterms:modified xsi:type="dcterms:W3CDTF">2018-01-12T12:30:41Z</dcterms:modified>
</cp:coreProperties>
</file>