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handoutMasterIdLst>
    <p:handoutMasterId r:id="rId113"/>
  </p:handoutMasterIdLst>
  <p:sldIdLst>
    <p:sldId id="665" r:id="rId2"/>
    <p:sldId id="452" r:id="rId3"/>
    <p:sldId id="667" r:id="rId4"/>
    <p:sldId id="668" r:id="rId5"/>
    <p:sldId id="669" r:id="rId6"/>
    <p:sldId id="670" r:id="rId7"/>
    <p:sldId id="671" r:id="rId8"/>
    <p:sldId id="672" r:id="rId9"/>
    <p:sldId id="673" r:id="rId10"/>
    <p:sldId id="674" r:id="rId11"/>
    <p:sldId id="675" r:id="rId12"/>
    <p:sldId id="676" r:id="rId13"/>
    <p:sldId id="677" r:id="rId14"/>
    <p:sldId id="678" r:id="rId15"/>
    <p:sldId id="679" r:id="rId16"/>
    <p:sldId id="680" r:id="rId17"/>
    <p:sldId id="681" r:id="rId18"/>
    <p:sldId id="682" r:id="rId19"/>
    <p:sldId id="683" r:id="rId20"/>
    <p:sldId id="684" r:id="rId21"/>
    <p:sldId id="685" r:id="rId22"/>
    <p:sldId id="686" r:id="rId23"/>
    <p:sldId id="687" r:id="rId24"/>
    <p:sldId id="688" r:id="rId25"/>
    <p:sldId id="689" r:id="rId26"/>
    <p:sldId id="690" r:id="rId27"/>
    <p:sldId id="691" r:id="rId28"/>
    <p:sldId id="692" r:id="rId29"/>
    <p:sldId id="693" r:id="rId30"/>
    <p:sldId id="695" r:id="rId31"/>
    <p:sldId id="696" r:id="rId32"/>
    <p:sldId id="620" r:id="rId33"/>
    <p:sldId id="614" r:id="rId34"/>
    <p:sldId id="619" r:id="rId35"/>
    <p:sldId id="621" r:id="rId36"/>
    <p:sldId id="581" r:id="rId37"/>
    <p:sldId id="582" r:id="rId38"/>
    <p:sldId id="583" r:id="rId39"/>
    <p:sldId id="629" r:id="rId40"/>
    <p:sldId id="585" r:id="rId41"/>
    <p:sldId id="587" r:id="rId42"/>
    <p:sldId id="622" r:id="rId43"/>
    <p:sldId id="586" r:id="rId44"/>
    <p:sldId id="630" r:id="rId45"/>
    <p:sldId id="588" r:id="rId46"/>
    <p:sldId id="623" r:id="rId47"/>
    <p:sldId id="644" r:id="rId48"/>
    <p:sldId id="509" r:id="rId49"/>
    <p:sldId id="618" r:id="rId50"/>
    <p:sldId id="516" r:id="rId51"/>
    <p:sldId id="510" r:id="rId52"/>
    <p:sldId id="573" r:id="rId53"/>
    <p:sldId id="511" r:id="rId54"/>
    <p:sldId id="694" r:id="rId55"/>
    <p:sldId id="656" r:id="rId56"/>
    <p:sldId id="657" r:id="rId57"/>
    <p:sldId id="658" r:id="rId58"/>
    <p:sldId id="659" r:id="rId59"/>
    <p:sldId id="660" r:id="rId60"/>
    <p:sldId id="661" r:id="rId61"/>
    <p:sldId id="662" r:id="rId62"/>
    <p:sldId id="697" r:id="rId63"/>
    <p:sldId id="652" r:id="rId64"/>
    <p:sldId id="653" r:id="rId65"/>
    <p:sldId id="654" r:id="rId66"/>
    <p:sldId id="595" r:id="rId67"/>
    <p:sldId id="596" r:id="rId68"/>
    <p:sldId id="517" r:id="rId69"/>
    <p:sldId id="518" r:id="rId70"/>
    <p:sldId id="597" r:id="rId71"/>
    <p:sldId id="635" r:id="rId72"/>
    <p:sldId id="636" r:id="rId73"/>
    <p:sldId id="598" r:id="rId74"/>
    <p:sldId id="639" r:id="rId75"/>
    <p:sldId id="640" r:id="rId76"/>
    <p:sldId id="643" r:id="rId77"/>
    <p:sldId id="641" r:id="rId78"/>
    <p:sldId id="645" r:id="rId79"/>
    <p:sldId id="602" r:id="rId80"/>
    <p:sldId id="646" r:id="rId81"/>
    <p:sldId id="603" r:id="rId82"/>
    <p:sldId id="531" r:id="rId83"/>
    <p:sldId id="637" r:id="rId84"/>
    <p:sldId id="626" r:id="rId85"/>
    <p:sldId id="627" r:id="rId86"/>
    <p:sldId id="628" r:id="rId87"/>
    <p:sldId id="605" r:id="rId88"/>
    <p:sldId id="650" r:id="rId89"/>
    <p:sldId id="606" r:id="rId90"/>
    <p:sldId id="648" r:id="rId91"/>
    <p:sldId id="607" r:id="rId92"/>
    <p:sldId id="649" r:id="rId93"/>
    <p:sldId id="651" r:id="rId94"/>
    <p:sldId id="611" r:id="rId95"/>
    <p:sldId id="554" r:id="rId96"/>
    <p:sldId id="576" r:id="rId97"/>
    <p:sldId id="575" r:id="rId98"/>
    <p:sldId id="521" r:id="rId99"/>
    <p:sldId id="546" r:id="rId100"/>
    <p:sldId id="528" r:id="rId101"/>
    <p:sldId id="616" r:id="rId102"/>
    <p:sldId id="699" r:id="rId103"/>
    <p:sldId id="529" r:id="rId104"/>
    <p:sldId id="558" r:id="rId105"/>
    <p:sldId id="578" r:id="rId106"/>
    <p:sldId id="633" r:id="rId107"/>
    <p:sldId id="566" r:id="rId108"/>
    <p:sldId id="577" r:id="rId109"/>
    <p:sldId id="698" r:id="rId110"/>
    <p:sldId id="666" r:id="rId111"/>
  </p:sldIdLst>
  <p:sldSz cx="9144000" cy="6858000" type="screen4x3"/>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9" autoAdjust="0"/>
    <p:restoredTop sz="94660"/>
  </p:normalViewPr>
  <p:slideViewPr>
    <p:cSldViewPr>
      <p:cViewPr>
        <p:scale>
          <a:sx n="70" d="100"/>
          <a:sy n="70" d="100"/>
        </p:scale>
        <p:origin x="-1068" y="-8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60" cy="496332"/>
          </a:xfrm>
          <a:prstGeom prst="rect">
            <a:avLst/>
          </a:prstGeom>
        </p:spPr>
        <p:txBody>
          <a:bodyPr vert="horz" lIns="91275" tIns="45638" rIns="91275" bIns="45638" rtlCol="0"/>
          <a:lstStyle>
            <a:lvl1pPr algn="l">
              <a:defRPr sz="1200"/>
            </a:lvl1pPr>
          </a:lstStyle>
          <a:p>
            <a:endParaRPr lang="tr-TR"/>
          </a:p>
        </p:txBody>
      </p:sp>
      <p:sp>
        <p:nvSpPr>
          <p:cNvPr id="3" name="Veri Yer Tutucusu 2"/>
          <p:cNvSpPr>
            <a:spLocks noGrp="1"/>
          </p:cNvSpPr>
          <p:nvPr>
            <p:ph type="dt" sz="quarter" idx="1"/>
          </p:nvPr>
        </p:nvSpPr>
        <p:spPr>
          <a:xfrm>
            <a:off x="3850443" y="0"/>
            <a:ext cx="2945660" cy="496332"/>
          </a:xfrm>
          <a:prstGeom prst="rect">
            <a:avLst/>
          </a:prstGeom>
        </p:spPr>
        <p:txBody>
          <a:bodyPr vert="horz" lIns="91275" tIns="45638" rIns="91275" bIns="45638" rtlCol="0"/>
          <a:lstStyle>
            <a:lvl1pPr algn="r">
              <a:defRPr sz="1200"/>
            </a:lvl1pPr>
          </a:lstStyle>
          <a:p>
            <a:fld id="{56C37A48-FAE9-415B-872E-A721BDD3F594}" type="datetimeFigureOut">
              <a:rPr lang="tr-TR" smtClean="0"/>
              <a:pPr/>
              <a:t>05.02.2018</a:t>
            </a:fld>
            <a:endParaRPr lang="tr-TR"/>
          </a:p>
        </p:txBody>
      </p:sp>
      <p:sp>
        <p:nvSpPr>
          <p:cNvPr id="4" name="Altbilgi Yer Tutucusu 3"/>
          <p:cNvSpPr>
            <a:spLocks noGrp="1"/>
          </p:cNvSpPr>
          <p:nvPr>
            <p:ph type="ftr" sz="quarter" idx="2"/>
          </p:nvPr>
        </p:nvSpPr>
        <p:spPr>
          <a:xfrm>
            <a:off x="0" y="9428584"/>
            <a:ext cx="2945660" cy="496332"/>
          </a:xfrm>
          <a:prstGeom prst="rect">
            <a:avLst/>
          </a:prstGeom>
        </p:spPr>
        <p:txBody>
          <a:bodyPr vert="horz" lIns="91275" tIns="45638" rIns="91275" bIns="45638" rtlCol="0" anchor="b"/>
          <a:lstStyle>
            <a:lvl1pPr algn="l">
              <a:defRPr sz="1200"/>
            </a:lvl1pPr>
          </a:lstStyle>
          <a:p>
            <a:endParaRPr lang="tr-TR"/>
          </a:p>
        </p:txBody>
      </p:sp>
      <p:sp>
        <p:nvSpPr>
          <p:cNvPr id="5" name="Slayt Numarası Yer Tutucusu 4"/>
          <p:cNvSpPr>
            <a:spLocks noGrp="1"/>
          </p:cNvSpPr>
          <p:nvPr>
            <p:ph type="sldNum" sz="quarter" idx="3"/>
          </p:nvPr>
        </p:nvSpPr>
        <p:spPr>
          <a:xfrm>
            <a:off x="3850443" y="9428584"/>
            <a:ext cx="2945660" cy="496332"/>
          </a:xfrm>
          <a:prstGeom prst="rect">
            <a:avLst/>
          </a:prstGeom>
        </p:spPr>
        <p:txBody>
          <a:bodyPr vert="horz" lIns="91275" tIns="45638" rIns="91275" bIns="45638" rtlCol="0" anchor="b"/>
          <a:lstStyle>
            <a:lvl1pPr algn="r">
              <a:defRPr sz="1200"/>
            </a:lvl1pPr>
          </a:lstStyle>
          <a:p>
            <a:fld id="{29E7CBBE-078D-445B-BDC9-179C7579BF96}" type="slidenum">
              <a:rPr lang="tr-TR" smtClean="0"/>
              <a:pPr/>
              <a:t>‹#›</a:t>
            </a:fld>
            <a:endParaRPr lang="tr-TR"/>
          </a:p>
        </p:txBody>
      </p:sp>
    </p:spTree>
    <p:extLst>
      <p:ext uri="{BB962C8B-B14F-4D97-AF65-F5344CB8AC3E}">
        <p14:creationId xmlns:p14="http://schemas.microsoft.com/office/powerpoint/2010/main" val="1531091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60" cy="496332"/>
          </a:xfrm>
          <a:prstGeom prst="rect">
            <a:avLst/>
          </a:prstGeom>
        </p:spPr>
        <p:txBody>
          <a:bodyPr vert="horz" lIns="91275" tIns="45638" rIns="91275" bIns="45638" rtlCol="0"/>
          <a:lstStyle>
            <a:lvl1pPr algn="l">
              <a:defRPr sz="1200"/>
            </a:lvl1pPr>
          </a:lstStyle>
          <a:p>
            <a:endParaRPr lang="tr-TR"/>
          </a:p>
        </p:txBody>
      </p:sp>
      <p:sp>
        <p:nvSpPr>
          <p:cNvPr id="3" name="Veri Yer Tutucusu 2"/>
          <p:cNvSpPr>
            <a:spLocks noGrp="1"/>
          </p:cNvSpPr>
          <p:nvPr>
            <p:ph type="dt" idx="1"/>
          </p:nvPr>
        </p:nvSpPr>
        <p:spPr>
          <a:xfrm>
            <a:off x="3850443" y="0"/>
            <a:ext cx="2945660" cy="496332"/>
          </a:xfrm>
          <a:prstGeom prst="rect">
            <a:avLst/>
          </a:prstGeom>
        </p:spPr>
        <p:txBody>
          <a:bodyPr vert="horz" lIns="91275" tIns="45638" rIns="91275" bIns="45638" rtlCol="0"/>
          <a:lstStyle>
            <a:lvl1pPr algn="r">
              <a:defRPr sz="1200"/>
            </a:lvl1pPr>
          </a:lstStyle>
          <a:p>
            <a:fld id="{F0596C39-6D4C-4836-BBBE-0B9FDD478AE5}" type="datetimeFigureOut">
              <a:rPr lang="tr-TR" smtClean="0"/>
              <a:pPr/>
              <a:t>05.02.2018</a:t>
            </a:fld>
            <a:endParaRPr lang="tr-TR"/>
          </a:p>
        </p:txBody>
      </p:sp>
      <p:sp>
        <p:nvSpPr>
          <p:cNvPr id="4" name="Slayt Görüntüsü Yer Tutucus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75" tIns="45638" rIns="91275" bIns="45638" rtlCol="0" anchor="ctr"/>
          <a:lstStyle/>
          <a:p>
            <a:endParaRPr lang="tr-TR"/>
          </a:p>
        </p:txBody>
      </p:sp>
      <p:sp>
        <p:nvSpPr>
          <p:cNvPr id="5" name="Not Yer Tutucusu 4"/>
          <p:cNvSpPr>
            <a:spLocks noGrp="1"/>
          </p:cNvSpPr>
          <p:nvPr>
            <p:ph type="body" sz="quarter" idx="3"/>
          </p:nvPr>
        </p:nvSpPr>
        <p:spPr>
          <a:xfrm>
            <a:off x="679768" y="4715154"/>
            <a:ext cx="5438140" cy="4466987"/>
          </a:xfrm>
          <a:prstGeom prst="rect">
            <a:avLst/>
          </a:prstGeom>
        </p:spPr>
        <p:txBody>
          <a:bodyPr vert="horz" lIns="91275" tIns="45638" rIns="91275" bIns="45638"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28584"/>
            <a:ext cx="2945660" cy="496332"/>
          </a:xfrm>
          <a:prstGeom prst="rect">
            <a:avLst/>
          </a:prstGeom>
        </p:spPr>
        <p:txBody>
          <a:bodyPr vert="horz" lIns="91275" tIns="45638" rIns="91275" bIns="45638"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4"/>
            <a:ext cx="2945660" cy="496332"/>
          </a:xfrm>
          <a:prstGeom prst="rect">
            <a:avLst/>
          </a:prstGeom>
        </p:spPr>
        <p:txBody>
          <a:bodyPr vert="horz" lIns="91275" tIns="45638" rIns="91275" bIns="45638" rtlCol="0" anchor="b"/>
          <a:lstStyle>
            <a:lvl1pPr algn="r">
              <a:defRPr sz="1200"/>
            </a:lvl1pPr>
          </a:lstStyle>
          <a:p>
            <a:fld id="{3906D65A-E622-4982-B352-909E9FB32828}" type="slidenum">
              <a:rPr lang="tr-TR" smtClean="0"/>
              <a:pPr/>
              <a:t>‹#›</a:t>
            </a:fld>
            <a:endParaRPr lang="tr-TR"/>
          </a:p>
        </p:txBody>
      </p:sp>
    </p:spTree>
    <p:extLst>
      <p:ext uri="{BB962C8B-B14F-4D97-AF65-F5344CB8AC3E}">
        <p14:creationId xmlns:p14="http://schemas.microsoft.com/office/powerpoint/2010/main" val="71454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2</a:t>
            </a:fld>
            <a:endParaRPr lang="tr-TR" alt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67</a:t>
            </a:fld>
            <a:endParaRPr lang="tr-TR" altLang="tr-TR"/>
          </a:p>
        </p:txBody>
      </p:sp>
    </p:spTree>
    <p:extLst>
      <p:ext uri="{BB962C8B-B14F-4D97-AF65-F5344CB8AC3E}">
        <p14:creationId xmlns:p14="http://schemas.microsoft.com/office/powerpoint/2010/main" val="134140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68</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69</a:t>
            </a:fld>
            <a:endParaRPr lang="tr-TR" altLang="tr-TR"/>
          </a:p>
        </p:txBody>
      </p:sp>
    </p:spTree>
    <p:extLst>
      <p:ext uri="{BB962C8B-B14F-4D97-AF65-F5344CB8AC3E}">
        <p14:creationId xmlns:p14="http://schemas.microsoft.com/office/powerpoint/2010/main" val="51391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73</a:t>
            </a:fld>
            <a:endParaRPr lang="tr-TR" altLang="tr-TR"/>
          </a:p>
        </p:txBody>
      </p:sp>
    </p:spTree>
    <p:extLst>
      <p:ext uri="{BB962C8B-B14F-4D97-AF65-F5344CB8AC3E}">
        <p14:creationId xmlns:p14="http://schemas.microsoft.com/office/powerpoint/2010/main" val="48553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74</a:t>
            </a:fld>
            <a:endParaRPr lang="tr-TR" altLang="tr-TR"/>
          </a:p>
        </p:txBody>
      </p:sp>
    </p:spTree>
    <p:extLst>
      <p:ext uri="{BB962C8B-B14F-4D97-AF65-F5344CB8AC3E}">
        <p14:creationId xmlns:p14="http://schemas.microsoft.com/office/powerpoint/2010/main" val="485530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75</a:t>
            </a:fld>
            <a:endParaRPr lang="tr-TR" altLang="tr-TR"/>
          </a:p>
        </p:txBody>
      </p:sp>
    </p:spTree>
    <p:extLst>
      <p:ext uri="{BB962C8B-B14F-4D97-AF65-F5344CB8AC3E}">
        <p14:creationId xmlns:p14="http://schemas.microsoft.com/office/powerpoint/2010/main" val="485530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76</a:t>
            </a:fld>
            <a:endParaRPr lang="tr-TR" altLang="tr-TR"/>
          </a:p>
        </p:txBody>
      </p:sp>
    </p:spTree>
    <p:extLst>
      <p:ext uri="{BB962C8B-B14F-4D97-AF65-F5344CB8AC3E}">
        <p14:creationId xmlns:p14="http://schemas.microsoft.com/office/powerpoint/2010/main" val="48553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77</a:t>
            </a:fld>
            <a:endParaRPr lang="tr-TR" altLang="tr-TR"/>
          </a:p>
        </p:txBody>
      </p:sp>
    </p:spTree>
    <p:extLst>
      <p:ext uri="{BB962C8B-B14F-4D97-AF65-F5344CB8AC3E}">
        <p14:creationId xmlns:p14="http://schemas.microsoft.com/office/powerpoint/2010/main" val="48553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78</a:t>
            </a:fld>
            <a:endParaRPr lang="tr-TR" altLang="tr-TR"/>
          </a:p>
        </p:txBody>
      </p:sp>
    </p:spTree>
    <p:extLst>
      <p:ext uri="{BB962C8B-B14F-4D97-AF65-F5344CB8AC3E}">
        <p14:creationId xmlns:p14="http://schemas.microsoft.com/office/powerpoint/2010/main" val="485530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79</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32</a:t>
            </a:fld>
            <a:endParaRPr lang="tr-TR" alt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80</a:t>
            </a:fld>
            <a:endParaRPr lang="tr-TR" altLang="tr-TR"/>
          </a:p>
        </p:txBody>
      </p:sp>
    </p:spTree>
    <p:extLst>
      <p:ext uri="{BB962C8B-B14F-4D97-AF65-F5344CB8AC3E}">
        <p14:creationId xmlns:p14="http://schemas.microsoft.com/office/powerpoint/2010/main" val="485530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81</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82</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83</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84</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85</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86</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87</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88</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89</a:t>
            </a:fld>
            <a:endParaRPr lang="tr-TR" altLang="tr-TR"/>
          </a:p>
        </p:txBody>
      </p:sp>
    </p:spTree>
    <p:extLst>
      <p:ext uri="{BB962C8B-B14F-4D97-AF65-F5344CB8AC3E}">
        <p14:creationId xmlns:p14="http://schemas.microsoft.com/office/powerpoint/2010/main" val="2052012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33</a:t>
            </a:fld>
            <a:endParaRPr lang="tr-TR" alt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90</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91</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92</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93</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94</a:t>
            </a:fld>
            <a:endParaRPr lang="tr-TR" altLang="tr-TR"/>
          </a:p>
        </p:txBody>
      </p:sp>
    </p:spTree>
    <p:extLst>
      <p:ext uri="{BB962C8B-B14F-4D97-AF65-F5344CB8AC3E}">
        <p14:creationId xmlns:p14="http://schemas.microsoft.com/office/powerpoint/2010/main" val="2554788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95</a:t>
            </a:fld>
            <a:endParaRPr lang="tr-TR" altLang="tr-TR"/>
          </a:p>
        </p:txBody>
      </p:sp>
    </p:spTree>
    <p:extLst>
      <p:ext uri="{BB962C8B-B14F-4D97-AF65-F5344CB8AC3E}">
        <p14:creationId xmlns:p14="http://schemas.microsoft.com/office/powerpoint/2010/main" val="2662278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96</a:t>
            </a:fld>
            <a:endParaRPr lang="tr-TR" altLang="tr-TR"/>
          </a:p>
        </p:txBody>
      </p:sp>
    </p:spTree>
    <p:extLst>
      <p:ext uri="{BB962C8B-B14F-4D97-AF65-F5344CB8AC3E}">
        <p14:creationId xmlns:p14="http://schemas.microsoft.com/office/powerpoint/2010/main" val="2662278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97</a:t>
            </a:fld>
            <a:endParaRPr lang="tr-TR" altLang="tr-TR"/>
          </a:p>
        </p:txBody>
      </p:sp>
    </p:spTree>
    <p:extLst>
      <p:ext uri="{BB962C8B-B14F-4D97-AF65-F5344CB8AC3E}">
        <p14:creationId xmlns:p14="http://schemas.microsoft.com/office/powerpoint/2010/main" val="2662278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98</a:t>
            </a:fld>
            <a:endParaRPr lang="tr-TR" altLang="tr-TR"/>
          </a:p>
        </p:txBody>
      </p:sp>
    </p:spTree>
    <p:extLst>
      <p:ext uri="{BB962C8B-B14F-4D97-AF65-F5344CB8AC3E}">
        <p14:creationId xmlns:p14="http://schemas.microsoft.com/office/powerpoint/2010/main" val="3892912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100</a:t>
            </a:fld>
            <a:endParaRPr lang="tr-TR" altLang="tr-TR"/>
          </a:p>
        </p:txBody>
      </p:sp>
    </p:spTree>
    <p:extLst>
      <p:ext uri="{BB962C8B-B14F-4D97-AF65-F5344CB8AC3E}">
        <p14:creationId xmlns:p14="http://schemas.microsoft.com/office/powerpoint/2010/main" val="41272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34</a:t>
            </a:fld>
            <a:endParaRPr lang="tr-TR" alt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101</a:t>
            </a:fld>
            <a:endParaRPr lang="tr-TR" altLang="tr-TR"/>
          </a:p>
        </p:txBody>
      </p:sp>
    </p:spTree>
    <p:extLst>
      <p:ext uri="{BB962C8B-B14F-4D97-AF65-F5344CB8AC3E}">
        <p14:creationId xmlns:p14="http://schemas.microsoft.com/office/powerpoint/2010/main" val="412727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5" name="Slayt Görüntüsü Yer Tutucusu 1"/>
          <p:cNvSpPr>
            <a:spLocks noGrp="1" noRot="1" noChangeAspect="1"/>
          </p:cNvSpPr>
          <p:nvPr>
            <p:ph type="sldImg"/>
          </p:nvPr>
        </p:nvSpPr>
        <p:spPr/>
      </p:sp>
      <p:sp>
        <p:nvSpPr>
          <p:cNvPr id="1048696" name="Not Yer Tutucusu 2"/>
          <p:cNvSpPr>
            <a:spLocks noGrp="1"/>
          </p:cNvSpPr>
          <p:nvPr>
            <p:ph type="body" idx="1"/>
          </p:nvPr>
        </p:nvSpPr>
        <p:spPr/>
        <p:txBody>
          <a:bodyPr/>
          <a:lstStyle/>
          <a:p>
            <a:endParaRPr lang="tr-TR"/>
          </a:p>
        </p:txBody>
      </p:sp>
      <p:sp>
        <p:nvSpPr>
          <p:cNvPr id="1048697" name="Slayt Numarası Yer Tutucusu 3"/>
          <p:cNvSpPr>
            <a:spLocks noGrp="1"/>
          </p:cNvSpPr>
          <p:nvPr>
            <p:ph type="sldNum" sz="quarter" idx="10"/>
          </p:nvPr>
        </p:nvSpPr>
        <p:spPr/>
        <p:txBody>
          <a:bodyPr/>
          <a:lstStyle/>
          <a:p>
            <a:fld id="{FF9E5630-1225-4A52-95C7-68D883ABDE99}" type="slidenum">
              <a:rPr lang="tr-TR" smtClean="0"/>
              <a:pPr/>
              <a:t>102</a:t>
            </a:fld>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103</a:t>
            </a:fld>
            <a:endParaRPr lang="tr-TR" altLang="tr-TR"/>
          </a:p>
        </p:txBody>
      </p:sp>
    </p:spTree>
    <p:extLst>
      <p:ext uri="{BB962C8B-B14F-4D97-AF65-F5344CB8AC3E}">
        <p14:creationId xmlns:p14="http://schemas.microsoft.com/office/powerpoint/2010/main" val="1341408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104</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105</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106</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107</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108</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109</a:t>
            </a:fld>
            <a:endParaRPr lang="tr-TR" altLang="tr-TR"/>
          </a:p>
        </p:txBody>
      </p:sp>
    </p:spTree>
    <p:extLst>
      <p:ext uri="{BB962C8B-B14F-4D97-AF65-F5344CB8AC3E}">
        <p14:creationId xmlns:p14="http://schemas.microsoft.com/office/powerpoint/2010/main" val="312674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35</a:t>
            </a:fld>
            <a:endParaRPr lang="tr-TR" alt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36</a:t>
            </a:fld>
            <a:endParaRPr lang="tr-TR" alt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37</a:t>
            </a:fld>
            <a:endParaRPr lang="tr-TR" alt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38</a:t>
            </a:fld>
            <a:endParaRPr lang="tr-TR" alt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39</a:t>
            </a:fld>
            <a:endParaRPr lang="tr-TR" altLang="tr-T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pPr>
              <a:defRPr/>
            </a:pPr>
            <a:fld id="{519639F9-43F2-4B4C-B192-A697FFE8543F}" type="datetimeFigureOut">
              <a:rPr lang="tr-TR">
                <a:solidFill>
                  <a:prstClr val="black">
                    <a:tint val="75000"/>
                  </a:prstClr>
                </a:solidFill>
              </a:rPr>
              <a:pPr>
                <a:defRPr/>
              </a:pPr>
              <a:t>05.02.2018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lvl1pPr>
              <a:defRPr/>
            </a:lvl1pPr>
          </a:lstStyle>
          <a:p>
            <a:pPr>
              <a:defRPr/>
            </a:pPr>
            <a:fld id="{C0F05B3F-1A9D-4548-AF5F-EC97DB07E7B1}" type="slidenum">
              <a:rPr lang="tr-TR" altLang="tr-TR"/>
              <a:pPr>
                <a:defRPr/>
              </a:pPr>
              <a:t>‹#›</a:t>
            </a:fld>
            <a:endParaRPr lang="tr-TR" altLang="tr-TR"/>
          </a:p>
        </p:txBody>
      </p:sp>
      <p:pic>
        <p:nvPicPr>
          <p:cNvPr id="7" name="Picture 2" descr="C:\Users\uygur.kinay\Desktop\csb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90" y="30090"/>
            <a:ext cx="1404166" cy="878630"/>
          </a:xfrm>
          <a:prstGeom prst="rect">
            <a:avLst/>
          </a:prstGeom>
          <a:noFill/>
          <a:extLst>
            <a:ext uri="{909E8E84-426E-40DD-AFC4-6F175D3DCCD1}">
              <a14:hiddenFill xmlns:a14="http://schemas.microsoft.com/office/drawing/2010/main">
                <a:solidFill>
                  <a:srgbClr val="FFFFFF"/>
                </a:solidFill>
              </a14:hiddenFill>
            </a:ext>
          </a:extLst>
        </p:spPr>
      </p:pic>
      <p:sp>
        <p:nvSpPr>
          <p:cNvPr id="8" name="9 Dikdörtgen"/>
          <p:cNvSpPr/>
          <p:nvPr userDrawn="1"/>
        </p:nvSpPr>
        <p:spPr>
          <a:xfrm flipV="1">
            <a:off x="30940" y="1040592"/>
            <a:ext cx="9113059" cy="45719"/>
          </a:xfrm>
          <a:prstGeom prst="rect">
            <a:avLst/>
          </a:prstGeom>
          <a:solidFill>
            <a:srgbClr val="EA9422"/>
          </a:solidFill>
          <a:ln>
            <a:solidFill>
              <a:srgbClr val="EA9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1"/>
          </a:p>
        </p:txBody>
      </p:sp>
      <p:sp>
        <p:nvSpPr>
          <p:cNvPr id="9" name="9 Dikdörtgen"/>
          <p:cNvSpPr/>
          <p:nvPr userDrawn="1"/>
        </p:nvSpPr>
        <p:spPr>
          <a:xfrm rot="5400000">
            <a:off x="7713013" y="1133748"/>
            <a:ext cx="2313214" cy="4571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1"/>
          </a:p>
        </p:txBody>
      </p:sp>
    </p:spTree>
    <p:extLst>
      <p:ext uri="{BB962C8B-B14F-4D97-AF65-F5344CB8AC3E}">
        <p14:creationId xmlns:p14="http://schemas.microsoft.com/office/powerpoint/2010/main" val="47582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fld id="{A957DDC6-4E35-462F-BCFC-6356C05024CB}" type="datetimeFigureOut">
              <a:rPr lang="tr-TR">
                <a:solidFill>
                  <a:prstClr val="black">
                    <a:tint val="75000"/>
                  </a:prstClr>
                </a:solidFill>
              </a:rPr>
              <a:pPr>
                <a:defRPr/>
              </a:pPr>
              <a:t>05.02.2018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lvl1pPr>
              <a:defRPr/>
            </a:lvl1pPr>
          </a:lstStyle>
          <a:p>
            <a:pPr>
              <a:defRPr/>
            </a:pPr>
            <a:fld id="{04C9E91B-F065-4969-8F69-5ADEAA8FDD88}" type="slidenum">
              <a:rPr lang="tr-TR" altLang="tr-TR"/>
              <a:pPr>
                <a:defRPr/>
              </a:pPr>
              <a:t>‹#›</a:t>
            </a:fld>
            <a:endParaRPr lang="tr-TR" altLang="tr-TR"/>
          </a:p>
        </p:txBody>
      </p:sp>
      <p:pic>
        <p:nvPicPr>
          <p:cNvPr id="7" name="Picture 2" descr="C:\Users\uygur.kinay\Desktop\csb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685" y="44624"/>
            <a:ext cx="1404166" cy="87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39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3"/>
          <p:cNvSpPr>
            <a:spLocks noGrp="1"/>
          </p:cNvSpPr>
          <p:nvPr>
            <p:ph type="dt" sz="half" idx="10"/>
          </p:nvPr>
        </p:nvSpPr>
        <p:spPr/>
        <p:txBody>
          <a:bodyPr/>
          <a:lstStyle>
            <a:lvl1pPr>
              <a:defRPr/>
            </a:lvl1pPr>
          </a:lstStyle>
          <a:p>
            <a:pPr>
              <a:defRPr/>
            </a:pPr>
            <a:fld id="{46AE0640-E215-484B-86AB-7C775A8C47CA}" type="datetimeFigureOut">
              <a:rPr lang="tr-TR">
                <a:solidFill>
                  <a:prstClr val="black">
                    <a:tint val="75000"/>
                  </a:prstClr>
                </a:solidFill>
              </a:rPr>
              <a:pPr>
                <a:defRPr/>
              </a:pPr>
              <a:t>05.02.2018</a:t>
            </a:fld>
            <a:endParaRPr lang="tr-TR">
              <a:solidFill>
                <a:prstClr val="black">
                  <a:tint val="75000"/>
                </a:prstClr>
              </a:solidFill>
            </a:endParaRPr>
          </a:p>
        </p:txBody>
      </p:sp>
      <p:sp>
        <p:nvSpPr>
          <p:cNvPr id="3"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Slayt Numarası Yer Tutucusu 5"/>
          <p:cNvSpPr>
            <a:spLocks noGrp="1"/>
          </p:cNvSpPr>
          <p:nvPr>
            <p:ph type="sldNum" sz="quarter" idx="12"/>
          </p:nvPr>
        </p:nvSpPr>
        <p:spPr/>
        <p:txBody>
          <a:bodyPr/>
          <a:lstStyle>
            <a:lvl1pPr>
              <a:defRPr/>
            </a:lvl1pPr>
          </a:lstStyle>
          <a:p>
            <a:pPr>
              <a:defRPr/>
            </a:pPr>
            <a:fld id="{987A536B-C555-4086-8DCA-45070B2C0D28}" type="slidenum">
              <a:rPr lang="tr-TR" altLang="tr-TR"/>
              <a:pPr>
                <a:defRPr/>
              </a:pPr>
              <a:t>‹#›</a:t>
            </a:fld>
            <a:endParaRPr lang="tr-TR" altLang="tr-TR"/>
          </a:p>
        </p:txBody>
      </p:sp>
      <p:pic>
        <p:nvPicPr>
          <p:cNvPr id="5" name="Picture 2" descr="C:\Users\uygur.kinay\Desktop\csb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90" y="54932"/>
            <a:ext cx="1404166" cy="87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18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3"/>
          <p:cNvSpPr>
            <a:spLocks noGrp="1"/>
          </p:cNvSpPr>
          <p:nvPr>
            <p:ph type="dt" sz="half" idx="10"/>
          </p:nvPr>
        </p:nvSpPr>
        <p:spPr/>
        <p:txBody>
          <a:bodyPr/>
          <a:lstStyle>
            <a:lvl1pPr>
              <a:defRPr/>
            </a:lvl1pPr>
          </a:lstStyle>
          <a:p>
            <a:pPr>
              <a:defRPr/>
            </a:pPr>
            <a:fld id="{6386D871-1075-42FB-9271-48FD4AEF7172}" type="datetimeFigureOut">
              <a:rPr lang="tr-TR">
                <a:solidFill>
                  <a:prstClr val="black">
                    <a:tint val="75000"/>
                  </a:prstClr>
                </a:solidFill>
              </a:rPr>
              <a:pPr>
                <a:defRPr/>
              </a:pPr>
              <a:t>05.02.2018</a:t>
            </a:fld>
            <a:endParaRPr lang="tr-TR">
              <a:solidFill>
                <a:prstClr val="black">
                  <a:tint val="75000"/>
                </a:prstClr>
              </a:solidFill>
            </a:endParaRPr>
          </a:p>
        </p:txBody>
      </p:sp>
      <p:sp>
        <p:nvSpPr>
          <p:cNvPr id="6" name="Altbilgi Yer Tutucusu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ayt Numarası Yer Tutucusu 5"/>
          <p:cNvSpPr>
            <a:spLocks noGrp="1"/>
          </p:cNvSpPr>
          <p:nvPr>
            <p:ph type="sldNum" sz="quarter" idx="12"/>
          </p:nvPr>
        </p:nvSpPr>
        <p:spPr/>
        <p:txBody>
          <a:bodyPr/>
          <a:lstStyle>
            <a:lvl1pPr>
              <a:defRPr/>
            </a:lvl1pPr>
          </a:lstStyle>
          <a:p>
            <a:pPr>
              <a:defRPr/>
            </a:pPr>
            <a:fld id="{D4A1A8F8-FBA9-4B6B-A691-36EEAE5F16AD}" type="slidenum">
              <a:rPr lang="tr-TR" altLang="tr-TR"/>
              <a:pPr>
                <a:defRPr/>
              </a:pPr>
              <a:t>‹#›</a:t>
            </a:fld>
            <a:endParaRPr lang="tr-TR" altLang="tr-TR"/>
          </a:p>
        </p:txBody>
      </p:sp>
    </p:spTree>
    <p:extLst>
      <p:ext uri="{BB962C8B-B14F-4D97-AF65-F5344CB8AC3E}">
        <p14:creationId xmlns:p14="http://schemas.microsoft.com/office/powerpoint/2010/main" val="4901874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Metin Yer Tutucus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F3F33A5-B60A-4C9D-9B10-0971522BEF26}" type="datetimeFigureOut">
              <a:rPr lang="tr-TR">
                <a:solidFill>
                  <a:prstClr val="black">
                    <a:tint val="75000"/>
                  </a:prstClr>
                </a:solidFill>
              </a:rPr>
              <a:pPr>
                <a:defRPr/>
              </a:pPr>
              <a:t>05.02.2018</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Arial" pitchFamily="34" charset="0"/>
              </a:defRPr>
            </a:lvl1pPr>
          </a:lstStyle>
          <a:p>
            <a:pPr fontAlgn="base">
              <a:spcBef>
                <a:spcPct val="0"/>
              </a:spcBef>
              <a:spcAft>
                <a:spcPct val="0"/>
              </a:spcAft>
              <a:defRPr/>
            </a:pPr>
            <a:fld id="{B5424958-D26E-4B91-BD7E-FDA7212094F3}" type="slidenum">
              <a:rPr lang="tr-TR" altLang="tr-TR"/>
              <a:pPr fontAlgn="base">
                <a:spcBef>
                  <a:spcPct val="0"/>
                </a:spcBef>
                <a:spcAft>
                  <a:spcPct val="0"/>
                </a:spcAft>
                <a:defRPr/>
              </a:pPr>
              <a:t>‹#›</a:t>
            </a:fld>
            <a:endParaRPr lang="tr-TR" altLang="tr-TR"/>
          </a:p>
        </p:txBody>
      </p:sp>
      <p:pic>
        <p:nvPicPr>
          <p:cNvPr id="7" name="Picture 2" descr="C:\Users\uygur.kinay\Desktop\csb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90" y="44624"/>
            <a:ext cx="1404166" cy="878630"/>
          </a:xfrm>
          <a:prstGeom prst="rect">
            <a:avLst/>
          </a:prstGeom>
          <a:noFill/>
          <a:extLst>
            <a:ext uri="{909E8E84-426E-40DD-AFC4-6F175D3DCCD1}">
              <a14:hiddenFill xmlns:a14="http://schemas.microsoft.com/office/drawing/2010/main">
                <a:solidFill>
                  <a:srgbClr val="FFFFFF"/>
                </a:solidFill>
              </a14:hiddenFill>
            </a:ext>
          </a:extLst>
        </p:spPr>
      </p:pic>
      <p:sp>
        <p:nvSpPr>
          <p:cNvPr id="9" name="9 Dikdörtgen"/>
          <p:cNvSpPr/>
          <p:nvPr/>
        </p:nvSpPr>
        <p:spPr>
          <a:xfrm flipV="1">
            <a:off x="30940" y="1040592"/>
            <a:ext cx="9113059" cy="45719"/>
          </a:xfrm>
          <a:prstGeom prst="rect">
            <a:avLst/>
          </a:prstGeom>
          <a:solidFill>
            <a:srgbClr val="EA9422"/>
          </a:solidFill>
          <a:ln>
            <a:solidFill>
              <a:srgbClr val="EA9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1"/>
          </a:p>
        </p:txBody>
      </p:sp>
      <p:sp>
        <p:nvSpPr>
          <p:cNvPr id="10" name="9 Dikdörtgen"/>
          <p:cNvSpPr/>
          <p:nvPr/>
        </p:nvSpPr>
        <p:spPr>
          <a:xfrm rot="5400000">
            <a:off x="7713013" y="1133748"/>
            <a:ext cx="2313214" cy="4571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1"/>
          </a:p>
        </p:txBody>
      </p:sp>
    </p:spTree>
    <p:extLst>
      <p:ext uri="{BB962C8B-B14F-4D97-AF65-F5344CB8AC3E}">
        <p14:creationId xmlns:p14="http://schemas.microsoft.com/office/powerpoint/2010/main" val="57910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6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tr/url?sa=i&amp;rct=j&amp;q=&amp;esrc=s&amp;frm=1&amp;source=images&amp;cd=&amp;cad=rja&amp;docid=YQQOQHbXd2hv-M&amp;tbnid=uFVLUdQQLNkKzM:&amp;ved=0CAUQjRw&amp;url=http://www.kahvefaliyorumu.com/2013/03/24/kahve-fincaninda-arti-isareti-gormek-ne-demektir/&amp;ei=S1qLUfDjMMXiPJDHgIgM&amp;psig=AFQjCNGKfpF05D55tOviKjEE0WbWhbzZHw&amp;ust=1368173496794327"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google.com.tr/url?sa=i&amp;rct=j&amp;q=&amp;esrc=s&amp;frm=1&amp;source=images&amp;cd=&amp;cad=rja&amp;docid=YQQOQHbXd2hv-M&amp;tbnid=uFVLUdQQLNkKzM:&amp;ved=0CAUQjRw&amp;url=http://www.kahvefaliyorumu.com/2013/03/24/kahve-fincaninda-arti-isareti-gormek-ne-demektir/&amp;ei=S1qLUfDjMMXiPJDHgIgM&amp;psig=AFQjCNGKfpF05D55tOviKjEE0WbWhbzZHw&amp;ust=1368173496794327"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tr/url?sa=i&amp;source=images&amp;cd=&amp;cad=rja&amp;docid=rlXHKVj7U6djIM&amp;tbnid=mNe5Sx_aDoMxxM:&amp;ved=0CAgQjRwwADgZ&amp;url=http://cokicimdengeldi.blogspot.com/2010_10_01_archive.html&amp;ei=in2TUeeqN4KsO5SlgNgB&amp;psig=AFQjCNHnMG0RZbPnuYyjYIs8M_n3q1zSJA&amp;ust=1368706826941229"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hyperlink" Target="http://www.google.com.tr/url?sa=i&amp;rct=j&amp;q=&amp;esrc=s&amp;frm=1&amp;source=images&amp;cd=&amp;cad=rja&amp;docid=GDe0LeVHEPJYrM&amp;tbnid=32hf4Qf57H9qDM:&amp;ved=0CAUQjRw&amp;url=http://tr.wikipedia.org/wiki/Dosya:Merdivenler.jpg&amp;ei=ebk6UttfhYazBu-zgOgB&amp;bvm=bv.52288139,d.Yms&amp;psig=AFQjCNFm20upzeoGrKZF1iHsQQK7FTOIyw&amp;ust=1379666658252466"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6.emf"/><Relationship Id="rId7" Type="http://schemas.openxmlformats.org/officeDocument/2006/relationships/image" Target="../media/image11.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08.png"/><Relationship Id="rId4" Type="http://schemas.openxmlformats.org/officeDocument/2006/relationships/image" Target="../media/image107.emf"/></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43.jpeg"/></Relationships>
</file>

<file path=ppt/slides/_rels/slide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45.jpeg"/></Relationships>
</file>

<file path=ppt/slides/_rels/slide9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9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0" y="1065677"/>
            <a:ext cx="9143999" cy="636123"/>
          </a:xfrm>
        </p:spPr>
        <p:txBody>
          <a:bodyPr>
            <a:normAutofit/>
          </a:bodyPr>
          <a:lstStyle/>
          <a:p>
            <a:pPr marL="274301" indent="-192011">
              <a:defRPr/>
            </a:pP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PLANLI ALANLAR İMAR YÖNETMELİĞİ </a:t>
            </a:r>
          </a:p>
        </p:txBody>
      </p:sp>
      <p:sp>
        <p:nvSpPr>
          <p:cNvPr id="17" name="Alt Başlık 16"/>
          <p:cNvSpPr>
            <a:spLocks noGrp="1"/>
          </p:cNvSpPr>
          <p:nvPr>
            <p:ph type="subTitle" idx="1"/>
          </p:nvPr>
        </p:nvSpPr>
        <p:spPr>
          <a:xfrm>
            <a:off x="0" y="3140968"/>
            <a:ext cx="9144000" cy="1440160"/>
          </a:xfrm>
        </p:spPr>
        <p:txBody>
          <a:bodyPr>
            <a:noAutofit/>
          </a:bodyPr>
          <a:lstStyle/>
          <a:p>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ÇEVRE VE ŞEHİRCİLİK BAKANLIĞI</a:t>
            </a:r>
          </a:p>
          <a:p>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MESLEKİ HİZMETLER GENEL MÜDÜRLÜĞÜ</a:t>
            </a:r>
          </a:p>
          <a:p>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Düzenleme Dairesi Başkanlığı</a:t>
            </a:r>
            <a:endParaRPr lang="tr-TR" sz="2000" b="1" dirty="0">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
          <p:cNvPicPr>
            <a:picLocks noChangeAspect="1" noChangeArrowheads="1"/>
          </p:cNvPicPr>
          <p:nvPr/>
        </p:nvPicPr>
        <p:blipFill>
          <a:blip r:embed="rId2" cstate="print"/>
          <a:srcRect/>
          <a:stretch>
            <a:fillRect/>
          </a:stretch>
        </p:blipFill>
        <p:spPr bwMode="auto">
          <a:xfrm>
            <a:off x="0" y="5312229"/>
            <a:ext cx="9143999" cy="1545771"/>
          </a:xfrm>
          <a:prstGeom prst="rect">
            <a:avLst/>
          </a:prstGeom>
          <a:ln>
            <a:noFill/>
          </a:ln>
          <a:effectLst>
            <a:softEdge rad="112500"/>
          </a:effectLst>
        </p:spPr>
      </p:pic>
      <p:sp>
        <p:nvSpPr>
          <p:cNvPr id="13" name="7 Dikdörtgen"/>
          <p:cNvSpPr/>
          <p:nvPr/>
        </p:nvSpPr>
        <p:spPr>
          <a:xfrm>
            <a:off x="0" y="6457890"/>
            <a:ext cx="9144000" cy="400110"/>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ts val="1000"/>
              </a:spcAft>
            </a:pPr>
            <a:r>
              <a:rPr lang="tr-TR" sz="2000" b="1" dirty="0" smtClean="0">
                <a:solidFill>
                  <a:prstClr val="white"/>
                </a:solidFill>
                <a:effectLst>
                  <a:outerShdw blurRad="38100" dist="38100" dir="2700000" algn="tl">
                    <a:srgbClr val="000000">
                      <a:alpha val="43137"/>
                    </a:srgbClr>
                  </a:outerShdw>
                </a:effectLst>
                <a:latin typeface="Vivaldi" pitchFamily="66" charset="0"/>
                <a:cs typeface="Arial" pitchFamily="34" charset="0"/>
              </a:rPr>
              <a:t>Yaşanabilir   Çevre    ve   Marka    Şehirler</a:t>
            </a:r>
          </a:p>
        </p:txBody>
      </p:sp>
      <p:sp>
        <p:nvSpPr>
          <p:cNvPr id="6" name="5 Dikdörtgen"/>
          <p:cNvSpPr/>
          <p:nvPr/>
        </p:nvSpPr>
        <p:spPr>
          <a:xfrm>
            <a:off x="0" y="4797152"/>
            <a:ext cx="9144000" cy="707886"/>
          </a:xfrm>
          <a:prstGeom prst="rect">
            <a:avLst/>
          </a:prstGeom>
        </p:spPr>
        <p:txBody>
          <a:bodyPr wrap="square">
            <a:spAutoFit/>
          </a:bodyPr>
          <a:lstStyle/>
          <a:p>
            <a:pPr algn="ct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12 Ocak 2018</a:t>
            </a:r>
          </a:p>
          <a:p>
            <a:pPr algn="ct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İZMİR</a:t>
            </a:r>
          </a:p>
        </p:txBody>
      </p:sp>
      <p:sp>
        <p:nvSpPr>
          <p:cNvPr id="7" name="6 Dikdörtgen"/>
          <p:cNvSpPr/>
          <p:nvPr/>
        </p:nvSpPr>
        <p:spPr>
          <a:xfrm>
            <a:off x="0" y="2132856"/>
            <a:ext cx="9144000" cy="707886"/>
          </a:xfrm>
          <a:prstGeom prst="rect">
            <a:avLst/>
          </a:prstGeom>
        </p:spPr>
        <p:txBody>
          <a:bodyPr wrap="square">
            <a:spAutoFit/>
          </a:bodyPr>
          <a:lstStyle/>
          <a:p>
            <a:pPr algn="ct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Önder ŞAHİN</a:t>
            </a:r>
          </a:p>
          <a:p>
            <a:pPr algn="ct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Mimar</a:t>
            </a:r>
          </a:p>
        </p:txBody>
      </p:sp>
    </p:spTree>
    <p:extLst>
      <p:ext uri="{BB962C8B-B14F-4D97-AF65-F5344CB8AC3E}">
        <p14:creationId xmlns:p14="http://schemas.microsoft.com/office/powerpoint/2010/main" val="3170856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4" y="1199667"/>
            <a:ext cx="8262715" cy="3401362"/>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3) Parsel derinlikleri:</a:t>
            </a:r>
          </a:p>
          <a:p>
            <a:pPr marL="457200" lvl="1" indent="0" algn="just">
              <a:lnSpc>
                <a:spcPct val="10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Konut ve ticaret bölgelerinde:</a:t>
            </a:r>
          </a:p>
          <a:p>
            <a:pPr marL="914400" lvl="2" indent="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Ön bahçesiz nizamda: (13.00) metreden,</a:t>
            </a:r>
          </a:p>
          <a:p>
            <a:pPr marL="914400" lvl="2" indent="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Ön bahçeli nizamda: Ön bahçe mesafesi + (13.00) metreden az olamaz.</a:t>
            </a:r>
          </a:p>
          <a:p>
            <a:pPr marL="457200" lvl="1" indent="0" algn="just">
              <a:lnSpc>
                <a:spcPct val="10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Ticaret bölgelerinde (Yalnız 1 katlı dükkân yapılması halinde):</a:t>
            </a:r>
          </a:p>
          <a:p>
            <a:pPr marL="914400" lvl="2" indent="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Ön bahçesiz nizamda: (5.00) metreden,</a:t>
            </a:r>
          </a:p>
          <a:p>
            <a:pPr marL="914400" lvl="2" indent="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Ön bahçeli nizamda: Ön bahçe mesafesi + (5.00) metreden az olamaz.</a:t>
            </a:r>
          </a:p>
          <a:p>
            <a:pPr marL="342875" indent="-342875" algn="just">
              <a:lnSpc>
                <a:spcPct val="150000"/>
              </a:lnSpc>
              <a:buAutoNum type="arabicParenBoth"/>
            </a:pPr>
            <a:endParaRPr lang="tr-TR"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3" descr="C:\Users\pc\Desktop\parselasyon kesilmiş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486" y="4869160"/>
            <a:ext cx="4798284" cy="183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570692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79512" y="1297718"/>
            <a:ext cx="8568952" cy="163121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Konut kullanımlı bağımsız bölüm sayısı </a:t>
            </a:r>
            <a:r>
              <a:rPr lang="tr-TR" sz="2000" b="1" dirty="0">
                <a:solidFill>
                  <a:srgbClr val="0070C0"/>
                </a:solidFill>
                <a:latin typeface="Tahoma" pitchFamily="34" charset="0"/>
                <a:ea typeface="Tahoma" panose="020B0604030504040204" pitchFamily="34" charset="0"/>
                <a:cs typeface="Tahoma" panose="020B0604030504040204" pitchFamily="34" charset="0"/>
              </a:rPr>
              <a:t>40</a:t>
            </a:r>
            <a:r>
              <a:rPr lang="tr-TR" sz="2000" b="1" dirty="0">
                <a:solidFill>
                  <a:srgbClr val="002060"/>
                </a:solidFill>
                <a:latin typeface="Tahoma" pitchFamily="34" charset="0"/>
                <a:ea typeface="Tahoma" panose="020B0604030504040204" pitchFamily="34" charset="0"/>
                <a:cs typeface="Tahoma" panose="020B0604030504040204" pitchFamily="34" charset="0"/>
              </a:rPr>
              <a:t>’</a:t>
            </a:r>
            <a:r>
              <a:rPr lang="tr-TR" sz="2000" dirty="0">
                <a:solidFill>
                  <a:srgbClr val="002060"/>
                </a:solidFill>
                <a:latin typeface="Tahoma" pitchFamily="34" charset="0"/>
                <a:ea typeface="Tahoma" panose="020B0604030504040204" pitchFamily="34" charset="0"/>
                <a:cs typeface="Tahoma" panose="020B0604030504040204" pitchFamily="34" charset="0"/>
              </a:rPr>
              <a:t>tan fazla olan ve katı yakıt kullanan kaloriferli veya kalorifersiz binalar için bir adet kapıcı dairesi yapılması zorunludur</a:t>
            </a:r>
            <a:r>
              <a:rPr lang="tr-TR" sz="2000" dirty="0" smtClean="0">
                <a:solidFill>
                  <a:srgbClr val="002060"/>
                </a:solidFill>
                <a:latin typeface="Tahoma" pitchFamily="34" charset="0"/>
                <a:ea typeface="Tahoma" panose="020B0604030504040204" pitchFamily="34" charset="0"/>
                <a:cs typeface="Tahoma" panose="020B0604030504040204" pitchFamily="34" charset="0"/>
              </a:rPr>
              <a:t>. Birden fazla yapı bulunan ve toplam bağımsız bölüm sayısı </a:t>
            </a:r>
            <a:r>
              <a:rPr lang="tr-TR" sz="2000" b="1" dirty="0" smtClean="0">
                <a:solidFill>
                  <a:srgbClr val="0070C0"/>
                </a:solidFill>
                <a:latin typeface="Tahoma" pitchFamily="34" charset="0"/>
                <a:ea typeface="Tahoma" panose="020B0604030504040204" pitchFamily="34" charset="0"/>
                <a:cs typeface="Tahoma" panose="020B0604030504040204" pitchFamily="34" charset="0"/>
              </a:rPr>
              <a:t>40</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a:t>
            </a:r>
            <a:r>
              <a:rPr lang="tr-TR" sz="2000" dirty="0" smtClean="0">
                <a:solidFill>
                  <a:srgbClr val="002060"/>
                </a:solidFill>
                <a:latin typeface="Tahoma" pitchFamily="34" charset="0"/>
                <a:ea typeface="Tahoma" panose="020B0604030504040204" pitchFamily="34" charset="0"/>
                <a:cs typeface="Tahoma" panose="020B0604030504040204" pitchFamily="34" charset="0"/>
              </a:rPr>
              <a:t>tan fazla olan parsellerde de bu hüküm uygulanır, ancak bağımsız bölüm sayısının </a:t>
            </a:r>
            <a:r>
              <a:rPr lang="tr-TR" sz="2000" b="1" dirty="0" smtClean="0">
                <a:solidFill>
                  <a:srgbClr val="0070C0"/>
                </a:solidFill>
                <a:latin typeface="Tahoma" pitchFamily="34" charset="0"/>
                <a:ea typeface="Tahoma" panose="020B0604030504040204" pitchFamily="34" charset="0"/>
                <a:cs typeface="Tahoma" panose="020B0604030504040204" pitchFamily="34" charset="0"/>
              </a:rPr>
              <a:t>80</a:t>
            </a:r>
            <a:r>
              <a:rPr lang="tr-TR" sz="2000" dirty="0" smtClean="0">
                <a:solidFill>
                  <a:srgbClr val="002060"/>
                </a:solidFill>
                <a:latin typeface="Tahoma" pitchFamily="34" charset="0"/>
                <a:ea typeface="Tahoma" panose="020B0604030504040204" pitchFamily="34" charset="0"/>
                <a:cs typeface="Tahoma" panose="020B0604030504040204" pitchFamily="34" charset="0"/>
              </a:rPr>
              <a:t>’i aşması halinde ikinci kapıcı dairesi yapılır.</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KAPICI DAİRESİ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C:\Users\Onder_\Desktop\Adsız.png"/>
          <p:cNvPicPr>
            <a:picLocks noChangeAspect="1" noChangeArrowheads="1"/>
          </p:cNvPicPr>
          <p:nvPr/>
        </p:nvPicPr>
        <p:blipFill>
          <a:blip r:embed="rId3" cstate="print"/>
          <a:srcRect/>
          <a:stretch>
            <a:fillRect/>
          </a:stretch>
        </p:blipFill>
        <p:spPr bwMode="auto">
          <a:xfrm>
            <a:off x="3851920" y="2996952"/>
            <a:ext cx="5292080" cy="3861048"/>
          </a:xfrm>
          <a:prstGeom prst="rect">
            <a:avLst/>
          </a:prstGeom>
          <a:noFill/>
        </p:spPr>
      </p:pic>
      <p:sp>
        <p:nvSpPr>
          <p:cNvPr id="5" name="Dikdörtgen 2"/>
          <p:cNvSpPr>
            <a:spLocks noChangeArrowheads="1"/>
          </p:cNvSpPr>
          <p:nvPr/>
        </p:nvSpPr>
        <p:spPr bwMode="auto">
          <a:xfrm>
            <a:off x="179512" y="3501008"/>
            <a:ext cx="3492896" cy="3231654"/>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Katı </a:t>
            </a:r>
            <a:r>
              <a:rPr lang="tr-TR" sz="2000" dirty="0">
                <a:solidFill>
                  <a:srgbClr val="002060"/>
                </a:solidFill>
                <a:latin typeface="Tahoma" pitchFamily="34" charset="0"/>
                <a:ea typeface="Tahoma" panose="020B0604030504040204" pitchFamily="34" charset="0"/>
                <a:cs typeface="Tahoma" panose="020B0604030504040204" pitchFamily="34" charset="0"/>
              </a:rPr>
              <a:t>yakıt haricindeki diğer ısıtma sistemleri kullanılan konut kullanımlı binalar için bağımsız bölüm sayısının </a:t>
            </a:r>
            <a:r>
              <a:rPr lang="tr-TR" sz="2000" b="1" dirty="0">
                <a:solidFill>
                  <a:srgbClr val="0070C0"/>
                </a:solidFill>
                <a:latin typeface="Tahoma" pitchFamily="34" charset="0"/>
                <a:ea typeface="Tahoma" panose="020B0604030504040204" pitchFamily="34" charset="0"/>
                <a:cs typeface="Tahoma" panose="020B0604030504040204" pitchFamily="34" charset="0"/>
              </a:rPr>
              <a:t>60</a:t>
            </a:r>
            <a:r>
              <a:rPr lang="tr-TR" sz="2000" b="1" dirty="0">
                <a:solidFill>
                  <a:srgbClr val="002060"/>
                </a:solidFill>
                <a:latin typeface="Tahoma" pitchFamily="34" charset="0"/>
                <a:ea typeface="Tahoma" panose="020B0604030504040204" pitchFamily="34" charset="0"/>
                <a:cs typeface="Tahoma" panose="020B0604030504040204" pitchFamily="34" charset="0"/>
              </a:rPr>
              <a:t>’</a:t>
            </a:r>
            <a:r>
              <a:rPr lang="tr-TR" sz="2000" dirty="0">
                <a:solidFill>
                  <a:srgbClr val="002060"/>
                </a:solidFill>
                <a:latin typeface="Tahoma" pitchFamily="34" charset="0"/>
                <a:ea typeface="Tahoma" panose="020B0604030504040204" pitchFamily="34" charset="0"/>
                <a:cs typeface="Tahoma" panose="020B0604030504040204" pitchFamily="34" charset="0"/>
              </a:rPr>
              <a:t>tan fazla olması halinde bir, </a:t>
            </a:r>
            <a:r>
              <a:rPr lang="tr-TR" sz="2000" b="1" dirty="0">
                <a:solidFill>
                  <a:srgbClr val="0070C0"/>
                </a:solidFill>
                <a:latin typeface="Tahoma" pitchFamily="34" charset="0"/>
                <a:ea typeface="Tahoma" panose="020B0604030504040204" pitchFamily="34" charset="0"/>
                <a:cs typeface="Tahoma" panose="020B0604030504040204" pitchFamily="34" charset="0"/>
              </a:rPr>
              <a:t>150</a:t>
            </a:r>
            <a:r>
              <a:rPr lang="tr-TR" sz="2000" dirty="0">
                <a:solidFill>
                  <a:srgbClr val="002060"/>
                </a:solidFill>
                <a:latin typeface="Tahoma" pitchFamily="34" charset="0"/>
                <a:ea typeface="Tahoma" panose="020B0604030504040204" pitchFamily="34" charset="0"/>
                <a:cs typeface="Tahoma" panose="020B0604030504040204" pitchFamily="34" charset="0"/>
              </a:rPr>
              <a:t>’den fazla olması halinde 2 kapıcı dairesi yapılması zorunludur.  </a:t>
            </a:r>
          </a:p>
          <a:p>
            <a:pPr marL="285750" indent="-285750">
              <a:buClr>
                <a:srgbClr val="FF0000"/>
              </a:buClr>
              <a:buFont typeface="Wingdings" panose="05000000000000000000" pitchFamily="2" charset="2"/>
              <a:buChar char="v"/>
            </a:pP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7825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79512" y="1196752"/>
            <a:ext cx="8568952" cy="2763834"/>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Bina </a:t>
            </a:r>
            <a:r>
              <a:rPr lang="tr-TR" sz="2000" b="1" dirty="0">
                <a:solidFill>
                  <a:srgbClr val="002060"/>
                </a:solidFill>
                <a:latin typeface="Tahoma" pitchFamily="34" charset="0"/>
                <a:ea typeface="Tahoma" panose="020B0604030504040204" pitchFamily="34" charset="0"/>
                <a:cs typeface="Tahoma" panose="020B0604030504040204" pitchFamily="34" charset="0"/>
              </a:rPr>
              <a:t>içinde </a:t>
            </a:r>
            <a:r>
              <a:rPr lang="tr-TR" sz="2000" dirty="0">
                <a:solidFill>
                  <a:srgbClr val="002060"/>
                </a:solidFill>
                <a:latin typeface="Tahoma" pitchFamily="34" charset="0"/>
                <a:ea typeface="Tahoma" panose="020B0604030504040204" pitchFamily="34" charset="0"/>
                <a:cs typeface="Tahoma" panose="020B0604030504040204" pitchFamily="34" charset="0"/>
              </a:rPr>
              <a:t>düzenlenen kapıcı daireleri, </a:t>
            </a:r>
            <a:r>
              <a:rPr lang="tr-TR" sz="2000" b="1" dirty="0">
                <a:solidFill>
                  <a:srgbClr val="002060"/>
                </a:solidFill>
                <a:latin typeface="Tahoma" pitchFamily="34" charset="0"/>
                <a:ea typeface="Tahoma" panose="020B0604030504040204" pitchFamily="34" charset="0"/>
                <a:cs typeface="Tahoma" panose="020B0604030504040204" pitchFamily="34" charset="0"/>
              </a:rPr>
              <a:t>en az brüt 50 m</a:t>
            </a:r>
            <a:r>
              <a:rPr lang="tr-TR" sz="2000" b="1"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b="1" dirty="0">
                <a:solidFill>
                  <a:srgbClr val="002060"/>
                </a:solidFill>
                <a:latin typeface="Tahoma" pitchFamily="34" charset="0"/>
                <a:ea typeface="Tahoma" panose="020B0604030504040204" pitchFamily="34" charset="0"/>
                <a:cs typeface="Tahoma" panose="020B0604030504040204" pitchFamily="34" charset="0"/>
              </a:rPr>
              <a:t>’dir.</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u="sng" dirty="0">
                <a:solidFill>
                  <a:srgbClr val="002060"/>
                </a:solidFill>
                <a:latin typeface="Tahoma" pitchFamily="34" charset="0"/>
                <a:ea typeface="Tahoma" panose="020B0604030504040204" pitchFamily="34" charset="0"/>
                <a:cs typeface="Tahoma" panose="020B0604030504040204" pitchFamily="34" charset="0"/>
              </a:rPr>
              <a:t>Kapıcı dairelerinde, her birisi en az 9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u="sng" dirty="0">
                <a:solidFill>
                  <a:srgbClr val="002060"/>
                </a:solidFill>
                <a:latin typeface="Tahoma" pitchFamily="34" charset="0"/>
                <a:ea typeface="Tahoma" panose="020B0604030504040204" pitchFamily="34" charset="0"/>
                <a:cs typeface="Tahoma" panose="020B0604030504040204" pitchFamily="34" charset="0"/>
              </a:rPr>
              <a:t> ve dar kenarı en az 2.50 metre olmak üzere 2 yatak odası ve 12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u="sng" dirty="0">
                <a:solidFill>
                  <a:srgbClr val="002060"/>
                </a:solidFill>
                <a:latin typeface="Tahoma" pitchFamily="34" charset="0"/>
                <a:ea typeface="Tahoma" panose="020B0604030504040204" pitchFamily="34" charset="0"/>
                <a:cs typeface="Tahoma" panose="020B0604030504040204" pitchFamily="34" charset="0"/>
              </a:rPr>
              <a:t>’den az olmamak üzere 1 oturma odası, en az 3,3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u="sng" dirty="0">
                <a:solidFill>
                  <a:srgbClr val="002060"/>
                </a:solidFill>
                <a:latin typeface="Tahoma" pitchFamily="34" charset="0"/>
                <a:ea typeface="Tahoma" panose="020B0604030504040204" pitchFamily="34" charset="0"/>
                <a:cs typeface="Tahoma" panose="020B0604030504040204" pitchFamily="34" charset="0"/>
              </a:rPr>
              <a:t> mutfak ve banyo veya duş yeri ve tuvalet bulunur. </a:t>
            </a:r>
            <a:endParaRPr lang="tr-TR" sz="2000" u="sng"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Bina </a:t>
            </a:r>
            <a:r>
              <a:rPr lang="tr-TR" sz="2000" b="1" dirty="0">
                <a:solidFill>
                  <a:srgbClr val="002060"/>
                </a:solidFill>
                <a:latin typeface="Tahoma" pitchFamily="34" charset="0"/>
                <a:ea typeface="Tahoma" panose="020B0604030504040204" pitchFamily="34" charset="0"/>
                <a:cs typeface="Tahoma" panose="020B0604030504040204" pitchFamily="34" charset="0"/>
              </a:rPr>
              <a:t>dışında</a:t>
            </a:r>
            <a:r>
              <a:rPr lang="tr-TR" sz="2000" dirty="0">
                <a:solidFill>
                  <a:srgbClr val="002060"/>
                </a:solidFill>
                <a:latin typeface="Tahoma" pitchFamily="34" charset="0"/>
                <a:ea typeface="Tahoma" panose="020B0604030504040204" pitchFamily="34" charset="0"/>
                <a:cs typeface="Tahoma" panose="020B0604030504040204" pitchFamily="34" charset="0"/>
              </a:rPr>
              <a:t> tertiplenen kapıcı daireleri </a:t>
            </a:r>
            <a:r>
              <a:rPr lang="tr-TR" sz="2000" b="1" dirty="0">
                <a:solidFill>
                  <a:srgbClr val="002060"/>
                </a:solidFill>
                <a:latin typeface="Tahoma" pitchFamily="34" charset="0"/>
                <a:ea typeface="Tahoma" panose="020B0604030504040204" pitchFamily="34" charset="0"/>
                <a:cs typeface="Tahoma" panose="020B0604030504040204" pitchFamily="34" charset="0"/>
              </a:rPr>
              <a:t>en fazla brüt 40 m</a:t>
            </a:r>
            <a:r>
              <a:rPr lang="tr-TR" sz="2000" b="1"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dirty="0">
                <a:solidFill>
                  <a:srgbClr val="002060"/>
                </a:solidFill>
                <a:latin typeface="Tahoma" pitchFamily="34" charset="0"/>
                <a:ea typeface="Tahoma" panose="020B0604030504040204" pitchFamily="34" charset="0"/>
                <a:cs typeface="Tahoma" panose="020B0604030504040204" pitchFamily="34" charset="0"/>
              </a:rPr>
              <a:t> olmak zorundadır. Bu fıkranın (ç) bendinde yer alan ölçüleri sağlayacak şekilde 1 yatak odası, 1 oturma odası, mutfak ve banyo veya duş yeri ve tuvalet bulundurulur.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p:txBody>
      </p:sp>
      <p:sp>
        <p:nvSpPr>
          <p:cNvPr id="4" name="Dikdörtgen 2"/>
          <p:cNvSpPr>
            <a:spLocks noChangeArrowheads="1"/>
          </p:cNvSpPr>
          <p:nvPr/>
        </p:nvSpPr>
        <p:spPr bwMode="auto">
          <a:xfrm>
            <a:off x="179512" y="4140497"/>
            <a:ext cx="3672408" cy="193899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b="1" dirty="0" smtClean="0">
                <a:solidFill>
                  <a:srgbClr val="0070C0"/>
                </a:solidFill>
                <a:latin typeface="Tahoma" pitchFamily="34" charset="0"/>
                <a:ea typeface="Tahoma" panose="020B0604030504040204" pitchFamily="34" charset="0"/>
                <a:cs typeface="Tahoma" panose="020B0604030504040204" pitchFamily="34" charset="0"/>
              </a:rPr>
              <a:t>Bekçi </a:t>
            </a:r>
            <a:r>
              <a:rPr lang="tr-TR" sz="2000" b="1" dirty="0">
                <a:solidFill>
                  <a:srgbClr val="0070C0"/>
                </a:solidFill>
                <a:latin typeface="Tahoma" pitchFamily="34" charset="0"/>
                <a:ea typeface="Tahoma" panose="020B0604030504040204" pitchFamily="34" charset="0"/>
                <a:cs typeface="Tahoma" panose="020B0604030504040204" pitchFamily="34" charset="0"/>
              </a:rPr>
              <a:t>odası </a:t>
            </a:r>
            <a:r>
              <a:rPr lang="tr-TR" sz="2000" dirty="0">
                <a:solidFill>
                  <a:srgbClr val="002060"/>
                </a:solidFill>
                <a:latin typeface="Tahoma" pitchFamily="34" charset="0"/>
                <a:ea typeface="Tahoma" panose="020B0604030504040204" pitchFamily="34" charset="0"/>
                <a:cs typeface="Tahoma" panose="020B0604030504040204" pitchFamily="34" charset="0"/>
              </a:rPr>
              <a:t>en az</a:t>
            </a:r>
            <a:r>
              <a:rPr lang="tr-TR" sz="2000" b="1" dirty="0">
                <a:solidFill>
                  <a:srgbClr val="002060"/>
                </a:solidFill>
                <a:latin typeface="Tahoma" pitchFamily="34" charset="0"/>
                <a:ea typeface="Tahoma" panose="020B0604030504040204" pitchFamily="34" charset="0"/>
                <a:cs typeface="Tahoma" panose="020B0604030504040204" pitchFamily="34" charset="0"/>
              </a:rPr>
              <a:t> 4 </a:t>
            </a:r>
            <a:r>
              <a:rPr lang="tr-TR" sz="2000" dirty="0">
                <a:solidFill>
                  <a:srgbClr val="002060"/>
                </a:solidFill>
                <a:latin typeface="Tahoma" pitchFamily="34" charset="0"/>
                <a:ea typeface="Tahoma" panose="020B0604030504040204" pitchFamily="34" charset="0"/>
                <a:cs typeface="Tahoma" panose="020B0604030504040204" pitchFamily="34" charset="0"/>
              </a:rPr>
              <a:t>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b="1"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002060"/>
                </a:solidFill>
                <a:latin typeface="Tahoma" pitchFamily="34" charset="0"/>
                <a:ea typeface="Tahoma" panose="020B0604030504040204" pitchFamily="34" charset="0"/>
                <a:cs typeface="Tahoma" panose="020B0604030504040204" pitchFamily="34" charset="0"/>
              </a:rPr>
              <a:t>büyüklüğünde, doğrudan ışık ve hava alabilecek şekilde düzenlenir. Bekçi odasında en az 1.5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dirty="0">
                <a:solidFill>
                  <a:srgbClr val="002060"/>
                </a:solidFill>
                <a:latin typeface="Tahoma" pitchFamily="34" charset="0"/>
                <a:ea typeface="Tahoma" panose="020B0604030504040204" pitchFamily="34" charset="0"/>
                <a:cs typeface="Tahoma" panose="020B0604030504040204" pitchFamily="34" charset="0"/>
              </a:rPr>
              <a:t>’lik bir tuvalet yer alır.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p:txBody>
      </p:sp>
      <p:pic>
        <p:nvPicPr>
          <p:cNvPr id="3074" name="Picture 2" descr="C:\Users\onder.sahin\Desktop\edirne-prefabrik-bekci-kulubeler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484" y="3789040"/>
            <a:ext cx="4715979" cy="2736304"/>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KAPICI DAİRESİ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7825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onder.sahin\Desktop\bolonya_italya_gezisi_reva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212976"/>
            <a:ext cx="3960440" cy="17281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onder.sahin\Desktop\bologna_portico_revakl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5085184"/>
            <a:ext cx="3960440" cy="1656184"/>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PORTİKLER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2"/>
          <p:cNvSpPr/>
          <p:nvPr/>
        </p:nvSpPr>
        <p:spPr>
          <a:xfrm>
            <a:off x="323528" y="1412776"/>
            <a:ext cx="4272758" cy="5016758"/>
          </a:xfrm>
          <a:prstGeom prst="rect">
            <a:avLst/>
          </a:prstGeom>
        </p:spPr>
        <p:txBody>
          <a:bodyPr wrap="square">
            <a:spAutoFit/>
          </a:bodyPr>
          <a:lstStyle/>
          <a:p>
            <a:pPr marL="342900" indent="-342900" algn="just">
              <a:buFont typeface="Wingdings" panose="05000000000000000000" pitchFamily="2" charset="2"/>
              <a:buChar char="v"/>
            </a:pPr>
            <a:r>
              <a:rPr lang="tr-TR" sz="2000" dirty="0" err="1">
                <a:solidFill>
                  <a:srgbClr val="FF0000"/>
                </a:solidFill>
                <a:latin typeface="Tahoma" panose="020B0604030504040204" pitchFamily="34" charset="0"/>
                <a:ea typeface="Tahoma" panose="020B0604030504040204" pitchFamily="34" charset="0"/>
                <a:cs typeface="Tahoma" panose="020B0604030504040204" pitchFamily="34" charset="0"/>
              </a:rPr>
              <a:t>Portikli</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yapıların yapılacağı cadde ve sokaklar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uygulama imar planı kararı ile belirlenir.</a:t>
            </a:r>
          </a:p>
          <a:p>
            <a:pPr marL="342900" indent="-342900" algn="just">
              <a:buFont typeface="Wingdings" panose="05000000000000000000" pitchFamily="2" charset="2"/>
              <a:buChar char="v"/>
            </a:pP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Genel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olarak </a:t>
            </a:r>
            <a:r>
              <a:rPr 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portik</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bırakılması gereken yerlerde, </a:t>
            </a:r>
            <a:r>
              <a:rPr lang="tr-TR" sz="2000" dirty="0" err="1">
                <a:solidFill>
                  <a:srgbClr val="FF0000"/>
                </a:solidFill>
                <a:latin typeface="Tahoma" panose="020B0604030504040204" pitchFamily="34" charset="0"/>
                <a:ea typeface="Tahoma" panose="020B0604030504040204" pitchFamily="34" charset="0"/>
                <a:cs typeface="Tahoma" panose="020B0604030504040204" pitchFamily="34" charset="0"/>
              </a:rPr>
              <a:t>portik</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yüksekliği 3.50 metre, derinliği ise 4.00 metredir.</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Ancak, civarın teşekkül tarzı ve mevkiin özellikleri dolayısıyla bu miktarlar ilgili idarece değiştirilebilir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v"/>
            </a:pP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r>
              <a:rPr 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Portiğe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ve doğrudan yola açılan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bina giriş kapıları dışa açıldığında,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gizlenecek kadar bina giriş holüne doğru çekilir.</a:t>
            </a:r>
          </a:p>
        </p:txBody>
      </p:sp>
      <p:pic>
        <p:nvPicPr>
          <p:cNvPr id="4" name="Picture 2" descr="C:\Users\onder.sahin\Desktop\20170125_1756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1268760"/>
            <a:ext cx="396044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901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19" y="1283217"/>
            <a:ext cx="8399257" cy="235141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just">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İşyeri Açma ve Çalışma Ruhsatlarına İlişkin Yönetmelik hükümleri saklı kalmak üzere </a:t>
            </a:r>
            <a:r>
              <a:rPr lang="tr-TR" sz="2000" b="1" dirty="0">
                <a:solidFill>
                  <a:srgbClr val="002060"/>
                </a:solidFill>
                <a:latin typeface="Tahoma" pitchFamily="34" charset="0"/>
                <a:ea typeface="Tahoma" panose="020B0604030504040204" pitchFamily="34" charset="0"/>
                <a:cs typeface="Tahoma" panose="020B0604030504040204" pitchFamily="34" charset="0"/>
              </a:rPr>
              <a:t>fırınlar;</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0070C0"/>
                </a:solidFill>
                <a:latin typeface="Tahoma" pitchFamily="34" charset="0"/>
                <a:ea typeface="Tahoma" panose="020B0604030504040204" pitchFamily="34" charset="0"/>
                <a:cs typeface="Tahoma" panose="020B0604030504040204" pitchFamily="34" charset="0"/>
              </a:rPr>
              <a:t>sanayi,</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0070C0"/>
                </a:solidFill>
                <a:latin typeface="Tahoma" pitchFamily="34" charset="0"/>
                <a:ea typeface="Tahoma" panose="020B0604030504040204" pitchFamily="34" charset="0"/>
                <a:cs typeface="Tahoma" panose="020B0604030504040204" pitchFamily="34" charset="0"/>
              </a:rPr>
              <a:t>küçük sanayi, organize sanayi, konut dışı çalışma alanları ile ticaret bölgelerinde </a:t>
            </a:r>
            <a:r>
              <a:rPr lang="tr-TR" sz="2000" b="1" dirty="0">
                <a:solidFill>
                  <a:srgbClr val="002060"/>
                </a:solidFill>
                <a:latin typeface="Tahoma" pitchFamily="34" charset="0"/>
                <a:ea typeface="Tahoma" panose="020B0604030504040204" pitchFamily="34" charset="0"/>
                <a:cs typeface="Tahoma" panose="020B0604030504040204" pitchFamily="34" charset="0"/>
              </a:rPr>
              <a:t>yapılabilir.</a:t>
            </a:r>
            <a:r>
              <a:rPr lang="tr-TR" sz="2000" dirty="0">
                <a:solidFill>
                  <a:srgbClr val="0070C0"/>
                </a:solidFill>
                <a:latin typeface="Tahoma" pitchFamily="34" charset="0"/>
                <a:ea typeface="Tahoma" panose="020B0604030504040204" pitchFamily="34" charset="0"/>
                <a:cs typeface="Tahoma" panose="020B0604030504040204" pitchFamily="34" charset="0"/>
              </a:rPr>
              <a:t> </a:t>
            </a:r>
          </a:p>
          <a:p>
            <a:pPr algn="just">
              <a:buClr>
                <a:srgbClr val="FF0000"/>
              </a:buClr>
              <a:buFont typeface="Wingdings" panose="05000000000000000000" pitchFamily="2" charset="2"/>
              <a:buChar char="v"/>
            </a:pPr>
            <a:endParaRPr lang="tr-TR" sz="10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Katkılı pide, kebap, simit fırınları ve geleneksel tandır ocakları, zemin katı işyeri olarak kullanılabilen binalarda yapılabilir. </a:t>
            </a:r>
          </a:p>
          <a:p>
            <a:pPr algn="just">
              <a:buClr>
                <a:srgbClr val="FF0000"/>
              </a:buClr>
              <a:buNone/>
            </a:pPr>
            <a:endParaRPr lang="tr-TR" sz="1000" dirty="0">
              <a:solidFill>
                <a:schemeClr val="tx1"/>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FIRINLAR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7" name="3 Resim" descr="fırı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1147" y="3634630"/>
            <a:ext cx="4199629" cy="289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2"/>
          <p:cNvSpPr>
            <a:spLocks noChangeArrowheads="1"/>
          </p:cNvSpPr>
          <p:nvPr/>
        </p:nvSpPr>
        <p:spPr bwMode="auto">
          <a:xfrm>
            <a:off x="251519" y="3481264"/>
            <a:ext cx="3960441" cy="320087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just">
              <a:buClr>
                <a:srgbClr val="FF0000"/>
              </a:buClr>
              <a:buNone/>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Mevcut binalarda </a:t>
            </a:r>
            <a:r>
              <a:rPr lang="tr-TR" sz="2000" b="1" dirty="0">
                <a:solidFill>
                  <a:srgbClr val="0070C0"/>
                </a:solidFill>
                <a:latin typeface="Tahoma" pitchFamily="34" charset="0"/>
                <a:ea typeface="Tahoma" panose="020B0604030504040204" pitchFamily="34" charset="0"/>
                <a:cs typeface="Tahoma" panose="020B0604030504040204" pitchFamily="34" charset="0"/>
              </a:rPr>
              <a:t>ekmek fırını hariç </a:t>
            </a:r>
            <a:r>
              <a:rPr lang="tr-TR" sz="2000" dirty="0" smtClean="0">
                <a:solidFill>
                  <a:srgbClr val="002060"/>
                </a:solidFill>
                <a:latin typeface="Tahoma" pitchFamily="34" charset="0"/>
                <a:ea typeface="Tahoma" panose="020B0604030504040204" pitchFamily="34" charset="0"/>
                <a:cs typeface="Tahoma" panose="020B0604030504040204" pitchFamily="34" charset="0"/>
              </a:rPr>
              <a:t>fırın </a:t>
            </a:r>
            <a:r>
              <a:rPr lang="tr-TR" sz="2000" dirty="0">
                <a:solidFill>
                  <a:srgbClr val="002060"/>
                </a:solidFill>
                <a:latin typeface="Tahoma" pitchFamily="34" charset="0"/>
                <a:ea typeface="Tahoma" panose="020B0604030504040204" pitchFamily="34" charset="0"/>
                <a:cs typeface="Tahoma" panose="020B0604030504040204" pitchFamily="34" charset="0"/>
              </a:rPr>
              <a:t>ve tandır yapılması durumunda, </a:t>
            </a:r>
            <a:r>
              <a:rPr lang="tr-TR" sz="2000" dirty="0" smtClean="0">
                <a:solidFill>
                  <a:srgbClr val="002060"/>
                </a:solidFill>
                <a:latin typeface="Tahoma" pitchFamily="34" charset="0"/>
                <a:ea typeface="Tahoma" panose="020B0604030504040204" pitchFamily="34" charset="0"/>
                <a:cs typeface="Tahoma" panose="020B0604030504040204" pitchFamily="34" charset="0"/>
              </a:rPr>
              <a:t>634 </a:t>
            </a:r>
            <a:r>
              <a:rPr lang="tr-TR" sz="2000" dirty="0">
                <a:solidFill>
                  <a:srgbClr val="002060"/>
                </a:solidFill>
                <a:latin typeface="Tahoma" pitchFamily="34" charset="0"/>
                <a:ea typeface="Tahoma" panose="020B0604030504040204" pitchFamily="34" charset="0"/>
                <a:cs typeface="Tahoma" panose="020B0604030504040204" pitchFamily="34" charset="0"/>
              </a:rPr>
              <a:t>sayılı Kanun hükümlerine uyulur. </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b="1" dirty="0">
                <a:solidFill>
                  <a:srgbClr val="002060"/>
                </a:solidFill>
                <a:latin typeface="Tahoma" pitchFamily="34" charset="0"/>
                <a:ea typeface="Tahoma" panose="020B0604030504040204" pitchFamily="34" charset="0"/>
                <a:cs typeface="Tahoma" panose="020B0604030504040204" pitchFamily="34" charset="0"/>
              </a:rPr>
              <a:t>Ekmek fırınları</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ayrık nizam </a:t>
            </a:r>
            <a:r>
              <a:rPr lang="tr-TR" sz="2000" dirty="0">
                <a:solidFill>
                  <a:srgbClr val="002060"/>
                </a:solidFill>
                <a:latin typeface="Tahoma" pitchFamily="34" charset="0"/>
                <a:ea typeface="Tahoma" panose="020B0604030504040204" pitchFamily="34" charset="0"/>
                <a:cs typeface="Tahoma" panose="020B0604030504040204" pitchFamily="34" charset="0"/>
              </a:rPr>
              <a:t>yapılaşma </a:t>
            </a:r>
            <a:r>
              <a:rPr lang="tr-TR" sz="2000" dirty="0" smtClean="0">
                <a:solidFill>
                  <a:srgbClr val="002060"/>
                </a:solidFill>
                <a:latin typeface="Tahoma" pitchFamily="34" charset="0"/>
                <a:ea typeface="Tahoma" panose="020B0604030504040204" pitchFamily="34" charset="0"/>
                <a:cs typeface="Tahoma" panose="020B0604030504040204" pitchFamily="34" charset="0"/>
              </a:rPr>
              <a:t>bölgelerinde </a:t>
            </a:r>
            <a:r>
              <a:rPr lang="tr-TR" sz="2000" dirty="0">
                <a:solidFill>
                  <a:srgbClr val="002060"/>
                </a:solidFill>
                <a:latin typeface="Tahoma" pitchFamily="34" charset="0"/>
                <a:ea typeface="Tahoma" panose="020B0604030504040204" pitchFamily="34" charset="0"/>
                <a:cs typeface="Tahoma" panose="020B0604030504040204" pitchFamily="34" charset="0"/>
              </a:rPr>
              <a:t>ve </a:t>
            </a:r>
            <a:r>
              <a:rPr lang="tr-TR" sz="2000" dirty="0">
                <a:solidFill>
                  <a:srgbClr val="FF0000"/>
                </a:solidFill>
                <a:latin typeface="Tahoma" pitchFamily="34" charset="0"/>
                <a:ea typeface="Tahoma" panose="020B0604030504040204" pitchFamily="34" charset="0"/>
                <a:cs typeface="Tahoma" panose="020B0604030504040204" pitchFamily="34" charset="0"/>
              </a:rPr>
              <a:t>müstakil</a:t>
            </a:r>
            <a:r>
              <a:rPr lang="tr-TR" sz="2000" dirty="0">
                <a:solidFill>
                  <a:srgbClr val="002060"/>
                </a:solidFill>
                <a:latin typeface="Tahoma" pitchFamily="34" charset="0"/>
                <a:ea typeface="Tahoma" panose="020B0604030504040204" pitchFamily="34" charset="0"/>
                <a:cs typeface="Tahoma" panose="020B0604030504040204" pitchFamily="34" charset="0"/>
              </a:rPr>
              <a:t> olarak yapılır.</a:t>
            </a:r>
          </a:p>
          <a:p>
            <a:pPr algn="just">
              <a:buClr>
                <a:srgbClr val="FF0000"/>
              </a:buClr>
              <a:buNone/>
            </a:pPr>
            <a:endParaRPr lang="tr-TR" sz="1000" dirty="0">
              <a:solidFill>
                <a:schemeClr val="tx1"/>
              </a:solidFill>
              <a:latin typeface="Tahoma"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35297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289720"/>
            <a:ext cx="8280920" cy="193899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Katı </a:t>
            </a:r>
            <a:r>
              <a:rPr lang="tr-TR" sz="2000" dirty="0">
                <a:solidFill>
                  <a:srgbClr val="002060"/>
                </a:solidFill>
                <a:latin typeface="Tahoma" pitchFamily="34" charset="0"/>
                <a:ea typeface="Tahoma" panose="020B0604030504040204" pitchFamily="34" charset="0"/>
                <a:cs typeface="Tahoma" panose="020B0604030504040204" pitchFamily="34" charset="0"/>
              </a:rPr>
              <a:t>yakıt kullanan sobalı binaların bodrum veya zemin katlarında veya teknik olarak bodrum kat tesis edilememesi durumunda yüksekliği 2.20 metreyi geçmemek üzere bahçelerinde; ortak alan niteliğini haiz olmak ve eklenti ihdas etmemek kaydıyla her bağımsız bölüm için en az 5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dirty="0">
                <a:solidFill>
                  <a:srgbClr val="002060"/>
                </a:solidFill>
                <a:latin typeface="Tahoma" pitchFamily="34" charset="0"/>
                <a:ea typeface="Tahoma" panose="020B0604030504040204" pitchFamily="34" charset="0"/>
                <a:cs typeface="Tahoma" panose="020B0604030504040204" pitchFamily="34" charset="0"/>
              </a:rPr>
              <a:t>, en fazla 10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dirty="0">
                <a:solidFill>
                  <a:srgbClr val="002060"/>
                </a:solidFill>
                <a:latin typeface="Tahoma" pitchFamily="34" charset="0"/>
                <a:ea typeface="Tahoma" panose="020B0604030504040204" pitchFamily="34" charset="0"/>
                <a:cs typeface="Tahoma" panose="020B0604030504040204" pitchFamily="34" charset="0"/>
              </a:rPr>
              <a:t> odunluk, kömürlük veya depolama yeri ayrılması zorunludur.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BODRUMLAR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3075" name="Picture 3" descr="C:\Users\onder.sahin\Desktop\mustemilatned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1591" y="3284984"/>
            <a:ext cx="636480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32310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289720"/>
            <a:ext cx="8444950" cy="187743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Bodrum kapısı tamamen tretuvar üzerinde kalan fazla meyilli yollar dışında yapılacak </a:t>
            </a:r>
            <a:r>
              <a:rPr lang="tr-TR" sz="2000" b="1" dirty="0">
                <a:solidFill>
                  <a:srgbClr val="FF0000"/>
                </a:solidFill>
                <a:latin typeface="Tahoma" pitchFamily="34" charset="0"/>
                <a:ea typeface="Tahoma" panose="020B0604030504040204" pitchFamily="34" charset="0"/>
                <a:cs typeface="Tahoma" panose="020B0604030504040204" pitchFamily="34" charset="0"/>
              </a:rPr>
              <a:t>ön bahçesiz binalarda, </a:t>
            </a:r>
            <a:r>
              <a:rPr lang="tr-TR" sz="2000" b="1" dirty="0">
                <a:solidFill>
                  <a:srgbClr val="002060"/>
                </a:solidFill>
                <a:latin typeface="Tahoma" pitchFamily="34" charset="0"/>
                <a:ea typeface="Tahoma" panose="020B0604030504040204" pitchFamily="34" charset="0"/>
                <a:cs typeface="Tahoma" panose="020B0604030504040204" pitchFamily="34" charset="0"/>
              </a:rPr>
              <a:t>yol cephesinde bodrum girişi yapılamaz. </a:t>
            </a:r>
            <a:endParaRPr lang="tr-TR" sz="2000" b="1"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Toprağa </a:t>
            </a:r>
            <a:r>
              <a:rPr lang="tr-TR" sz="2000" dirty="0">
                <a:solidFill>
                  <a:srgbClr val="002060"/>
                </a:solidFill>
                <a:latin typeface="Tahoma" pitchFamily="34" charset="0"/>
                <a:ea typeface="Tahoma" panose="020B0604030504040204" pitchFamily="34" charset="0"/>
                <a:cs typeface="Tahoma" panose="020B0604030504040204" pitchFamily="34" charset="0"/>
              </a:rPr>
              <a:t>dayalı tüm bodrum katlarda, </a:t>
            </a:r>
            <a:r>
              <a:rPr lang="tr-TR" sz="2000" b="1" dirty="0">
                <a:solidFill>
                  <a:srgbClr val="002060"/>
                </a:solidFill>
                <a:latin typeface="Tahoma" pitchFamily="34" charset="0"/>
                <a:ea typeface="Tahoma" panose="020B0604030504040204" pitchFamily="34" charset="0"/>
                <a:cs typeface="Tahoma" panose="020B0604030504040204" pitchFamily="34" charset="0"/>
              </a:rPr>
              <a:t>dış etkilere karşı ısı ve su yalıtımı yapılması zorunludur. </a:t>
            </a: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BODRUMLAR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2052" name="Picture 4" descr="C:\Users\onder.sahin\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7516" y="3284984"/>
            <a:ext cx="6072958" cy="331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3152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289720"/>
            <a:ext cx="8444950" cy="2308324"/>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Toprağa dayalı bodrum katlarda bulunan konutlarda </a:t>
            </a:r>
            <a:r>
              <a:rPr lang="tr-TR" sz="2000" b="1" dirty="0">
                <a:solidFill>
                  <a:srgbClr val="002060"/>
                </a:solidFill>
                <a:latin typeface="Tahoma" pitchFamily="34" charset="0"/>
                <a:ea typeface="Tahoma" panose="020B0604030504040204" pitchFamily="34" charset="0"/>
                <a:cs typeface="Tahoma" panose="020B0604030504040204" pitchFamily="34" charset="0"/>
              </a:rPr>
              <a:t>oturma odası ve bir yatak odasının;</a:t>
            </a:r>
            <a:r>
              <a:rPr lang="tr-TR" sz="2000" dirty="0">
                <a:solidFill>
                  <a:srgbClr val="002060"/>
                </a:solidFill>
                <a:latin typeface="Tahoma" pitchFamily="34" charset="0"/>
                <a:ea typeface="Tahoma" panose="020B0604030504040204" pitchFamily="34" charset="0"/>
                <a:cs typeface="Tahoma" panose="020B0604030504040204" pitchFamily="34" charset="0"/>
              </a:rPr>
              <a:t> taban döşemesinin üst seviyesinin tabii veya tesviye edilmiş zemine </a:t>
            </a:r>
            <a:r>
              <a:rPr lang="tr-TR" sz="2000" dirty="0">
                <a:solidFill>
                  <a:srgbClr val="FF0000"/>
                </a:solidFill>
                <a:latin typeface="Tahoma" pitchFamily="34" charset="0"/>
                <a:ea typeface="Tahoma" panose="020B0604030504040204" pitchFamily="34" charset="0"/>
                <a:cs typeface="Tahoma" panose="020B0604030504040204" pitchFamily="34" charset="0"/>
              </a:rPr>
              <a:t>gömülü olmaması, </a:t>
            </a:r>
            <a:r>
              <a:rPr lang="tr-TR" sz="2000" dirty="0">
                <a:solidFill>
                  <a:srgbClr val="002060"/>
                </a:solidFill>
                <a:latin typeface="Tahoma" pitchFamily="34" charset="0"/>
                <a:ea typeface="Tahoma" panose="020B0604030504040204" pitchFamily="34" charset="0"/>
                <a:cs typeface="Tahoma" panose="020B0604030504040204" pitchFamily="34" charset="0"/>
              </a:rPr>
              <a:t>doğal aydınlatma ve havalandırmasının pencere açılmak suretiyle sağlanması, sel, taşkın ve su baskınlarına karşı tedbirlerin alınmış olması zorunludur.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Bu </a:t>
            </a:r>
            <a:r>
              <a:rPr lang="tr-TR" sz="2000" dirty="0">
                <a:solidFill>
                  <a:srgbClr val="002060"/>
                </a:solidFill>
                <a:latin typeface="Tahoma" pitchFamily="34" charset="0"/>
                <a:ea typeface="Tahoma" panose="020B0604030504040204" pitchFamily="34" charset="0"/>
                <a:cs typeface="Tahoma" panose="020B0604030504040204" pitchFamily="34" charset="0"/>
              </a:rPr>
              <a:t>bağımsız bölümlerin kısmen veya tamamen tabii ve tesviye edilmiş zemin altında kalan duvarlarında pencere açılamaz. </a:t>
            </a: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BODRUMLAR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Users\Onder_\Desktop\sira2.jpg"/>
          <p:cNvPicPr>
            <a:picLocks noChangeAspect="1" noChangeArrowheads="1"/>
          </p:cNvPicPr>
          <p:nvPr/>
        </p:nvPicPr>
        <p:blipFill>
          <a:blip r:embed="rId3" cstate="print"/>
          <a:srcRect/>
          <a:stretch>
            <a:fillRect/>
          </a:stretch>
        </p:blipFill>
        <p:spPr bwMode="auto">
          <a:xfrm>
            <a:off x="1547664" y="3645024"/>
            <a:ext cx="6192688" cy="2880321"/>
          </a:xfrm>
          <a:prstGeom prst="rect">
            <a:avLst/>
          </a:prstGeom>
          <a:noFill/>
        </p:spPr>
      </p:pic>
    </p:spTree>
    <p:extLst>
      <p:ext uri="{BB962C8B-B14F-4D97-AF65-F5344CB8AC3E}">
        <p14:creationId xmlns:p14="http://schemas.microsoft.com/office/powerpoint/2010/main" val="35951352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237100"/>
            <a:ext cx="8496944" cy="163121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Ticari alanlarda yapılan binaların ticari amaçla kullanılan bodrum katlarında döşemenin zemine gömülü olmama şartı aranmaz. Bu tür binalarda suni havalandırmanın sağlanması ile engellilerin dolaşımına olanak sağlayan erişilebilirlik standartlarına uygun rampa, yürüyen bant ve bunlar gibi önlemler alınır. </a:t>
            </a: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BODRUMLAR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Users\onder.sahin\Desktop\Ticari-bina-e13191148851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82" y="2996951"/>
            <a:ext cx="7272808" cy="352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0496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237100"/>
            <a:ext cx="5400600" cy="517064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Konut </a:t>
            </a:r>
            <a:r>
              <a:rPr lang="tr-TR" sz="2000" dirty="0">
                <a:solidFill>
                  <a:srgbClr val="002060"/>
                </a:solidFill>
                <a:latin typeface="Tahoma" pitchFamily="34" charset="0"/>
                <a:ea typeface="Tahoma" panose="020B0604030504040204" pitchFamily="34" charset="0"/>
                <a:cs typeface="Tahoma" panose="020B0604030504040204" pitchFamily="34" charset="0"/>
              </a:rPr>
              <a:t>alanında kalmakla birlikte, ilgili idare meclisince yol boyu ticaret kararı alınan yol güzergâhlarında zemin katta, halkın günlük ihtiyaçlarını karşılamaya dönük olarak ticaret yapılabilir. Bu kullanımların bodrum katlarında içten bağlantılı piyesleri olabilir. Bu piyesler binanın ortak alanları ve müştemilatlarıyla irtibatlandırılamaz.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algn="just">
              <a:buClr>
                <a:srgbClr val="FF0000"/>
              </a:buClr>
              <a:buNone/>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Ancak</a:t>
            </a:r>
            <a:r>
              <a:rPr lang="tr-TR" sz="2000" dirty="0">
                <a:solidFill>
                  <a:srgbClr val="002060"/>
                </a:solidFill>
                <a:latin typeface="Tahoma" pitchFamily="34" charset="0"/>
                <a:ea typeface="Tahoma" panose="020B0604030504040204" pitchFamily="34" charset="0"/>
                <a:cs typeface="Tahoma" panose="020B0604030504040204" pitchFamily="34" charset="0"/>
              </a:rPr>
              <a:t>, köşe başı veya köşe başından başka iki yola cephesi olan parsellerde yapılacak binaların yola cephesi bulunan bodrum katlarına ticari kullanımlı bağımsız bölüm yapılabilir. Bu bölümlerin üst ve alt kattaki mekânlarla içten bağlantısı sağlanabilir. Ticari kullanımların altında konut yapılamaz. </a:t>
            </a: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BODRUMLAR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onder.sahin\Desktop\BODRUM-KA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880" y="1237099"/>
            <a:ext cx="3111276" cy="2767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onder.sahin\Desktop\Research_build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3508" y="4005064"/>
            <a:ext cx="2966020" cy="240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194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0" y="1263531"/>
            <a:ext cx="8748464" cy="187743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Binaların </a:t>
            </a:r>
            <a:r>
              <a:rPr lang="tr-TR" sz="2000" dirty="0">
                <a:solidFill>
                  <a:srgbClr val="002060"/>
                </a:solidFill>
                <a:latin typeface="Tahoma" pitchFamily="34" charset="0"/>
                <a:ea typeface="Tahoma" panose="020B0604030504040204" pitchFamily="34" charset="0"/>
                <a:cs typeface="Tahoma" panose="020B0604030504040204" pitchFamily="34" charset="0"/>
              </a:rPr>
              <a:t>müştemilat kısımları, </a:t>
            </a:r>
            <a:r>
              <a:rPr lang="tr-TR" sz="2000" b="1" dirty="0">
                <a:solidFill>
                  <a:srgbClr val="002060"/>
                </a:solidFill>
                <a:latin typeface="Tahoma" pitchFamily="34" charset="0"/>
                <a:ea typeface="Tahoma" panose="020B0604030504040204" pitchFamily="34" charset="0"/>
                <a:cs typeface="Tahoma" panose="020B0604030504040204" pitchFamily="34" charset="0"/>
              </a:rPr>
              <a:t>mümkün ise</a:t>
            </a:r>
            <a:r>
              <a:rPr lang="tr-TR" sz="2000" dirty="0">
                <a:solidFill>
                  <a:srgbClr val="002060"/>
                </a:solidFill>
                <a:latin typeface="Tahoma" pitchFamily="34" charset="0"/>
                <a:ea typeface="Tahoma" panose="020B0604030504040204" pitchFamily="34" charset="0"/>
                <a:cs typeface="Tahoma" panose="020B0604030504040204" pitchFamily="34" charset="0"/>
              </a:rPr>
              <a:t> binanın bodrumunda, </a:t>
            </a:r>
            <a:r>
              <a:rPr lang="tr-TR" sz="2000" b="1" dirty="0">
                <a:solidFill>
                  <a:srgbClr val="002060"/>
                </a:solidFill>
                <a:latin typeface="Tahoma" pitchFamily="34" charset="0"/>
                <a:ea typeface="Tahoma" panose="020B0604030504040204" pitchFamily="34" charset="0"/>
                <a:cs typeface="Tahoma" panose="020B0604030504040204" pitchFamily="34" charset="0"/>
              </a:rPr>
              <a:t>aksi halde</a:t>
            </a:r>
            <a:r>
              <a:rPr lang="tr-TR" sz="2000" dirty="0">
                <a:solidFill>
                  <a:srgbClr val="002060"/>
                </a:solidFill>
                <a:latin typeface="Tahoma" pitchFamily="34" charset="0"/>
                <a:ea typeface="Tahoma" panose="020B0604030504040204" pitchFamily="34" charset="0"/>
                <a:cs typeface="Tahoma" panose="020B0604030504040204" pitchFamily="34" charset="0"/>
              </a:rPr>
              <a:t> bahçede tertiplenir</a:t>
            </a:r>
            <a:r>
              <a:rPr lang="tr-TR" sz="1900" dirty="0">
                <a:solidFill>
                  <a:srgbClr val="002060"/>
                </a:solidFill>
                <a:latin typeface="Tahoma" pitchFamily="34" charset="0"/>
                <a:ea typeface="Tahoma" panose="020B0604030504040204" pitchFamily="34" charset="0"/>
                <a:cs typeface="Tahoma" panose="020B0604030504040204" pitchFamily="34" charset="0"/>
              </a:rPr>
              <a:t>. </a:t>
            </a:r>
          </a:p>
          <a:p>
            <a:pPr marL="285750" indent="-285750" algn="just">
              <a:buClr>
                <a:srgbClr val="FF0000"/>
              </a:buClr>
              <a:buFont typeface="Wingdings" panose="05000000000000000000" pitchFamily="2" charset="2"/>
              <a:buChar char="v"/>
            </a:pPr>
            <a:endParaRPr lang="tr-TR" sz="5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FF0000"/>
                </a:solidFill>
                <a:latin typeface="Tahoma" pitchFamily="34" charset="0"/>
                <a:ea typeface="Tahoma" panose="020B0604030504040204" pitchFamily="34" charset="0"/>
                <a:cs typeface="Tahoma" panose="020B0604030504040204" pitchFamily="34" charset="0"/>
              </a:rPr>
              <a:t>4 </a:t>
            </a:r>
            <a:r>
              <a:rPr lang="tr-TR" sz="2000" dirty="0">
                <a:solidFill>
                  <a:srgbClr val="FF0000"/>
                </a:solidFill>
                <a:latin typeface="Tahoma" pitchFamily="34" charset="0"/>
                <a:ea typeface="Tahoma" panose="020B0604030504040204" pitchFamily="34" charset="0"/>
                <a:cs typeface="Tahoma" panose="020B0604030504040204" pitchFamily="34" charset="0"/>
              </a:rPr>
              <a:t>tarafı yol ile çevrili istisnai parseller </a:t>
            </a:r>
            <a:r>
              <a:rPr lang="tr-TR" sz="2000" dirty="0">
                <a:solidFill>
                  <a:srgbClr val="002060"/>
                </a:solidFill>
                <a:latin typeface="Tahoma" pitchFamily="34" charset="0"/>
                <a:ea typeface="Tahoma" panose="020B0604030504040204" pitchFamily="34" charset="0"/>
                <a:cs typeface="Tahoma" panose="020B0604030504040204" pitchFamily="34" charset="0"/>
              </a:rPr>
              <a:t>dışında esas binaların yol tarafındaki cephe hatlarına tecavüz eden müştemilat binası yapılamaz. </a:t>
            </a:r>
            <a:r>
              <a:rPr lang="tr-TR" sz="2000" dirty="0">
                <a:solidFill>
                  <a:srgbClr val="FF0000"/>
                </a:solidFill>
                <a:latin typeface="Tahoma" pitchFamily="34" charset="0"/>
                <a:ea typeface="Tahoma" panose="020B0604030504040204" pitchFamily="34" charset="0"/>
                <a:cs typeface="Tahoma" panose="020B0604030504040204" pitchFamily="34" charset="0"/>
              </a:rPr>
              <a:t>Bu gibi istisnai parsellerde müştemilat binalarının yapılacağı yeri tayine idare yetkilidir.</a:t>
            </a:r>
            <a:r>
              <a:rPr lang="tr-TR" sz="1900" dirty="0">
                <a:solidFill>
                  <a:srgbClr val="FF0000"/>
                </a:solidFill>
                <a:latin typeface="Tahoma" pitchFamily="34" charset="0"/>
                <a:ea typeface="Tahoma" panose="020B0604030504040204" pitchFamily="34" charset="0"/>
                <a:cs typeface="Tahoma" panose="020B0604030504040204" pitchFamily="34" charset="0"/>
              </a:rPr>
              <a:t> </a:t>
            </a:r>
            <a:endParaRPr lang="tr-TR" sz="1900" dirty="0" smtClean="0">
              <a:solidFill>
                <a:srgbClr val="FF000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500" dirty="0" smtClean="0">
              <a:solidFill>
                <a:srgbClr val="FF0000"/>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800" b="1" dirty="0" smtClean="0">
                <a:solidFill>
                  <a:srgbClr val="000066"/>
                </a:solidFill>
              </a:rPr>
              <a:t>MÜŞTEMİLATLAR</a:t>
            </a:r>
            <a:endParaRPr lang="tr-TR" sz="2800" b="1" dirty="0">
              <a:solidFill>
                <a:srgbClr val="000066"/>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59" y="4941168"/>
            <a:ext cx="2736305"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59" y="3136085"/>
            <a:ext cx="2736305" cy="173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2"/>
          <p:cNvSpPr>
            <a:spLocks noChangeArrowheads="1"/>
          </p:cNvSpPr>
          <p:nvPr/>
        </p:nvSpPr>
        <p:spPr bwMode="auto">
          <a:xfrm>
            <a:off x="0" y="3136085"/>
            <a:ext cx="6012160" cy="353327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Dar </a:t>
            </a:r>
            <a:r>
              <a:rPr lang="tr-TR" sz="2000" dirty="0">
                <a:solidFill>
                  <a:srgbClr val="002060"/>
                </a:solidFill>
                <a:latin typeface="Tahoma" pitchFamily="34" charset="0"/>
                <a:ea typeface="Tahoma" panose="020B0604030504040204" pitchFamily="34" charset="0"/>
                <a:cs typeface="Tahoma" panose="020B0604030504040204" pitchFamily="34" charset="0"/>
              </a:rPr>
              <a:t>kenarı 4.00 metreden, en yüksek noktasının tabii zeminden yüksekliği 2.50 metreden fazla olamaz.</a:t>
            </a:r>
          </a:p>
          <a:p>
            <a:pPr marL="285750" indent="-285750" algn="just">
              <a:buClr>
                <a:srgbClr val="FF0000"/>
              </a:buClr>
              <a:buFont typeface="Wingdings" panose="05000000000000000000" pitchFamily="2" charset="2"/>
              <a:buChar char="v"/>
            </a:pPr>
            <a:endParaRPr lang="tr-TR" sz="500" dirty="0" smtClean="0">
              <a:solidFill>
                <a:srgbClr val="FF000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Kapıcı dairesi, garaj, odunluk, kömürlük, depo, mutfak, çamaşırhane ve benzeri hizmetler için olup, maksadı dışında kullanılamaz. </a:t>
            </a:r>
          </a:p>
          <a:p>
            <a:pPr algn="just">
              <a:buClr>
                <a:srgbClr val="FF0000"/>
              </a:buClr>
              <a:buNone/>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70C0"/>
                </a:solidFill>
                <a:latin typeface="Tahoma" pitchFamily="34" charset="0"/>
                <a:ea typeface="Tahoma" panose="020B0604030504040204" pitchFamily="34" charset="0"/>
                <a:cs typeface="Tahoma" panose="020B0604030504040204" pitchFamily="34" charset="0"/>
              </a:rPr>
              <a:t>Müştemilatlar mimari projede ve vaziyet planında gösterilir. Bahçede yapılmasının zorunlu olduğu hallerde; bu Yönetmelikte veya planında belirtilen şartlara ve çekme mesafelerine uyularak yapılır. </a:t>
            </a:r>
          </a:p>
        </p:txBody>
      </p:sp>
    </p:spTree>
    <p:extLst>
      <p:ext uri="{BB962C8B-B14F-4D97-AF65-F5344CB8AC3E}">
        <p14:creationId xmlns:p14="http://schemas.microsoft.com/office/powerpoint/2010/main" val="3908710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4" y="1199667"/>
            <a:ext cx="8107004" cy="3357819"/>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3) Parsel derinlikleri:</a:t>
            </a:r>
          </a:p>
          <a:p>
            <a:pPr marL="457200" lvl="1" indent="0" algn="just">
              <a:lnSpc>
                <a:spcPct val="10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Küçük sanayi bölgelerinde:</a:t>
            </a:r>
          </a:p>
          <a:p>
            <a:pPr marL="914400" lvl="2" indent="0" algn="just">
              <a:lnSpc>
                <a:spcPct val="100000"/>
              </a:lnSpc>
              <a:buNone/>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1)</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Ön bahçesiz nizamda: (6.00) metreden,</a:t>
            </a:r>
          </a:p>
          <a:p>
            <a:pPr marL="914400" lvl="2" indent="0" algn="just">
              <a:lnSpc>
                <a:spcPct val="100000"/>
              </a:lnSpc>
              <a:buNone/>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2)</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Ön bahçeli nizamda: Ön bahçe mesafesi + (6.00) metreden,</a:t>
            </a:r>
          </a:p>
          <a:p>
            <a:pPr marL="914400" lvl="2" indent="0" algn="just">
              <a:lnSpc>
                <a:spcPct val="100000"/>
              </a:lnSpc>
              <a:buNone/>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az olamaz.</a:t>
            </a:r>
          </a:p>
          <a:p>
            <a:pPr marL="457200" lvl="1" indent="0" algn="just">
              <a:lnSpc>
                <a:spcPct val="10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ç)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Sanayi bölgelerinde, 30.00 metreden az olamaz.</a:t>
            </a:r>
          </a:p>
          <a:p>
            <a:pPr marL="457200" lvl="1" indent="0" algn="just">
              <a:lnSpc>
                <a:spcPct val="100000"/>
              </a:lnSpc>
              <a:buNone/>
            </a:pP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d) Akaryakıt İstasyonlarında 40.00 metreden az olamaz.</a:t>
            </a:r>
          </a:p>
          <a:p>
            <a:pPr marL="457200" lvl="1" indent="0" algn="just">
              <a:lnSpc>
                <a:spcPct val="100000"/>
              </a:lnSpc>
              <a:buNone/>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e) Konut dışı kentsel çalışma alanlarında, 40.00 metreden az olamaz</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0057" y="4848632"/>
            <a:ext cx="5181600" cy="196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11873103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1" y="5312229"/>
            <a:ext cx="9143999" cy="1545771"/>
          </a:xfrm>
          <a:prstGeom prst="rect">
            <a:avLst/>
          </a:prstGeom>
          <a:ln>
            <a:noFill/>
          </a:ln>
          <a:effectLst>
            <a:softEdge rad="112500"/>
          </a:effectLst>
        </p:spPr>
      </p:pic>
      <p:sp>
        <p:nvSpPr>
          <p:cNvPr id="11" name="Alt Başlık 16"/>
          <p:cNvSpPr txBox="1">
            <a:spLocks/>
          </p:cNvSpPr>
          <p:nvPr/>
        </p:nvSpPr>
        <p:spPr>
          <a:xfrm>
            <a:off x="0" y="2670629"/>
            <a:ext cx="9144000" cy="1204686"/>
          </a:xfrm>
          <a:prstGeom prst="rect">
            <a:avLst/>
          </a:prstGeom>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4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TEŞEKKÜRLER</a:t>
            </a:r>
          </a:p>
        </p:txBody>
      </p:sp>
      <p:sp>
        <p:nvSpPr>
          <p:cNvPr id="8" name="7 Dikdörtgen"/>
          <p:cNvSpPr/>
          <p:nvPr/>
        </p:nvSpPr>
        <p:spPr>
          <a:xfrm>
            <a:off x="0" y="6457890"/>
            <a:ext cx="9144000" cy="400110"/>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ts val="1000"/>
              </a:spcAft>
            </a:pPr>
            <a:r>
              <a:rPr lang="tr-TR" sz="2000" b="1" dirty="0" smtClean="0">
                <a:solidFill>
                  <a:prstClr val="white"/>
                </a:solidFill>
                <a:effectLst>
                  <a:outerShdw blurRad="38100" dist="38100" dir="2700000" algn="tl">
                    <a:srgbClr val="000000">
                      <a:alpha val="43137"/>
                    </a:srgbClr>
                  </a:outerShdw>
                </a:effectLst>
                <a:latin typeface="Vivaldi" pitchFamily="66" charset="0"/>
                <a:cs typeface="Arial" pitchFamily="34" charset="0"/>
              </a:rPr>
              <a:t>Yaşanabilir   Çevre    ve   Marka    Şehirler</a:t>
            </a:r>
          </a:p>
        </p:txBody>
      </p:sp>
    </p:spTree>
    <p:extLst>
      <p:ext uri="{BB962C8B-B14F-4D97-AF65-F5344CB8AC3E}">
        <p14:creationId xmlns:p14="http://schemas.microsoft.com/office/powerpoint/2010/main" val="2364185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257725"/>
            <a:ext cx="7316314" cy="719286"/>
          </a:xfrm>
        </p:spPr>
        <p:txBody>
          <a:bodyPr>
            <a:noAutofit/>
          </a:bodyPr>
          <a:lstStyle/>
          <a:p>
            <a:pPr marL="0" indent="0" algn="just">
              <a:lnSpc>
                <a:spcPct val="100000"/>
              </a:lnSpc>
              <a:buNone/>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(4) Parsel alanları, konut dışı kentsel çalışmaları alanlarında 2000 m2’den az olamaz</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İçerik Yer Tutucusu 2"/>
          <p:cNvSpPr txBox="1">
            <a:spLocks/>
          </p:cNvSpPr>
          <p:nvPr/>
        </p:nvSpPr>
        <p:spPr>
          <a:xfrm>
            <a:off x="503914" y="5080000"/>
            <a:ext cx="5519516" cy="1219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(5) Parsel büyüklükleri hakkındaki hükümlere uymayan arsalarda, yeni veya ilave yapı ruhsatı düzenlenemez.</a:t>
            </a:r>
            <a:endPar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sers\onder.sahin\Desktop\gebze_organize_sanayi_bolgesi_gosb_akilli_bolgeye_donusuyor_h18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286" y="2114562"/>
            <a:ext cx="648788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onder.sahin\Desktop\593828_o59e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086" y="5058821"/>
            <a:ext cx="1637142" cy="1025169"/>
          </a:xfrm>
          <a:prstGeom prst="rect">
            <a:avLst/>
          </a:prstGeom>
          <a:noFill/>
          <a:extLst>
            <a:ext uri="{909E8E84-426E-40DD-AFC4-6F175D3DCCD1}">
              <a14:hiddenFill xmlns:a14="http://schemas.microsoft.com/office/drawing/2010/main">
                <a:solidFill>
                  <a:srgbClr val="FFFFFF"/>
                </a:solidFill>
              </a14:hiddenFill>
            </a:ext>
          </a:extLst>
        </p:spPr>
      </p:pic>
      <p:sp>
        <p:nvSpPr>
          <p:cNvPr id="15"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3396278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4" y="1199668"/>
            <a:ext cx="8141293" cy="1543532"/>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3194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Sayılı İmar Kanunu / Madde 15 – </a:t>
            </a:r>
            <a:endPar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planlarına göre yol, meydan, yeşil saha, park ve otopark gibi umumi hizmetlere ayrılan yerlere rastlayan gayrimenkullerin bu kısımlarının ifrazına veya tevhidine izin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verilmez.</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İçerik Yer Tutucusu 2"/>
          <p:cNvSpPr txBox="1">
            <a:spLocks/>
          </p:cNvSpPr>
          <p:nvPr/>
        </p:nvSpPr>
        <p:spPr>
          <a:xfrm>
            <a:off x="503915" y="2772228"/>
            <a:ext cx="4576085" cy="3846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parselasyon planı tamamlanmış olan yerlerde yapılacak ifraz veya tevhidin bu planlara uygun olması şarttır. </a:t>
            </a:r>
          </a:p>
          <a:p>
            <a:pPr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planlarında parsel cepheleri tayin edilmeyen yerlerde yapılacak ifrazların, asgari cephe genişlikleri ve büyüklükleri yönetmelikte belirtilen esaslara göre tespit edilir.</a:t>
            </a:r>
          </a:p>
          <a:p>
            <a:pPr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planı dışında kalan alanlarda yönetmeliklerinde tayin edilecek miktarlardan küçük ifrazlara izin verilmez. </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descr="C:\Users\onder.sahin\Desktop\MTIyMzgyOD-parselasyon-plan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9881" y="2801257"/>
            <a:ext cx="3391037" cy="3701142"/>
          </a:xfrm>
          <a:prstGeom prst="rect">
            <a:avLst/>
          </a:prstGeom>
          <a:noFill/>
          <a:extLst>
            <a:ext uri="{909E8E84-426E-40DD-AFC4-6F175D3DCCD1}">
              <a14:hiddenFill xmlns:a14="http://schemas.microsoft.com/office/drawing/2010/main">
                <a:solidFill>
                  <a:srgbClr val="FFFFFF"/>
                </a:solidFill>
              </a14:hiddenFill>
            </a:ext>
          </a:extLst>
        </p:spPr>
      </p:pic>
      <p:sp>
        <p:nvSpPr>
          <p:cNvPr id="14"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5994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1291770"/>
            <a:ext cx="8321680" cy="1175659"/>
          </a:xfrm>
        </p:spPr>
        <p:txBody>
          <a:bodyPr>
            <a:noAutofit/>
          </a:bodyPr>
          <a:lstStyle/>
          <a:p>
            <a:pPr marL="0"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Koruma amaçlı imar planlarında parselasyon planı yapılması mümkün olmayan durumlar hariç olmak üzere,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adasında parselasyon planı yapılmadan</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bu adadaki parsellerde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ifraz ve tevhit yapılamaz.</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C:\Users\onder.sahin\Desktop\tarihiyarimad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0457" y="2569025"/>
            <a:ext cx="5936344" cy="3585029"/>
          </a:xfrm>
          <a:prstGeom prst="rect">
            <a:avLst/>
          </a:prstGeom>
          <a:noFill/>
          <a:extLst>
            <a:ext uri="{909E8E84-426E-40DD-AFC4-6F175D3DCCD1}">
              <a14:hiddenFill xmlns:a14="http://schemas.microsoft.com/office/drawing/2010/main">
                <a:solidFill>
                  <a:srgbClr val="FFFFFF"/>
                </a:solidFill>
              </a14:hiddenFill>
            </a:ext>
          </a:extLst>
        </p:spPr>
      </p:pic>
      <p:sp>
        <p:nvSpPr>
          <p:cNvPr id="5" name="2 İçerik Yer Tutucusu"/>
          <p:cNvSpPr txBox="1">
            <a:spLocks/>
          </p:cNvSpPr>
          <p:nvPr/>
        </p:nvSpPr>
        <p:spPr>
          <a:xfrm>
            <a:off x="1931990" y="116632"/>
            <a:ext cx="5328592" cy="792088"/>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 </a:t>
            </a:r>
            <a:r>
              <a:rPr lang="tr-TR" sz="2400" b="1" dirty="0" smtClean="0">
                <a:solidFill>
                  <a:schemeClr val="tx1">
                    <a:lumMod val="65000"/>
                    <a:lumOff val="35000"/>
                  </a:schemeClr>
                </a:solidFill>
                <a:latin typeface="Cambria" panose="02040503050406030204" pitchFamily="18" charset="0"/>
                <a:ea typeface="Tahoma" panose="020B0604030504040204" pitchFamily="34" charset="0"/>
                <a:cs typeface="Tahoma" panose="020B0604030504040204" pitchFamily="34" charset="0"/>
              </a:rPr>
              <a:t/>
            </a:r>
            <a:br>
              <a:rPr lang="tr-TR" sz="2400" b="1" dirty="0" smtClean="0">
                <a:solidFill>
                  <a:schemeClr val="tx1">
                    <a:lumMod val="65000"/>
                    <a:lumOff val="35000"/>
                  </a:schemeClr>
                </a:solidFill>
                <a:latin typeface="Cambria" panose="02040503050406030204" pitchFamily="18" charset="0"/>
                <a:ea typeface="Tahoma" panose="020B0604030504040204" pitchFamily="34" charset="0"/>
                <a:cs typeface="Tahoma" panose="020B0604030504040204" pitchFamily="34" charset="0"/>
              </a:rPr>
            </a:br>
            <a:r>
              <a:rPr lang="tr-TR" sz="2200" b="1" dirty="0" smtClean="0">
                <a:solidFill>
                  <a:srgbClr val="002060"/>
                </a:solidFill>
                <a:latin typeface="Tahoma" pitchFamily="34" charset="0"/>
                <a:ea typeface="Tahoma" pitchFamily="34" charset="0"/>
                <a:cs typeface="Tahoma" pitchFamily="34" charset="0"/>
              </a:rPr>
              <a:t>GENEL İLKELER</a:t>
            </a:r>
            <a:endParaRPr lang="tr-TR" sz="2200" b="1"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26538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2"/>
          <p:cNvSpPr txBox="1">
            <a:spLocks/>
          </p:cNvSpPr>
          <p:nvPr/>
        </p:nvSpPr>
        <p:spPr>
          <a:xfrm>
            <a:off x="323528" y="1124744"/>
            <a:ext cx="8424936" cy="2641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suretiyle yola cephesi olmayan parsel oluşturulamaz.</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 Yola cephesi olmayan parsellere yapı ruhsatı düzenlenemez.</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Kanunun 18 inci maddesinin uygulanamadığı hallerde yola cephesi bulunan parsellerden herhangi biri ile tevhit edilmesi mecburidir.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Ancak</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bu Yönetmeliğin yürürlüğe girmesinden önce;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mevcut planlarla oluşmuş,</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bitişik boş parseli bulunmayan, </a:t>
            </a: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fiili teşekkül sebebiyle yola cephesi sağlanamayan parsellere;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komşu parsellerden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süresiz geçiş hakkı alınmış</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ve bu konuda tapu kayıtlarına şerh konulmuş olmak kaydıyla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yapı ruhsatı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düzenlenebilir.</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Resim 8"/>
          <p:cNvPicPr>
            <a:picLocks noChangeAspect="1"/>
          </p:cNvPicPr>
          <p:nvPr/>
        </p:nvPicPr>
        <p:blipFill>
          <a:blip r:embed="rId2" cstate="print"/>
          <a:stretch>
            <a:fillRect/>
          </a:stretch>
        </p:blipFill>
        <p:spPr>
          <a:xfrm>
            <a:off x="1547664" y="4084194"/>
            <a:ext cx="6210969" cy="2657174"/>
          </a:xfrm>
          <a:prstGeom prst="rect">
            <a:avLst/>
          </a:prstGeom>
        </p:spPr>
      </p:pic>
      <p:sp>
        <p:nvSpPr>
          <p:cNvPr id="5" name="2 İçerik Yer Tutucusu"/>
          <p:cNvSpPr txBox="1">
            <a:spLocks/>
          </p:cNvSpPr>
          <p:nvPr/>
        </p:nvSpPr>
        <p:spPr>
          <a:xfrm>
            <a:off x="1931990" y="116632"/>
            <a:ext cx="5328592" cy="792088"/>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 </a:t>
            </a:r>
            <a:r>
              <a:rPr lang="tr-TR" sz="2400" b="1" dirty="0" smtClean="0">
                <a:solidFill>
                  <a:schemeClr val="tx1">
                    <a:lumMod val="65000"/>
                    <a:lumOff val="35000"/>
                  </a:schemeClr>
                </a:solidFill>
                <a:latin typeface="Cambria" panose="02040503050406030204" pitchFamily="18" charset="0"/>
                <a:ea typeface="Tahoma" panose="020B0604030504040204" pitchFamily="34" charset="0"/>
                <a:cs typeface="Tahoma" panose="020B0604030504040204" pitchFamily="34" charset="0"/>
              </a:rPr>
              <a:t/>
            </a:r>
            <a:br>
              <a:rPr lang="tr-TR" sz="2400" b="1" dirty="0" smtClean="0">
                <a:solidFill>
                  <a:schemeClr val="tx1">
                    <a:lumMod val="65000"/>
                    <a:lumOff val="35000"/>
                  </a:schemeClr>
                </a:solidFill>
                <a:latin typeface="Cambria" panose="02040503050406030204" pitchFamily="18" charset="0"/>
                <a:ea typeface="Tahoma" panose="020B0604030504040204" pitchFamily="34" charset="0"/>
                <a:cs typeface="Tahoma" panose="020B0604030504040204" pitchFamily="34" charset="0"/>
              </a:rPr>
            </a:br>
            <a:r>
              <a:rPr lang="tr-TR" sz="2200" b="1" dirty="0" smtClean="0">
                <a:solidFill>
                  <a:srgbClr val="002060"/>
                </a:solidFill>
                <a:latin typeface="Tahoma" pitchFamily="34" charset="0"/>
                <a:ea typeface="Tahoma" pitchFamily="34" charset="0"/>
                <a:cs typeface="Tahoma" pitchFamily="34" charset="0"/>
              </a:rPr>
              <a:t>GENEL İLKELER</a:t>
            </a:r>
            <a:endParaRPr lang="tr-TR" sz="2200" b="1"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60722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4" y="1199668"/>
            <a:ext cx="8141293" cy="1369361"/>
          </a:xfrm>
        </p:spPr>
        <p:txBody>
          <a:bodyPr>
            <a:noAutofit/>
          </a:bodyPr>
          <a:lstStyle/>
          <a:p>
            <a:pPr marL="0" indent="0" algn="just">
              <a:lnSpc>
                <a:spcPct val="100000"/>
              </a:lnSpc>
              <a:buNone/>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Parselasyon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planı bulunan yerlerde,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daha sonra plan değişikliği veya revizyonu yapılması halinde bu planlar ile belirlenen; umumi hizmet alanına isabet eden taşınmazlar ile imar istikameti önünde kalan donatı alanları,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kamu eline geçmeden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tevhit ve ifraz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yapılamaz.</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11 Resim" descr="parselasyon planı2.jpg"/>
          <p:cNvPicPr>
            <a:picLocks noChangeAspect="1"/>
          </p:cNvPicPr>
          <p:nvPr/>
        </p:nvPicPr>
        <p:blipFill>
          <a:blip r:embed="rId2" cstate="print"/>
          <a:stretch>
            <a:fillRect/>
          </a:stretch>
        </p:blipFill>
        <p:spPr>
          <a:xfrm>
            <a:off x="4252686" y="2612571"/>
            <a:ext cx="4375376" cy="3840765"/>
          </a:xfrm>
          <a:prstGeom prst="rect">
            <a:avLst/>
          </a:prstGeom>
          <a:ln>
            <a:solidFill>
              <a:schemeClr val="accent1">
                <a:shade val="50000"/>
              </a:schemeClr>
            </a:solidFill>
          </a:ln>
        </p:spPr>
      </p:pic>
      <p:sp>
        <p:nvSpPr>
          <p:cNvPr id="8" name="İçerik Yer Tutucusu 2"/>
          <p:cNvSpPr txBox="1">
            <a:spLocks/>
          </p:cNvSpPr>
          <p:nvPr/>
        </p:nvSpPr>
        <p:spPr>
          <a:xfrm>
            <a:off x="486770" y="2801257"/>
            <a:ext cx="3591744" cy="35124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Bir imar adasında,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mevzuatına uygun binalar dikkate alınarak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ve yeni inşa edilecek binaların şematik konumu çizilerek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ada bazında etüt yapılıp,</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ada içindeki parsel dağılımının yapıların estetiği ve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sokak siluetini bozmayacak şekilde olduğu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ortaya konulmadan,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ifraz ve tevhit işlemi yapılamaz.</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9187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4" y="1199668"/>
            <a:ext cx="8058835" cy="2051532"/>
          </a:xfrm>
        </p:spPr>
        <p:txBody>
          <a:bodyPr>
            <a:noAutofit/>
          </a:bodyPr>
          <a:lstStyle/>
          <a:p>
            <a:pPr marL="0" indent="0" algn="just">
              <a:buNone/>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Mevcut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haliyle yapılaşmaya elverişli olmayan parsellere ilişkin olarak,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ilgili idarenin tebliğ tarihinden itibaren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3 ay içerisinde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parsellerin maliklerinin kendi aralarında anlaşamadığı takdirde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resen tevhit ve ifraz yoluyla işlem yapmaya ilgili idare yetkilidir</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tr-TR" sz="8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İmar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planı ile mahreç aldığı yolu kapanan</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ve imar adası ortasında kalan, yola cephesi bulunmayan parseller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ifraz edilemez.</a:t>
            </a:r>
          </a:p>
          <a:p>
            <a:pPr marL="0" indent="0" algn="just">
              <a:buNone/>
            </a:pP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İçerik Yer Tutucusu 2"/>
          <p:cNvSpPr txBox="1">
            <a:spLocks/>
          </p:cNvSpPr>
          <p:nvPr/>
        </p:nvSpPr>
        <p:spPr>
          <a:xfrm>
            <a:off x="503915" y="3476172"/>
            <a:ext cx="3284314" cy="27577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İmar planı ile kapanan yollarda kalan,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yola cephesi olmayan parsellere imar yoluna cephe sağlayacak şekilde arazi düzenlemesi yapılmadan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kapanan yollar, ifraz ve tevhide konu edilemez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veya ayrı bir parsel olarak değerlendirilemez.</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descr="C:\Users\onder.sahin\Desktop\ima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3372" y="3476172"/>
            <a:ext cx="4455886" cy="2540000"/>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8084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24744"/>
            <a:ext cx="8107004" cy="1875628"/>
          </a:xfrm>
        </p:spPr>
        <p:txBody>
          <a:bodyPr>
            <a:noAutofit/>
          </a:bodyPr>
          <a:lstStyle/>
          <a:p>
            <a:pPr marL="0" indent="0" algn="just">
              <a:buNone/>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Taşkın</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heyelan ve kaya düşmesi gibi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afet alanlarında bulunan sıhhi ve jeolojik mahzurları olan veya bunlar gibi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tehlikeli durumlar arz etmesi yüzünden</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imar planlarına veya ilgili idarelerce hazırlanmış veya onaylanmış raporlara göre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yapı yapılması yasaklanan alanlar ifraz edilemez,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bu gibi yerlerde arazi takviyesine matuf tesisler harici yapı yapılamaz.</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Ancak</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İçerik Yer Tutucusu 2"/>
          <p:cNvSpPr txBox="1">
            <a:spLocks/>
          </p:cNvSpPr>
          <p:nvPr/>
        </p:nvSpPr>
        <p:spPr>
          <a:xfrm>
            <a:off x="503915" y="2996952"/>
            <a:ext cx="4851856" cy="3861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Char char="Ø"/>
            </a:pPr>
            <a:r>
              <a:rPr lang="tr-TR" sz="1900" dirty="0" smtClean="0">
                <a:solidFill>
                  <a:srgbClr val="002060"/>
                </a:solidFill>
                <a:latin typeface="Tahoma" panose="020B0604030504040204" pitchFamily="34" charset="0"/>
                <a:ea typeface="Tahoma" panose="020B0604030504040204" pitchFamily="34" charset="0"/>
                <a:cs typeface="Tahoma" panose="020B0604030504040204" pitchFamily="34" charset="0"/>
              </a:rPr>
              <a:t>Sadece bir kısmı yapılaşmaya yasaklanan alanda kalan parsellerin </a:t>
            </a:r>
            <a:r>
              <a:rPr lang="tr-TR" sz="1900" dirty="0" smtClean="0">
                <a:solidFill>
                  <a:srgbClr val="FF0000"/>
                </a:solidFill>
                <a:latin typeface="Tahoma" panose="020B0604030504040204" pitchFamily="34" charset="0"/>
                <a:ea typeface="Tahoma" panose="020B0604030504040204" pitchFamily="34" charset="0"/>
                <a:cs typeface="Tahoma" panose="020B0604030504040204" pitchFamily="34" charset="0"/>
              </a:rPr>
              <a:t>yapılaşmaya uygun kısımları,</a:t>
            </a:r>
          </a:p>
          <a:p>
            <a:pPr marL="0" indent="0" algn="just">
              <a:buFont typeface="Wingdings" pitchFamily="2" charset="2"/>
              <a:buChar char="Ø"/>
            </a:pPr>
            <a:r>
              <a:rPr lang="tr-TR" sz="1900" dirty="0" smtClean="0">
                <a:solidFill>
                  <a:srgbClr val="002060"/>
                </a:solidFill>
                <a:latin typeface="Tahoma" panose="020B0604030504040204" pitchFamily="34" charset="0"/>
                <a:ea typeface="Tahoma" panose="020B0604030504040204" pitchFamily="34" charset="0"/>
                <a:cs typeface="Tahoma" panose="020B0604030504040204" pitchFamily="34" charset="0"/>
              </a:rPr>
              <a:t>Bu fıkradaki nedenlerle ağaçlandırılacak alan olarak gösterilen alanlarda kalan parsellerin </a:t>
            </a:r>
            <a:r>
              <a:rPr lang="tr-TR" sz="1900" dirty="0" smtClean="0">
                <a:solidFill>
                  <a:srgbClr val="FF0000"/>
                </a:solidFill>
                <a:latin typeface="Tahoma" panose="020B0604030504040204" pitchFamily="34" charset="0"/>
                <a:ea typeface="Tahoma" panose="020B0604030504040204" pitchFamily="34" charset="0"/>
                <a:cs typeface="Tahoma" panose="020B0604030504040204" pitchFamily="34" charset="0"/>
              </a:rPr>
              <a:t>yasaklamaya tabi olmayan kısımları,</a:t>
            </a:r>
          </a:p>
          <a:p>
            <a:pPr marL="0" indent="0" algn="just">
              <a:buFont typeface="Wingdings" pitchFamily="2" charset="2"/>
              <a:buChar char="Ø"/>
            </a:pPr>
            <a:r>
              <a:rPr lang="tr-TR" sz="1900"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planlarında özel mülkiyet içinde kalıp </a:t>
            </a:r>
            <a:r>
              <a:rPr lang="tr-TR" sz="1900" dirty="0" smtClean="0">
                <a:solidFill>
                  <a:srgbClr val="FF0000"/>
                </a:solidFill>
                <a:latin typeface="Tahoma" panose="020B0604030504040204" pitchFamily="34" charset="0"/>
                <a:ea typeface="Tahoma" panose="020B0604030504040204" pitchFamily="34" charset="0"/>
                <a:cs typeface="Tahoma" panose="020B0604030504040204" pitchFamily="34" charset="0"/>
              </a:rPr>
              <a:t>tarım yapılacak alanların yasaklamaya tabi olmayan kısımları </a:t>
            </a:r>
            <a:r>
              <a:rPr lang="tr-TR" sz="1900" dirty="0" smtClean="0">
                <a:solidFill>
                  <a:srgbClr val="002060"/>
                </a:solidFill>
                <a:latin typeface="Tahoma" panose="020B0604030504040204" pitchFamily="34" charset="0"/>
                <a:ea typeface="Tahoma" panose="020B0604030504040204" pitchFamily="34" charset="0"/>
                <a:cs typeface="Tahoma" panose="020B0604030504040204" pitchFamily="34" charset="0"/>
              </a:rPr>
              <a:t>Gıda, Tarım ve Hayvancılık İl Müdürlüğü’nün görüşü alınarak,</a:t>
            </a:r>
          </a:p>
          <a:p>
            <a:pPr marL="0" indent="0" algn="just">
              <a:buFont typeface="Arial" panose="020B0604020202020204" pitchFamily="34" charset="0"/>
              <a:buNone/>
            </a:pPr>
            <a:r>
              <a:rPr lang="tr-TR" sz="19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ifraz edilebilir.</a:t>
            </a:r>
            <a:endParaRPr lang="tr-TR" sz="19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C:\Users\onder.sahin\Desktop\62_92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1886" y="2996952"/>
            <a:ext cx="3139032" cy="3744415"/>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6165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8"/>
            <a:ext cx="8107004" cy="1365236"/>
          </a:xfrm>
        </p:spPr>
        <p:txBody>
          <a:bodyPr>
            <a:noAutofit/>
          </a:bodyPr>
          <a:lstStyle/>
          <a:p>
            <a:pPr marL="0" indent="0" algn="just">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Kademe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hattı belirlenen yerlerde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imar planında aksine bir hüküm yoksa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ifraz ve tevhit zorunlu değildir.</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Ancak kademe hattı belirlenen imar parsellerindeki ifraz ve tevhit talepleri kademe hattı dikkate alınarak gerçekleştirilir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İçerik Yer Tutucusu 2"/>
          <p:cNvSpPr txBox="1">
            <a:spLocks/>
          </p:cNvSpPr>
          <p:nvPr/>
        </p:nvSpPr>
        <p:spPr>
          <a:xfrm>
            <a:off x="521058" y="3033486"/>
            <a:ext cx="3063971" cy="284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Çeşitli kamu ve hizmet tesislerinin yapılması için gereken kamulaştırmalar yüzünden bu hizmet ve tesisler için lüzumlu parçalara ayrılmasını sağlamak üzere yapılacak ifrazlar bu Yönetmelikteki ifraz şartlarına tabi değildir.</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C:\Users\onder.sahin\Desktop\imar-durum-belgesi-nasıl-alını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5316" y="2852339"/>
            <a:ext cx="4499428" cy="3142059"/>
          </a:xfrm>
          <a:prstGeom prst="rect">
            <a:avLst/>
          </a:prstGeom>
          <a:noFill/>
          <a:extLst>
            <a:ext uri="{909E8E84-426E-40DD-AFC4-6F175D3DCCD1}">
              <a14:hiddenFill xmlns:a14="http://schemas.microsoft.com/office/drawing/2010/main">
                <a:solidFill>
                  <a:srgbClr val="FFFFFF"/>
                </a:solidFill>
              </a14:hiddenFill>
            </a:ext>
          </a:extLst>
        </p:spPr>
      </p:pic>
      <p:sp>
        <p:nvSpPr>
          <p:cNvPr id="14"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0248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07504" y="1628800"/>
            <a:ext cx="4464496" cy="489364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lvl="1">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Parsel Büyüklükleri</a:t>
            </a:r>
          </a:p>
          <a:p>
            <a:pPr marL="285750" lvl="1">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İfraz ve Tevhit</a:t>
            </a:r>
          </a:p>
          <a:p>
            <a:pPr marL="285750" lvl="1">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Parsele İlişkin Hükümler</a:t>
            </a:r>
          </a:p>
          <a:p>
            <a:pPr marL="285750" lvl="1">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Yol Genişliklerine Göre Bina Kat Adetleri</a:t>
            </a:r>
          </a:p>
          <a:p>
            <a:pPr marL="285750" lvl="1">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Kotlandırma</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Tesviye</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Bahçe Mesafeleri</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Bir Parselde Birden Fazla Bina Yapılması</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Eksik Katlı Bina Yapılması</a:t>
            </a:r>
          </a:p>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a:solidFill>
                  <a:srgbClr val="002060"/>
                </a:solidFill>
                <a:latin typeface="Tahoma" pitchFamily="34" charset="0"/>
                <a:ea typeface="Tahoma" panose="020B0604030504040204" pitchFamily="34" charset="0"/>
                <a:cs typeface="Tahoma" panose="020B0604030504040204" pitchFamily="34" charset="0"/>
              </a:rPr>
              <a:t>Yapılaşmada İdarenin </a:t>
            </a:r>
            <a:r>
              <a:rPr lang="tr-TR" sz="1800" dirty="0" smtClean="0">
                <a:solidFill>
                  <a:srgbClr val="002060"/>
                </a:solidFill>
                <a:latin typeface="Tahoma" pitchFamily="34" charset="0"/>
                <a:ea typeface="Tahoma" panose="020B0604030504040204" pitchFamily="34" charset="0"/>
                <a:cs typeface="Tahoma" panose="020B0604030504040204" pitchFamily="34" charset="0"/>
              </a:rPr>
              <a:t>Yükümlülükleri</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Yapı Ünite Fonksiyonlarına Göre Yapılaşma Koşulları</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Kat Yükseklikleri</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Yapı Piyesleri ve Ölçüleri</a:t>
            </a:r>
          </a:p>
        </p:txBody>
      </p:sp>
      <p:sp>
        <p:nvSpPr>
          <p:cNvPr id="4" name="Dikdörtgen 3"/>
          <p:cNvSpPr/>
          <p:nvPr/>
        </p:nvSpPr>
        <p:spPr>
          <a:xfrm>
            <a:off x="107504" y="1124744"/>
            <a:ext cx="2232248" cy="523220"/>
          </a:xfrm>
          <a:prstGeom prst="rect">
            <a:avLst/>
          </a:prstGeom>
        </p:spPr>
        <p:txBody>
          <a:bodyPr wrap="square">
            <a:spAutoFit/>
          </a:bodyPr>
          <a:lstStyle/>
          <a:p>
            <a:pPr>
              <a:spcBef>
                <a:spcPct val="0"/>
              </a:spcBef>
            </a:pPr>
            <a:r>
              <a:rPr lang="tr-TR" altLang="tr-TR" sz="2800" b="1" dirty="0">
                <a:solidFill>
                  <a:srgbClr val="002060"/>
                </a:solidFill>
                <a:latin typeface="Tahoma" pitchFamily="34" charset="0"/>
                <a:ea typeface="Tahoma" panose="020B0604030504040204" pitchFamily="34" charset="0"/>
                <a:cs typeface="Tahoma" panose="020B0604030504040204" pitchFamily="34" charset="0"/>
              </a:rPr>
              <a:t>Kapsam:</a:t>
            </a:r>
          </a:p>
        </p:txBody>
      </p:sp>
      <p:sp>
        <p:nvSpPr>
          <p:cNvPr id="5" name="Dikdörtgen 4"/>
          <p:cNvSpPr/>
          <p:nvPr/>
        </p:nvSpPr>
        <p:spPr>
          <a:xfrm>
            <a:off x="1691680" y="116632"/>
            <a:ext cx="7056784" cy="954107"/>
          </a:xfrm>
          <a:prstGeom prst="rect">
            <a:avLst/>
          </a:prstGeom>
        </p:spPr>
        <p:txBody>
          <a:bodyPr wrap="square">
            <a:spAutoFit/>
          </a:bodyPr>
          <a:lstStyle/>
          <a:p>
            <a:pPr algn="ctr">
              <a:spcBef>
                <a:spcPct val="0"/>
              </a:spcBef>
              <a:buNone/>
            </a:pPr>
            <a:r>
              <a:rPr lang="tr-TR" sz="2800" b="1" dirty="0">
                <a:solidFill>
                  <a:srgbClr val="002060"/>
                </a:solidFill>
                <a:latin typeface="Tahoma" panose="020B0604030504040204" pitchFamily="34" charset="0"/>
                <a:ea typeface="Tahoma" panose="020B0604030504040204" pitchFamily="34" charset="0"/>
                <a:cs typeface="Tahoma" panose="020B0604030504040204" pitchFamily="34" charset="0"/>
              </a:rPr>
              <a:t>İmar Planı ve Belediye Yönetmelikleri ile Değiştirilebilecek Hususlar </a:t>
            </a:r>
            <a:endParaRPr lang="tr-TR"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Dikdörtgen 2"/>
          <p:cNvSpPr>
            <a:spLocks noChangeArrowheads="1"/>
          </p:cNvSpPr>
          <p:nvPr/>
        </p:nvSpPr>
        <p:spPr bwMode="auto">
          <a:xfrm>
            <a:off x="4572000" y="1124744"/>
            <a:ext cx="4176464" cy="560153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a:solidFill>
                  <a:srgbClr val="002060"/>
                </a:solidFill>
                <a:latin typeface="Tahoma" pitchFamily="34" charset="0"/>
                <a:ea typeface="Tahoma" panose="020B0604030504040204" pitchFamily="34" charset="0"/>
                <a:cs typeface="Tahoma" panose="020B0604030504040204" pitchFamily="34" charset="0"/>
              </a:rPr>
              <a:t>Bina Girişleri ve Rampaları</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Merdivenler</a:t>
            </a:r>
          </a:p>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smtClean="0">
                <a:solidFill>
                  <a:srgbClr val="002060"/>
                </a:solidFill>
                <a:latin typeface="Tahoma" pitchFamily="34" charset="0"/>
                <a:ea typeface="Tahoma" panose="020B0604030504040204" pitchFamily="34" charset="0"/>
                <a:cs typeface="Tahoma" panose="020B0604030504040204" pitchFamily="34" charset="0"/>
              </a:rPr>
              <a:t>Asansörler</a:t>
            </a:r>
            <a:endParaRPr lang="tr-TR" altLang="tr-TR" sz="18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smtClean="0">
                <a:solidFill>
                  <a:srgbClr val="002060"/>
                </a:solidFill>
                <a:latin typeface="Tahoma" pitchFamily="34" charset="0"/>
                <a:ea typeface="Tahoma" panose="020B0604030504040204" pitchFamily="34" charset="0"/>
                <a:cs typeface="Tahoma" panose="020B0604030504040204" pitchFamily="34" charset="0"/>
              </a:rPr>
              <a:t>Işıklık ve Bacalar</a:t>
            </a:r>
          </a:p>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smtClean="0">
                <a:solidFill>
                  <a:srgbClr val="002060"/>
                </a:solidFill>
                <a:latin typeface="Tahoma" pitchFamily="34" charset="0"/>
                <a:ea typeface="Tahoma" panose="020B0604030504040204" pitchFamily="34" charset="0"/>
                <a:cs typeface="Tahoma" panose="020B0604030504040204" pitchFamily="34" charset="0"/>
              </a:rPr>
              <a:t>Su Depoları</a:t>
            </a:r>
          </a:p>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smtClean="0">
                <a:solidFill>
                  <a:srgbClr val="002060"/>
                </a:solidFill>
                <a:latin typeface="Tahoma" pitchFamily="34" charset="0"/>
                <a:ea typeface="Tahoma" panose="020B0604030504040204" pitchFamily="34" charset="0"/>
                <a:cs typeface="Tahoma" panose="020B0604030504040204" pitchFamily="34" charset="0"/>
              </a:rPr>
              <a:t>Korkuluklar</a:t>
            </a:r>
            <a:endParaRPr lang="tr-TR" sz="1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a:solidFill>
                  <a:srgbClr val="002060"/>
                </a:solidFill>
                <a:latin typeface="Tahoma" pitchFamily="34" charset="0"/>
                <a:ea typeface="Tahoma" panose="020B0604030504040204" pitchFamily="34" charset="0"/>
                <a:cs typeface="Tahoma" panose="020B0604030504040204" pitchFamily="34" charset="0"/>
              </a:rPr>
              <a:t>Kapı ve Pencereler</a:t>
            </a:r>
          </a:p>
          <a:p>
            <a:pPr marL="285750" indent="-285750" eaLnBrk="1" hangingPunct="1">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Çatılar</a:t>
            </a:r>
          </a:p>
          <a:p>
            <a:pPr marL="285750" indent="-285750" eaLnBrk="1" hangingPunct="1">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Çıkmalar</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a:solidFill>
                  <a:srgbClr val="002060"/>
                </a:solidFill>
                <a:latin typeface="Tahoma" pitchFamily="34" charset="0"/>
                <a:ea typeface="Tahoma" panose="020B0604030504040204" pitchFamily="34" charset="0"/>
                <a:cs typeface="Tahoma" panose="020B0604030504040204" pitchFamily="34" charset="0"/>
              </a:rPr>
              <a:t>Saçaklar</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Kapıcı </a:t>
            </a:r>
            <a:r>
              <a:rPr lang="tr-TR" altLang="tr-TR" sz="1800" dirty="0">
                <a:solidFill>
                  <a:srgbClr val="002060"/>
                </a:solidFill>
                <a:latin typeface="Tahoma" pitchFamily="34" charset="0"/>
                <a:ea typeface="Tahoma" panose="020B0604030504040204" pitchFamily="34" charset="0"/>
                <a:cs typeface="Tahoma" panose="020B0604030504040204" pitchFamily="34" charset="0"/>
              </a:rPr>
              <a:t>Dairesi Bekçi Odası ve Kontrol </a:t>
            </a: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Kulübeleri</a:t>
            </a:r>
          </a:p>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err="1" smtClean="0">
                <a:solidFill>
                  <a:srgbClr val="002060"/>
                </a:solidFill>
                <a:latin typeface="Tahoma" pitchFamily="34" charset="0"/>
                <a:ea typeface="Tahoma" panose="020B0604030504040204" pitchFamily="34" charset="0"/>
                <a:cs typeface="Tahoma" panose="020B0604030504040204" pitchFamily="34" charset="0"/>
              </a:rPr>
              <a:t>Portikler</a:t>
            </a:r>
            <a:endParaRPr lang="tr-TR" sz="18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spcBef>
                <a:spcPts val="600"/>
              </a:spcBef>
              <a:buClr>
                <a:srgbClr val="FF0000"/>
              </a:buClr>
              <a:buFont typeface="Wingdings" panose="05000000000000000000" pitchFamily="2" charset="2"/>
              <a:buChar char="v"/>
              <a:tabLst>
                <a:tab pos="177800" algn="l"/>
                <a:tab pos="723900" algn="l"/>
              </a:tabLst>
            </a:pPr>
            <a:r>
              <a:rPr lang="tr-TR" sz="1800" dirty="0" smtClean="0">
                <a:solidFill>
                  <a:srgbClr val="002060"/>
                </a:solidFill>
                <a:latin typeface="Tahoma" pitchFamily="34" charset="0"/>
                <a:ea typeface="Tahoma" panose="020B0604030504040204" pitchFamily="34" charset="0"/>
                <a:cs typeface="Tahoma" panose="020B0604030504040204" pitchFamily="34" charset="0"/>
              </a:rPr>
              <a:t>Fırınlar</a:t>
            </a:r>
            <a:endParaRPr lang="tr-TR" altLang="tr-TR" sz="1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Bodrumlar</a:t>
            </a:r>
          </a:p>
          <a:p>
            <a:pPr marL="285750" indent="-285750">
              <a:spcBef>
                <a:spcPts val="600"/>
              </a:spcBef>
              <a:buClr>
                <a:srgbClr val="FF0000"/>
              </a:buClr>
              <a:buFont typeface="Wingdings" panose="05000000000000000000" pitchFamily="2" charset="2"/>
              <a:buChar char="v"/>
              <a:tabLst>
                <a:tab pos="177800" algn="l"/>
                <a:tab pos="723900" algn="l"/>
              </a:tabLst>
            </a:pPr>
            <a:r>
              <a:rPr lang="tr-TR" altLang="tr-TR" sz="1800" dirty="0" smtClean="0">
                <a:solidFill>
                  <a:srgbClr val="002060"/>
                </a:solidFill>
                <a:latin typeface="Tahoma" pitchFamily="34" charset="0"/>
                <a:ea typeface="Tahoma" panose="020B0604030504040204" pitchFamily="34" charset="0"/>
                <a:cs typeface="Tahoma" panose="020B0604030504040204" pitchFamily="34" charset="0"/>
              </a:rPr>
              <a:t>Müştemilatlar</a:t>
            </a:r>
            <a:endParaRPr lang="tr-TR" altLang="tr-TR" sz="1800" dirty="0">
              <a:solidFill>
                <a:srgbClr val="002060"/>
              </a:solidFill>
              <a:latin typeface="Tahoma"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7052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8"/>
            <a:ext cx="3545571" cy="5350556"/>
          </a:xfrm>
        </p:spPr>
        <p:txBody>
          <a:bodyPr>
            <a:noAutofit/>
          </a:bodyPr>
          <a:lstStyle/>
          <a:p>
            <a:pPr marL="0" indent="0" algn="just">
              <a:buNone/>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Aynı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yapı nizamı ve kullanım kararına sahip parsellerin tevhit edilmeleri halinde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uygulama imar planında; tevhit sonrası elde edilen parselin taban alanı ve katlar alanı, tevhit öncesi parsellerin ayrı ayrı hesaplanan taban alanları ve katlar alanları toplamını geçemez. Plan üzerinde ölçüsü belirlenmiş blok nizamında olan parsellerin tevhidi halinde, tevhit öncesi parsellerin blok ölçüsü ile belirlenmiş inşaat alanı hakları toplamı aşılamaz</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C:\Users\pc\Desktop\PATİY EĞİTİMİ EYLÜL DEĞ\blok nizam imar adası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3659" y="1557338"/>
            <a:ext cx="4281713" cy="227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pc\Desktop\PATİY EĞİTİMİ EYLÜL DEĞ\blok nizam imar adası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3659" y="3831772"/>
            <a:ext cx="4281714" cy="251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0049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8"/>
            <a:ext cx="8107004" cy="1108103"/>
          </a:xfrm>
        </p:spPr>
        <p:txBody>
          <a:bodyPr>
            <a:noAutofit/>
          </a:bodyPr>
          <a:lstStyle/>
          <a:p>
            <a:pPr marL="0"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Yapı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nizamı veya kullanım kararı birbirinden farklı parseller ve farklı yollardan cephe alan ara parseller ile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imar planında ifraz hattıyla birbirinden ayrılan parseller</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tevhit edilemez</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8628" y="2420888"/>
            <a:ext cx="2892289" cy="4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İçerik Yer Tutucusu 2"/>
          <p:cNvSpPr txBox="1">
            <a:spLocks/>
          </p:cNvSpPr>
          <p:nvPr/>
        </p:nvSpPr>
        <p:spPr>
          <a:xfrm>
            <a:off x="503916" y="2420888"/>
            <a:ext cx="5055056" cy="41764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adasındaki aynı veya farklı yapı nizamı bulunan parsellerin bahçelerinin daha etkin kullanabilmesi amacıyla;</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ilgili parsel maliklerinin muvafakati alınmak, her bir parsel sınırı korunmak ve bu sınırlara göre planda verilen yapılaşma koşulları ayrı ayrı uygulanmak kaydıyla, tevhit koşulu olan kot ve cephe sınırlamalarına bakılmaksızın ve parseller tevhit edilmeksizin vaziyet planı idarece onaylanarak ve tapuda beyanlar hanesine şerh düşülerek açık veya tamamen gömülü olmak ve </a:t>
            </a:r>
            <a:r>
              <a:rPr lang="tr-TR" sz="20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dilatasyonla</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ayrılmak kaydıyla kapalı,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ortak otopark uygulaması yapılabilir.</a:t>
            </a:r>
            <a:endPar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24" descr="http://www.kahvefaliyorumu.com/wp-content/uploads/2013/03/kahve-falinda-arti.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38977">
            <a:off x="6663755" y="3574144"/>
            <a:ext cx="97313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9412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8"/>
            <a:ext cx="8107004" cy="2517363"/>
          </a:xfrm>
        </p:spPr>
        <p:txBody>
          <a:bodyPr>
            <a:noAutofit/>
          </a:bodyPr>
          <a:lstStyle/>
          <a:p>
            <a:pPr marL="0" indent="0" algn="just">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Aynı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yoldan cephe alan ve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aralarında 3.00 metre ve daha fazla kot farkı bulunan imar parsellerinin tevhidi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halinde;</a:t>
            </a:r>
          </a:p>
          <a:p>
            <a:pPr marL="685800" lvl="3" algn="just">
              <a:spcBef>
                <a:spcPts val="1000"/>
              </a:spcBef>
              <a:buFont typeface="Wingdings"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parsellerin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bitiştiği sınırda bu Yönetmeliğe göre kademe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yapılması,</a:t>
            </a:r>
          </a:p>
          <a:p>
            <a:pPr marL="685800" lvl="3" algn="just">
              <a:spcBef>
                <a:spcPts val="1000"/>
              </a:spcBef>
              <a:buFont typeface="Wingdings"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kat adedinin ve bina yüksekliğinin, her kademenin kendi içinde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değerlendirilmesi,</a:t>
            </a:r>
          </a:p>
          <a:p>
            <a:pPr marL="685800" lvl="3" algn="just">
              <a:spcBef>
                <a:spcPts val="1000"/>
              </a:spcBef>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zorunludur.</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11740"/>
          <a:stretch>
            <a:fillRect/>
          </a:stretch>
        </p:blipFill>
        <p:spPr bwMode="auto">
          <a:xfrm>
            <a:off x="1187623" y="3839885"/>
            <a:ext cx="6840761" cy="290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099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4" y="1343684"/>
            <a:ext cx="3636038" cy="3093428"/>
          </a:xfrm>
        </p:spPr>
        <p:txBody>
          <a:bodyPr>
            <a:noAutofit/>
          </a:bodyPr>
          <a:lstStyle/>
          <a:p>
            <a:pPr marL="0" indent="0" algn="just">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Maliklerinin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talebi üzerine mevcut bitişik parsellerde,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uygulamayı kolaylaştırmak ve birbirleri ile olan sınırlarının düzeltilmesine yönelik ifraz ve tevhit işlemlerinde,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parsel sayısı değiştirilmemek kaydıyla,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bu Yönetmelikte bahsedilen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asgari ifraz şartları aranmaz</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C:\Users\onder.sahin\Desktop\Mzk4MTI1NT-arsa-tevhit-islemi-icin-neler-gerek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3658" y="1406758"/>
            <a:ext cx="4223656" cy="3030354"/>
          </a:xfrm>
          <a:prstGeom prst="rect">
            <a:avLst/>
          </a:prstGeom>
          <a:noFill/>
          <a:extLst>
            <a:ext uri="{909E8E84-426E-40DD-AFC4-6F175D3DCCD1}">
              <a14:hiddenFill xmlns:a14="http://schemas.microsoft.com/office/drawing/2010/main">
                <a:solidFill>
                  <a:srgbClr val="FFFFFF"/>
                </a:solidFill>
              </a14:hiddenFill>
            </a:ext>
          </a:extLst>
        </p:spPr>
      </p:pic>
      <p:sp>
        <p:nvSpPr>
          <p:cNvPr id="8" name="İçerik Yer Tutucusu 2"/>
          <p:cNvSpPr txBox="1">
            <a:spLocks/>
          </p:cNvSpPr>
          <p:nvPr/>
        </p:nvSpPr>
        <p:spPr>
          <a:xfrm>
            <a:off x="467630" y="4838701"/>
            <a:ext cx="8143288" cy="1181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Uygulama imar planı ile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farklı kat adedi veya yükseklik getirilmiş imar parselleri tevhit edildiği takdirde</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tevhit edilen parsellere verilen yükseklik değerleri aşılamaz, tevhit edilen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parsellerin kesiştiği sınırda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plan kararına uygun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kademe yapılır.</a:t>
            </a:r>
            <a:endPar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İFRAZ VE TEVHİT</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42002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8"/>
            <a:ext cx="8107004" cy="2445356"/>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3194 Sayılı İmar Kanunu / Madde 19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just">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İmar planlarına göre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parselasyon planları yapılıp,</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belediye ve mücavir alan içinde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belediye encümeni,</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dışında ise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il idare kurulunun</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onayından sonra yürürlüğe girer. Bu planlar bir ay müddetle ilgili idarede asılır. Ayrıca mutat vasıtalarla duyurulur. Bu sürenin sonunda kesinleşir. Tashih edilecek planlar hakkında da bu hüküm uygulanır.</a:t>
            </a:r>
          </a:p>
          <a:p>
            <a:pPr marL="0" indent="0" algn="just">
              <a:lnSpc>
                <a:spcPct val="100000"/>
              </a:lnSpc>
              <a:buNone/>
            </a:pP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C:\Users\onder.sahin\Desktop\Q-yiGSxHYkuNWiEr8-8oG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5371" y="5146283"/>
            <a:ext cx="2582863" cy="150126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onder.sahin\Desktop\ilidarekurul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371" y="3578764"/>
            <a:ext cx="2582863" cy="1506420"/>
          </a:xfrm>
          <a:prstGeom prst="rect">
            <a:avLst/>
          </a:prstGeom>
          <a:noFill/>
          <a:extLst>
            <a:ext uri="{909E8E84-426E-40DD-AFC4-6F175D3DCCD1}">
              <a14:hiddenFill xmlns:a14="http://schemas.microsoft.com/office/drawing/2010/main">
                <a:solidFill>
                  <a:srgbClr val="FFFFFF"/>
                </a:solidFill>
              </a14:hiddenFill>
            </a:ext>
          </a:extLst>
        </p:spPr>
      </p:pic>
      <p:pic>
        <p:nvPicPr>
          <p:cNvPr id="9" name="11 Resim" descr="parselasyon planı2.jpg"/>
          <p:cNvPicPr>
            <a:picLocks noChangeAspect="1"/>
          </p:cNvPicPr>
          <p:nvPr/>
        </p:nvPicPr>
        <p:blipFill>
          <a:blip r:embed="rId4" cstate="print"/>
          <a:stretch>
            <a:fillRect/>
          </a:stretch>
        </p:blipFill>
        <p:spPr>
          <a:xfrm>
            <a:off x="583992" y="3645024"/>
            <a:ext cx="2841379" cy="3002519"/>
          </a:xfrm>
          <a:prstGeom prst="rect">
            <a:avLst/>
          </a:prstGeom>
          <a:ln>
            <a:solidFill>
              <a:schemeClr val="accent1">
                <a:shade val="50000"/>
              </a:schemeClr>
            </a:solidFill>
          </a:ln>
        </p:spPr>
      </p:pic>
      <p:pic>
        <p:nvPicPr>
          <p:cNvPr id="7172" name="Picture 4" descr="C:\Users\onder.sahin\Desktop\minare-hoparlor-sammi-hh75st-trafolu-unit-75w16-ohm-urun-kodch-0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235" y="3352801"/>
            <a:ext cx="2602684" cy="165462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onder.sahin\Desktop\Adsız.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5085184"/>
            <a:ext cx="2454742" cy="1578225"/>
          </a:xfrm>
          <a:prstGeom prst="rect">
            <a:avLst/>
          </a:prstGeom>
          <a:noFill/>
          <a:extLst>
            <a:ext uri="{909E8E84-426E-40DD-AFC4-6F175D3DCCD1}">
              <a14:hiddenFill xmlns:a14="http://schemas.microsoft.com/office/drawing/2010/main">
                <a:solidFill>
                  <a:srgbClr val="FFFFFF"/>
                </a:solidFill>
              </a14:hiddenFill>
            </a:ext>
          </a:extLst>
        </p:spPr>
      </p:pic>
      <p:sp>
        <p:nvSpPr>
          <p:cNvPr id="14"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PARSELE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İLİŞKİN HÜKÜMLER</a:t>
            </a:r>
          </a:p>
        </p:txBody>
      </p:sp>
    </p:spTree>
    <p:extLst>
      <p:ext uri="{BB962C8B-B14F-4D97-AF65-F5344CB8AC3E}">
        <p14:creationId xmlns:p14="http://schemas.microsoft.com/office/powerpoint/2010/main" val="2493281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7"/>
            <a:ext cx="8107004" cy="1529019"/>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3194 Sayılı İmar Kanunu / Madde 19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Kesinleşen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parselasyon planları tescil edilmek üzere tapu dairesine gönderilir. Bu daireler ilgililerin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muvafakati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aranmaksızın, sicilleri planlara göre </a:t>
            </a:r>
            <a:r>
              <a:rPr 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re'sen</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tanzim ve tesis ederler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İçerik Yer Tutucusu 2"/>
          <p:cNvSpPr txBox="1">
            <a:spLocks/>
          </p:cNvSpPr>
          <p:nvPr/>
        </p:nvSpPr>
        <p:spPr>
          <a:xfrm>
            <a:off x="521058" y="2946399"/>
            <a:ext cx="3557456" cy="33818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v"/>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Bir parsel üzerinde birden fazla bina ve tesislerin yapımı gerektiğinde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(Kooperatif evleri, siteler, toplu konut inşaatı gibi) imar parselasyon planları ifraza gerek kalmadan bu ihtiyacı karşılayacak şekilde düzenlenir veya değiştirilir ve burada, talep halinde,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Kat Mülkiyeti Kanunu hükümleri uygulanır. </a:t>
            </a:r>
          </a:p>
          <a:p>
            <a:pPr marL="0" indent="0" algn="just">
              <a:lnSpc>
                <a:spcPct val="100000"/>
              </a:lnSpc>
              <a:buFont typeface="Arial" panose="020B0604020202020204" pitchFamily="34" charset="0"/>
              <a:buNone/>
            </a:pP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8195" name="Picture 3" descr="C:\Users\onder.sahin\Desktop\images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3658" y="2830285"/>
            <a:ext cx="4387260" cy="3497943"/>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PARSELE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İLİŞKİN HÜKÜMLER</a:t>
            </a:r>
          </a:p>
        </p:txBody>
      </p:sp>
    </p:spTree>
    <p:extLst>
      <p:ext uri="{BB962C8B-B14F-4D97-AF65-F5344CB8AC3E}">
        <p14:creationId xmlns:p14="http://schemas.microsoft.com/office/powerpoint/2010/main" val="1981586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8"/>
            <a:ext cx="8107004" cy="1949932"/>
          </a:xfrm>
        </p:spPr>
        <p:txBody>
          <a:bodyPr>
            <a:noAutofit/>
          </a:bodyPr>
          <a:lstStyle/>
          <a:p>
            <a:pPr marL="0" indent="0" algn="just">
              <a:lnSpc>
                <a:spcPct val="100000"/>
              </a:lnSpc>
              <a:buFont typeface="Wingdings" pitchFamily="2" charset="2"/>
              <a:buChar char="v"/>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Bir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parselin bulunduğu imar adasına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ait;</a:t>
            </a:r>
          </a:p>
          <a:p>
            <a:pPr marL="457200" lvl="1" indent="0" algn="just">
              <a:lnSpc>
                <a:spcPct val="100000"/>
              </a:lnSpc>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parselasyon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planı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yapılıp,</a:t>
            </a:r>
          </a:p>
          <a:p>
            <a:pPr marL="457200" lvl="1" indent="0" algn="just">
              <a:lnSpc>
                <a:spcPct val="100000"/>
              </a:lnSpc>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belediye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encümenince kabul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edilip,</a:t>
            </a:r>
          </a:p>
          <a:p>
            <a:pPr marL="457200" lvl="1" indent="0" algn="just">
              <a:lnSpc>
                <a:spcPct val="100000"/>
              </a:lnSpc>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tapuya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tescil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edilmeden,</a:t>
            </a:r>
          </a:p>
          <a:p>
            <a:pPr marL="0"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o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adadaki herhangi bir parsele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yapı ruhsatı verilemez</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0" indent="0" algn="just">
              <a:lnSpc>
                <a:spcPct val="100000"/>
              </a:lnSpc>
              <a:buNone/>
            </a:pP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3" descr="C:\Users\pc\Desktop\parselasyon kesilmiş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0287" y="3251200"/>
            <a:ext cx="3483428" cy="33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Ezgi Armağan\Desktop\tap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58" y="3184659"/>
            <a:ext cx="2365828" cy="340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esim 008"/>
          <p:cNvPicPr>
            <a:picLocks noChangeAspect="1" noChangeArrowheads="1"/>
          </p:cNvPicPr>
          <p:nvPr/>
        </p:nvPicPr>
        <p:blipFill>
          <a:blip r:embed="rId4" cstate="print">
            <a:extLst>
              <a:ext uri="{28A0092B-C50C-407E-A947-70E740481C1C}">
                <a14:useLocalDpi xmlns:a14="http://schemas.microsoft.com/office/drawing/2010/main" val="0"/>
              </a:ext>
            </a:extLst>
          </a:blip>
          <a:srcRect l="4596" t="2196" r="5536" b="7597"/>
          <a:stretch>
            <a:fillRect/>
          </a:stretch>
        </p:blipFill>
        <p:spPr bwMode="auto">
          <a:xfrm>
            <a:off x="6434433" y="3251416"/>
            <a:ext cx="2193630" cy="333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descr="http://www.kahvefaliyorumu.com/wp-content/uploads/2013/03/kahve-falinda-arti.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38977">
            <a:off x="7044679" y="4042336"/>
            <a:ext cx="97313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2 İçerik Yer Tutucusu"/>
          <p:cNvSpPr txBox="1">
            <a:spLocks/>
          </p:cNvSpPr>
          <p:nvPr/>
        </p:nvSpPr>
        <p:spPr>
          <a:xfrm>
            <a:off x="1979712" y="188640"/>
            <a:ext cx="5328592" cy="72008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PARSELE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İLİŞKİN </a:t>
            </a: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HÜKÜMLER </a:t>
            </a:r>
            <a:r>
              <a:rPr lang="tr-TR" sz="2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GENEL İLKELER</a:t>
            </a:r>
            <a:endParaRPr lang="tr-TR" sz="2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8197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8"/>
            <a:ext cx="5930518" cy="4620561"/>
          </a:xfrm>
        </p:spPr>
        <p:txBody>
          <a:bodyPr>
            <a:noAutofit/>
          </a:bodyPr>
          <a:lstStyle/>
          <a:p>
            <a:pPr marL="0"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Parselasyon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planına göre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müstakil yapı yapılmasına müsait</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tapuya tescilli imar parseli oluşması ve mülkiyet değişikliği olmaması halinde; yapılaşma için, parselasyon planının tamamının tapuya tescil şartı beklenmez</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0" indent="0" algn="just">
              <a:lnSpc>
                <a:spcPct val="100000"/>
              </a:lnSpc>
              <a:buNone/>
            </a:pP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buNone/>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Parsel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büyüklükleri hakkındaki hükümlere uymayan arsalar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mevzuat hükümlerine göre yapı yapılmasına müsait hale getirilinceye kadar veya bu mümkün olmadığı takdirde kamulaştırılıncaya kadar,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bu parsellerdeki mevzuatına uygun yapılmış mevcut yapıların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olduğu gibi kullanılmasına, tadilatına veya imar planına aykırı olmamak kaydıyla işlev değişikliğine izin verilir.</a:t>
            </a:r>
          </a:p>
        </p:txBody>
      </p:sp>
      <p:pic>
        <p:nvPicPr>
          <p:cNvPr id="7" name="Picture 2" descr="C:\Users\onder.sahin\Desktop\120px-Approve_icon.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0114" y="1244547"/>
            <a:ext cx="1538515" cy="1538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onder.sahin\Desktop\120px-Approve_icon.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0114" y="3385404"/>
            <a:ext cx="1538515" cy="1538515"/>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79712" y="188640"/>
            <a:ext cx="5328592" cy="72008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PARSELE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İLİŞKİN </a:t>
            </a: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HÜKÜMLER </a:t>
            </a:r>
            <a:r>
              <a:rPr lang="tr-TR" sz="2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GENEL İLKELER</a:t>
            </a:r>
            <a:endParaRPr lang="tr-TR" sz="2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2853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Resim" descr="boş parsel.jpg">
            <a:extLst>
              <a:ext uri="{FF2B5EF4-FFF2-40B4-BE49-F238E27FC236}">
                <a16:creationId xmlns="" xmlns:a16="http://schemas.microsoft.com/office/drawing/2014/main" id="{35B73B6C-9A1A-4F40-8B5B-9435886C5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9029" y="4015369"/>
            <a:ext cx="3654922" cy="272599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pic>
      <p:pic>
        <p:nvPicPr>
          <p:cNvPr id="15" name="Resim 2">
            <a:extLst>
              <a:ext uri="{FF2B5EF4-FFF2-40B4-BE49-F238E27FC236}">
                <a16:creationId xmlns="" xmlns:a16="http://schemas.microsoft.com/office/drawing/2014/main" id="{D7DD7D08-1A5D-4633-B8F7-0BD35B8E5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29" y="1175342"/>
            <a:ext cx="3639435" cy="2757714"/>
          </a:xfrm>
          <a:prstGeom prst="rect">
            <a:avLst/>
          </a:prstGeom>
          <a:ln/>
        </p:spPr>
        <p:style>
          <a:lnRef idx="2">
            <a:schemeClr val="accent5"/>
          </a:lnRef>
          <a:fillRef idx="1001">
            <a:schemeClr val="lt1"/>
          </a:fillRef>
          <a:effectRef idx="0">
            <a:schemeClr val="accent5"/>
          </a:effectRef>
          <a:fontRef idx="minor">
            <a:schemeClr val="dk1"/>
          </a:fontRef>
        </p:style>
      </p:pic>
      <p:sp>
        <p:nvSpPr>
          <p:cNvPr id="1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PARSELE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İLİŞKİN HÜKÜMLER</a:t>
            </a:r>
          </a:p>
        </p:txBody>
      </p:sp>
      <p:sp>
        <p:nvSpPr>
          <p:cNvPr id="2" name="Dikdörtgen 1"/>
          <p:cNvSpPr/>
          <p:nvPr/>
        </p:nvSpPr>
        <p:spPr>
          <a:xfrm>
            <a:off x="395092" y="1175342"/>
            <a:ext cx="4572000" cy="2554545"/>
          </a:xfrm>
          <a:prstGeom prst="rect">
            <a:avLst/>
          </a:prstGeom>
        </p:spPr>
        <p:txBody>
          <a:bodyPr>
            <a:spAutoFit/>
          </a:bodyPr>
          <a:lstStyle/>
          <a:p>
            <a:pPr algn="just"/>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Tamamı umumi hizmetlere ayrılan yerlere rastlayan,</a:t>
            </a:r>
          </a:p>
          <a:p>
            <a:pPr algn="just"/>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kalan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parçası plan ve bu Yönetmelik hükümlerine göre yapı yapılmasına müsait olmayan arsalar,</a:t>
            </a:r>
          </a:p>
          <a:p>
            <a:pPr algn="just"/>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kamulaştırılıncaya kadar</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sahipleri tarafından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olduğu gibi kullanılmaya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devam olunur.</a:t>
            </a:r>
          </a:p>
        </p:txBody>
      </p:sp>
      <p:sp>
        <p:nvSpPr>
          <p:cNvPr id="5" name="Dikdörtgen 4"/>
          <p:cNvSpPr/>
          <p:nvPr/>
        </p:nvSpPr>
        <p:spPr>
          <a:xfrm>
            <a:off x="395092" y="3933056"/>
            <a:ext cx="4572000" cy="2811026"/>
          </a:xfrm>
          <a:prstGeom prst="rect">
            <a:avLst/>
          </a:prstGeom>
        </p:spPr>
        <p:txBody>
          <a:bodyPr>
            <a:spAutoFit/>
          </a:bodyPr>
          <a:lstStyle/>
          <a:p>
            <a:pPr lvl="0" algn="just">
              <a:spcBef>
                <a:spcPts val="1000"/>
              </a:spcBef>
              <a:defRPr/>
            </a:pP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Komşu parsellerin mevzuatına uygun olarak yapılaşmış olması nedeni ile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müstakil kalan,</a:t>
            </a:r>
          </a:p>
          <a:p>
            <a:pPr lvl="0" algn="just">
              <a:spcBef>
                <a:spcPts val="1000"/>
              </a:spcBef>
              <a:defRPr/>
            </a:pP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asgari parsel büyüklüklerine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uymayan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parsellere; </a:t>
            </a:r>
          </a:p>
          <a:p>
            <a:pPr lvl="0" algn="just">
              <a:spcBef>
                <a:spcPts val="1000"/>
              </a:spcBef>
              <a:defRPr/>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fen, sanat ve sağlık kuralları ile bu Yönetmeliğin diğer hükümlerine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uygun yapı yapılmasına izin verilir.</a:t>
            </a:r>
          </a:p>
        </p:txBody>
      </p:sp>
    </p:spTree>
    <p:extLst>
      <p:ext uri="{BB962C8B-B14F-4D97-AF65-F5344CB8AC3E}">
        <p14:creationId xmlns:p14="http://schemas.microsoft.com/office/powerpoint/2010/main" val="1123237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72457" y="1273187"/>
            <a:ext cx="7638460" cy="643645"/>
          </a:xfrm>
        </p:spPr>
        <p:txBody>
          <a:bodyPr>
            <a:noAutofit/>
          </a:bodyPr>
          <a:lstStyle/>
          <a:p>
            <a:pPr marL="0" indent="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Yapı nizamı:</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Uygulama imar planı ile belirlenen ayrık, blok ve bitişik nizamdan birini ifade eder.</a:t>
            </a:r>
          </a:p>
        </p:txBody>
      </p:sp>
      <p:pic>
        <p:nvPicPr>
          <p:cNvPr id="1026" name="Picture 2" descr="C:\Users\onder.sahin\Desktop\s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799" y="2484243"/>
            <a:ext cx="3614057" cy="3897085"/>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p:cNvSpPr txBox="1">
            <a:spLocks/>
          </p:cNvSpPr>
          <p:nvPr/>
        </p:nvSpPr>
        <p:spPr>
          <a:xfrm>
            <a:off x="489398" y="2814690"/>
            <a:ext cx="4372886" cy="3782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Birden fazla yapının inşa edilebileceği ve bu Yönetmeliğin yürürlüğe girmesinden önce onaylanmış olan uygulama imar planı kararı ile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serbest nizam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kararı verilen parsellerde,</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komşu parsellerde yer alan ve bu parsele en yakın yapıların yapı nizamlarına aykırı düşmemek koşuluyla, sadece bir tek nizam uygulanabileceği gibi ayrık, blok veya bitişik nizamdan ikisi veya üçü bir arada karma olarak uygulanabilir.</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http://3.bp.blogspot.com/_pv2jbRp8bcs/TM1DKzsoEjI/AAAAAAAAAdk/X1Ctx-UFFKU/s1600/unlem.jpg">
            <a:hlinkClick r:id="rId3"/>
          </p:cNvPr>
          <p:cNvPicPr>
            <a:picLocks noChangeAspect="1" noChangeArrowheads="1"/>
          </p:cNvPicPr>
          <p:nvPr/>
        </p:nvPicPr>
        <p:blipFill>
          <a:blip r:embed="rId4" cstate="print">
            <a:lum bright="-2000"/>
            <a:extLst>
              <a:ext uri="{28A0092B-C50C-407E-A947-70E740481C1C}">
                <a14:useLocalDpi xmlns:a14="http://schemas.microsoft.com/office/drawing/2010/main" val="0"/>
              </a:ext>
            </a:extLst>
          </a:blip>
          <a:srcRect/>
          <a:stretch>
            <a:fillRect/>
          </a:stretch>
        </p:blipFill>
        <p:spPr bwMode="auto">
          <a:xfrm>
            <a:off x="699671" y="1232173"/>
            <a:ext cx="231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Dikdörtgen"/>
          <p:cNvSpPr/>
          <p:nvPr/>
        </p:nvSpPr>
        <p:spPr>
          <a:xfrm>
            <a:off x="507999" y="2092786"/>
            <a:ext cx="8084457" cy="707886"/>
          </a:xfrm>
          <a:prstGeom prst="rect">
            <a:avLst/>
          </a:prstGeom>
        </p:spPr>
        <p:txBody>
          <a:bodyPr wrap="square">
            <a:spAutoFit/>
          </a:bodyPr>
          <a:lstStyle/>
          <a:p>
            <a:pPr algn="just"/>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İmar planında yapı nizamı belirlenmeyen hallerde ayrık nizam uygulanır.</a:t>
            </a:r>
            <a:endPar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PARSELE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İLİŞKİN HÜKÜMLER</a:t>
            </a:r>
          </a:p>
        </p:txBody>
      </p:sp>
    </p:spTree>
    <p:extLst>
      <p:ext uri="{BB962C8B-B14F-4D97-AF65-F5344CB8AC3E}">
        <p14:creationId xmlns:p14="http://schemas.microsoft.com/office/powerpoint/2010/main" val="2672289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199668"/>
            <a:ext cx="8496944" cy="2085316"/>
          </a:xfrm>
        </p:spPr>
        <p:txBody>
          <a:bodyPr>
            <a:noAutofit/>
          </a:bodyPr>
          <a:lstStyle/>
          <a:p>
            <a:pPr algn="just">
              <a:buFont typeface="Wingdings" panose="05000000000000000000" pitchFamily="2" charset="2"/>
              <a:buChar char="v"/>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Parsel;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belli bir amaç için ayrılıp sınırlanmış arazi parçası, bir adanın parçalarından her biridir. </a:t>
            </a:r>
          </a:p>
          <a:p>
            <a:pPr algn="just">
              <a:buFont typeface="Wingdings" panose="05000000000000000000" pitchFamily="2" charset="2"/>
              <a:buChar char="v"/>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Kadastro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Adası;</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kadastro yapıldığı zaman var olan adadır. </a:t>
            </a:r>
          </a:p>
          <a:p>
            <a:pPr algn="just">
              <a:buFont typeface="Wingdings" panose="05000000000000000000" pitchFamily="2" charset="2"/>
              <a:buChar char="v"/>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Kadastro Parseli;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kadastro yapıldığı zaman kadastro adaları içinde bulunan mülkiyeti tescilli parseldir. </a:t>
            </a:r>
          </a:p>
          <a:p>
            <a:pPr algn="just">
              <a:buFont typeface="Wingdings" panose="05000000000000000000" pitchFamily="2" charset="2"/>
              <a:buChar char="v"/>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Adası;</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imar planındaki esaslara göre meydana gelen adadır.</a:t>
            </a:r>
          </a:p>
          <a:p>
            <a:pPr algn="just">
              <a:buFont typeface="Wingdings" panose="05000000000000000000" pitchFamily="2" charset="2"/>
              <a:buChar char="v"/>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İmar Parseli;</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İmar adaları içerisindeki kadastro parsellerinin İmar Kanunu, İmar Planı ve yönetmelik esaslarına göre düzenlenmiş şeklidir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onder.sahin\Desktop\imag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449" y="4077072"/>
            <a:ext cx="8188007" cy="2708920"/>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3999251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1273187"/>
            <a:ext cx="8640960" cy="643645"/>
          </a:xfrm>
        </p:spPr>
        <p:txBody>
          <a:bodyPr>
            <a:noAutofit/>
          </a:bodyPr>
          <a:lstStyle/>
          <a:p>
            <a:pPr algn="just">
              <a:buFont typeface="Wingdings" panose="05000000000000000000" pitchFamily="2" charset="2"/>
              <a:buChar char="v"/>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Bu Yönetmeliğin yürürlüğe girdiği tarihten önceki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mevcut uygulama imar planlarında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kat adetleri veya bina yükseklikleri belirtilmemiş parsellerde;</a:t>
            </a:r>
          </a:p>
          <a:p>
            <a:pPr algn="just">
              <a:buFont typeface="Wingdings" panose="05000000000000000000"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Bina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kat adetleri aşağıda gösterilen miktarları aşmamak üzere belirlenir:</a:t>
            </a:r>
          </a:p>
        </p:txBody>
      </p:sp>
      <p:sp>
        <p:nvSpPr>
          <p:cNvPr id="16" name="2 İçerik Yer Tutucusu"/>
          <p:cNvSpPr txBox="1">
            <a:spLocks/>
          </p:cNvSpPr>
          <p:nvPr/>
        </p:nvSpPr>
        <p:spPr>
          <a:xfrm>
            <a:off x="1619672" y="296652"/>
            <a:ext cx="6480720"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Yol Genişliklerine Göre Bina Kat Adetleri</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3599184712"/>
              </p:ext>
            </p:extLst>
          </p:nvPr>
        </p:nvGraphicFramePr>
        <p:xfrm>
          <a:off x="395536" y="2822037"/>
          <a:ext cx="8352928" cy="3775315"/>
        </p:xfrm>
        <a:graphic>
          <a:graphicData uri="http://schemas.openxmlformats.org/drawingml/2006/table">
            <a:tbl>
              <a:tblPr firstRow="1" firstCol="1" bandRow="1">
                <a:tableStyleId>{5C22544A-7EE6-4342-B048-85BDC9FD1C3A}</a:tableStyleId>
              </a:tblPr>
              <a:tblGrid>
                <a:gridCol w="2498739"/>
                <a:gridCol w="3355450"/>
                <a:gridCol w="2498739"/>
              </a:tblGrid>
              <a:tr h="936103">
                <a:tc>
                  <a:txBody>
                    <a:bodyPr/>
                    <a:lstStyle/>
                    <a:p>
                      <a:pPr algn="just">
                        <a:lnSpc>
                          <a:spcPct val="115000"/>
                        </a:lnSpc>
                        <a:spcAft>
                          <a:spcPts val="0"/>
                        </a:spcAft>
                      </a:pPr>
                      <a:r>
                        <a:rPr lang="tr-TR" sz="1800" dirty="0" smtClean="0">
                          <a:effectLst/>
                          <a:latin typeface="Tahoma" panose="020B0604030504040204" pitchFamily="34" charset="0"/>
                          <a:ea typeface="Tahoma" panose="020B0604030504040204" pitchFamily="34" charset="0"/>
                          <a:cs typeface="Tahoma" panose="020B0604030504040204" pitchFamily="34" charset="0"/>
                        </a:rPr>
                        <a:t>İmar </a:t>
                      </a:r>
                      <a:r>
                        <a:rPr lang="tr-TR" sz="1800" dirty="0">
                          <a:effectLst/>
                          <a:latin typeface="Tahoma" panose="020B0604030504040204" pitchFamily="34" charset="0"/>
                          <a:ea typeface="Tahoma" panose="020B0604030504040204" pitchFamily="34" charset="0"/>
                          <a:cs typeface="Tahoma" panose="020B0604030504040204" pitchFamily="34" charset="0"/>
                        </a:rPr>
                        <a:t>Planına göre Yol </a:t>
                      </a:r>
                      <a:r>
                        <a:rPr lang="tr-TR" sz="1800" u="sng" dirty="0">
                          <a:effectLst/>
                          <a:latin typeface="Tahoma" panose="020B0604030504040204" pitchFamily="34" charset="0"/>
                          <a:ea typeface="Tahoma" panose="020B0604030504040204" pitchFamily="34" charset="0"/>
                          <a:cs typeface="Tahoma" panose="020B0604030504040204" pitchFamily="34" charset="0"/>
                        </a:rPr>
                        <a:t>genişliği (metre</a:t>
                      </a:r>
                      <a:r>
                        <a:rPr lang="tr-TR" sz="1800" u="sng" dirty="0" smtClean="0">
                          <a:effectLst/>
                          <a:latin typeface="Tahoma" panose="020B0604030504040204" pitchFamily="34" charset="0"/>
                          <a:ea typeface="Tahoma" panose="020B0604030504040204" pitchFamily="34" charset="0"/>
                          <a:cs typeface="Tahoma" panose="020B0604030504040204" pitchFamily="34" charset="0"/>
                        </a:rPr>
                        <a:t>)</a:t>
                      </a:r>
                      <a:endParaRPr lang="tr-TR"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15000"/>
                        </a:lnSpc>
                        <a:spcAft>
                          <a:spcPts val="0"/>
                        </a:spcAft>
                      </a:pPr>
                      <a:r>
                        <a:rPr lang="tr-TR" sz="1700" dirty="0">
                          <a:effectLst/>
                          <a:latin typeface="Tahoma" panose="020B0604030504040204" pitchFamily="34" charset="0"/>
                          <a:ea typeface="Tahoma" panose="020B0604030504040204" pitchFamily="34" charset="0"/>
                          <a:cs typeface="Tahoma" panose="020B0604030504040204" pitchFamily="34" charset="0"/>
                        </a:rPr>
                        <a:t>Konut, ticaret ve kombinasyonları bölgelerinde kat </a:t>
                      </a:r>
                      <a:r>
                        <a:rPr lang="tr-TR" sz="1700" dirty="0" smtClean="0">
                          <a:effectLst/>
                          <a:latin typeface="Tahoma" panose="020B0604030504040204" pitchFamily="34" charset="0"/>
                          <a:ea typeface="Tahoma" panose="020B0604030504040204" pitchFamily="34" charset="0"/>
                          <a:cs typeface="Tahoma" panose="020B0604030504040204" pitchFamily="34" charset="0"/>
                        </a:rPr>
                        <a:t>adedi </a:t>
                      </a:r>
                      <a:r>
                        <a:rPr lang="tr-TR" sz="1700" u="sng" dirty="0" smtClean="0">
                          <a:effectLst/>
                          <a:latin typeface="Tahoma" panose="020B0604030504040204" pitchFamily="34" charset="0"/>
                          <a:ea typeface="Tahoma" panose="020B0604030504040204" pitchFamily="34" charset="0"/>
                          <a:cs typeface="Tahoma" panose="020B0604030504040204" pitchFamily="34" charset="0"/>
                        </a:rPr>
                        <a:t>(</a:t>
                      </a:r>
                      <a:r>
                        <a:rPr lang="tr-TR" sz="1700" u="sng" dirty="0">
                          <a:effectLst/>
                          <a:latin typeface="Tahoma" panose="020B0604030504040204" pitchFamily="34" charset="0"/>
                          <a:ea typeface="Tahoma" panose="020B0604030504040204" pitchFamily="34" charset="0"/>
                          <a:cs typeface="Tahoma" panose="020B0604030504040204" pitchFamily="34" charset="0"/>
                        </a:rPr>
                        <a:t>Bodrum kat hariç)</a:t>
                      </a:r>
                      <a:endParaRPr lang="tr-TR" sz="17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gn="just">
                        <a:lnSpc>
                          <a:spcPct val="115000"/>
                        </a:lnSpc>
                        <a:spcAft>
                          <a:spcPts val="0"/>
                        </a:spcAft>
                      </a:pPr>
                      <a:r>
                        <a:rPr lang="tr-TR" sz="1700" dirty="0">
                          <a:effectLst/>
                          <a:latin typeface="Tahoma" panose="020B0604030504040204" pitchFamily="34" charset="0"/>
                          <a:ea typeface="Tahoma" panose="020B0604030504040204" pitchFamily="34" charset="0"/>
                          <a:cs typeface="Tahoma" panose="020B0604030504040204" pitchFamily="34" charset="0"/>
                        </a:rPr>
                        <a:t>Sanayi bölgelerinde Kat </a:t>
                      </a:r>
                      <a:r>
                        <a:rPr lang="tr-TR" sz="1700" dirty="0" smtClean="0">
                          <a:effectLst/>
                          <a:latin typeface="Tahoma" panose="020B0604030504040204" pitchFamily="34" charset="0"/>
                          <a:ea typeface="Tahoma" panose="020B0604030504040204" pitchFamily="34" charset="0"/>
                          <a:cs typeface="Tahoma" panose="020B0604030504040204" pitchFamily="34" charset="0"/>
                        </a:rPr>
                        <a:t>adedi </a:t>
                      </a:r>
                      <a:r>
                        <a:rPr lang="tr-TR" sz="1700" u="sng" dirty="0" smtClean="0">
                          <a:effectLst/>
                          <a:latin typeface="Tahoma" panose="020B0604030504040204" pitchFamily="34" charset="0"/>
                          <a:ea typeface="Tahoma" panose="020B0604030504040204" pitchFamily="34" charset="0"/>
                          <a:cs typeface="Tahoma" panose="020B0604030504040204" pitchFamily="34" charset="0"/>
                        </a:rPr>
                        <a:t>(Bodrum </a:t>
                      </a:r>
                      <a:r>
                        <a:rPr lang="tr-TR" sz="1700" u="sng" dirty="0">
                          <a:effectLst/>
                          <a:latin typeface="Tahoma" panose="020B0604030504040204" pitchFamily="34" charset="0"/>
                          <a:ea typeface="Tahoma" panose="020B0604030504040204" pitchFamily="34" charset="0"/>
                          <a:cs typeface="Tahoma" panose="020B0604030504040204" pitchFamily="34" charset="0"/>
                        </a:rPr>
                        <a:t>kat hariç</a:t>
                      </a:r>
                      <a:r>
                        <a:rPr lang="tr-TR" sz="1700" u="sng" dirty="0" smtClean="0">
                          <a:effectLst/>
                          <a:latin typeface="Tahoma" panose="020B0604030504040204" pitchFamily="34" charset="0"/>
                          <a:ea typeface="Tahoma" panose="020B0604030504040204" pitchFamily="34" charset="0"/>
                          <a:cs typeface="Tahoma" panose="020B0604030504040204" pitchFamily="34" charset="0"/>
                        </a:rPr>
                        <a:t>)</a:t>
                      </a:r>
                      <a:endParaRPr lang="tr-TR" sz="17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r>
              <a:tr h="278021">
                <a:tc>
                  <a:txBody>
                    <a:bodyPr/>
                    <a:lstStyle/>
                    <a:p>
                      <a:pPr algn="just">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Yol ≤ 7.00</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2</a:t>
                      </a:r>
                    </a:p>
                  </a:txBody>
                  <a:tcPr marL="68580" marR="68580" marT="0" marB="0"/>
                </a:tc>
                <a:tc>
                  <a:txBody>
                    <a:bodyPr/>
                    <a:lstStyle/>
                    <a:p>
                      <a:pPr algn="ctr">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1</a:t>
                      </a:r>
                    </a:p>
                  </a:txBody>
                  <a:tcPr marL="68580" marR="68580" marT="0" marB="0"/>
                </a:tc>
              </a:tr>
              <a:tr h="278021">
                <a:tc>
                  <a:txBody>
                    <a:bodyPr/>
                    <a:lstStyle/>
                    <a:p>
                      <a:pPr algn="just">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7.00 &lt; Yol ≤ 10.00</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3</a:t>
                      </a:r>
                    </a:p>
                  </a:txBody>
                  <a:tcPr marL="68580" marR="68580" marT="0" marB="0"/>
                </a:tc>
                <a:tc>
                  <a:txBody>
                    <a:bodyPr/>
                    <a:lstStyle/>
                    <a:p>
                      <a:pPr algn="ctr">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2</a:t>
                      </a:r>
                    </a:p>
                  </a:txBody>
                  <a:tcPr marL="68580" marR="68580" marT="0" marB="0"/>
                </a:tc>
              </a:tr>
              <a:tr h="278021">
                <a:tc>
                  <a:txBody>
                    <a:bodyPr/>
                    <a:lstStyle/>
                    <a:p>
                      <a:pPr algn="just">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10.00 &lt; Yol ≤ 12.00</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4</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2</a:t>
                      </a:r>
                    </a:p>
                  </a:txBody>
                  <a:tcPr marL="68580" marR="68580" marT="0" marB="0"/>
                </a:tc>
              </a:tr>
              <a:tr h="278021">
                <a:tc>
                  <a:txBody>
                    <a:bodyPr/>
                    <a:lstStyle/>
                    <a:p>
                      <a:pPr algn="just">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12.00 &lt; Yol ≤ 15.00</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5</a:t>
                      </a:r>
                    </a:p>
                  </a:txBody>
                  <a:tcPr marL="68580" marR="68580" marT="0" marB="0"/>
                </a:tc>
                <a:tc>
                  <a:txBody>
                    <a:bodyPr/>
                    <a:lstStyle/>
                    <a:p>
                      <a:pPr algn="ctr">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2</a:t>
                      </a:r>
                    </a:p>
                  </a:txBody>
                  <a:tcPr marL="68580" marR="68580" marT="0" marB="0"/>
                </a:tc>
              </a:tr>
              <a:tr h="278021">
                <a:tc>
                  <a:txBody>
                    <a:bodyPr/>
                    <a:lstStyle/>
                    <a:p>
                      <a:pPr algn="just">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15.00 &lt; Yol ≤ 20.00</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6</a:t>
                      </a:r>
                    </a:p>
                  </a:txBody>
                  <a:tcPr marL="68580" marR="68580" marT="0" marB="0"/>
                </a:tc>
                <a:tc>
                  <a:txBody>
                    <a:bodyPr/>
                    <a:lstStyle/>
                    <a:p>
                      <a:pPr algn="ctr">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2</a:t>
                      </a:r>
                    </a:p>
                  </a:txBody>
                  <a:tcPr marL="68580" marR="68580" marT="0" marB="0"/>
                </a:tc>
              </a:tr>
              <a:tr h="278021">
                <a:tc>
                  <a:txBody>
                    <a:bodyPr/>
                    <a:lstStyle/>
                    <a:p>
                      <a:pPr algn="just">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20.00 &lt; Yol ≤ 25.00</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8</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3</a:t>
                      </a:r>
                    </a:p>
                  </a:txBody>
                  <a:tcPr marL="68580" marR="68580" marT="0" marB="0"/>
                </a:tc>
              </a:tr>
              <a:tr h="278021">
                <a:tc>
                  <a:txBody>
                    <a:bodyPr/>
                    <a:lstStyle/>
                    <a:p>
                      <a:pPr algn="just">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25.00 &lt; Yol ≤ 35.00</a:t>
                      </a:r>
                    </a:p>
                  </a:txBody>
                  <a:tcPr marL="68580" marR="68580" marT="0" marB="0"/>
                </a:tc>
                <a:tc>
                  <a:txBody>
                    <a:bodyPr/>
                    <a:lstStyle/>
                    <a:p>
                      <a:pPr algn="ctr">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10</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3</a:t>
                      </a:r>
                    </a:p>
                  </a:txBody>
                  <a:tcPr marL="68580" marR="68580" marT="0" marB="0"/>
                </a:tc>
              </a:tr>
              <a:tr h="278021">
                <a:tc>
                  <a:txBody>
                    <a:bodyPr/>
                    <a:lstStyle/>
                    <a:p>
                      <a:pPr algn="just">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35.00 &lt; Yol ≤ 50.00</a:t>
                      </a:r>
                    </a:p>
                  </a:txBody>
                  <a:tcPr marL="68580" marR="68580" marT="0" marB="0"/>
                </a:tc>
                <a:tc>
                  <a:txBody>
                    <a:bodyPr/>
                    <a:lstStyle/>
                    <a:p>
                      <a:pPr algn="ctr">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14</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4</a:t>
                      </a:r>
                    </a:p>
                  </a:txBody>
                  <a:tcPr marL="68580" marR="68580" marT="0" marB="0"/>
                </a:tc>
              </a:tr>
              <a:tr h="278021">
                <a:tc>
                  <a:txBody>
                    <a:bodyPr/>
                    <a:lstStyle/>
                    <a:p>
                      <a:pPr algn="just">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50.00 ≤ Yol</a:t>
                      </a:r>
                    </a:p>
                  </a:txBody>
                  <a:tcPr marL="68580" marR="68580" marT="0" marB="0"/>
                </a:tc>
                <a:tc>
                  <a:txBody>
                    <a:bodyPr/>
                    <a:lstStyle/>
                    <a:p>
                      <a:pPr algn="ctr">
                        <a:lnSpc>
                          <a:spcPct val="115000"/>
                        </a:lnSpc>
                        <a:spcAft>
                          <a:spcPts val="0"/>
                        </a:spcAft>
                      </a:pPr>
                      <a:r>
                        <a:rPr lang="tr-TR" sz="1800">
                          <a:effectLst/>
                          <a:latin typeface="Tahoma" panose="020B0604030504040204" pitchFamily="34" charset="0"/>
                          <a:ea typeface="Tahoma" panose="020B0604030504040204" pitchFamily="34" charset="0"/>
                          <a:cs typeface="Tahoma" panose="020B0604030504040204" pitchFamily="34" charset="0"/>
                        </a:rPr>
                        <a:t>&gt;14</a:t>
                      </a:r>
                    </a:p>
                  </a:txBody>
                  <a:tcPr marL="68580" marR="68580" marT="0" marB="0"/>
                </a:tc>
                <a:tc>
                  <a:txBody>
                    <a:bodyPr/>
                    <a:lstStyle/>
                    <a:p>
                      <a:pPr algn="ctr">
                        <a:lnSpc>
                          <a:spcPct val="115000"/>
                        </a:lnSpc>
                        <a:spcAft>
                          <a:spcPts val="0"/>
                        </a:spcAft>
                      </a:pPr>
                      <a:r>
                        <a:rPr lang="tr-TR" sz="1800" dirty="0">
                          <a:effectLst/>
                          <a:latin typeface="Tahoma" panose="020B0604030504040204" pitchFamily="34" charset="0"/>
                          <a:ea typeface="Tahoma" panose="020B0604030504040204" pitchFamily="34" charset="0"/>
                          <a:cs typeface="Tahoma" panose="020B0604030504040204" pitchFamily="34" charset="0"/>
                        </a:rPr>
                        <a:t>4</a:t>
                      </a:r>
                    </a:p>
                  </a:txBody>
                  <a:tcPr marL="68580" marR="68580" marT="0" marB="0"/>
                </a:tc>
              </a:tr>
            </a:tbl>
          </a:graphicData>
        </a:graphic>
      </p:graphicFrame>
    </p:spTree>
    <p:extLst>
      <p:ext uri="{BB962C8B-B14F-4D97-AF65-F5344CB8AC3E}">
        <p14:creationId xmlns:p14="http://schemas.microsoft.com/office/powerpoint/2010/main" val="1692194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1273187"/>
            <a:ext cx="8640960" cy="3595973"/>
          </a:xfrm>
        </p:spPr>
        <p:txBody>
          <a:bodyPr>
            <a:noAutofit/>
          </a:bodyPr>
          <a:lstStyle/>
          <a:p>
            <a:pPr algn="just">
              <a:buFont typeface="Wingdings" panose="05000000000000000000" pitchFamily="2" charset="2"/>
              <a:buChar char="ü"/>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Bu maddenin uygulanmasındaki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yol genişlikleri,</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parselin ön cephesinde yer alan yolun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planda belirtilen genişliği</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veya planda belirtilmemiş ise ön bahçe, yeşil alan, refüj, meydan, otopark, demiryolu, su kanalı gibi unsurları içermeyen yolun genişliği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esas alınır</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6" name="2 İçerik Yer Tutucusu"/>
          <p:cNvSpPr txBox="1">
            <a:spLocks/>
          </p:cNvSpPr>
          <p:nvPr/>
        </p:nvSpPr>
        <p:spPr>
          <a:xfrm>
            <a:off x="1619672" y="296652"/>
            <a:ext cx="6480720"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Yol Genişliklerine Göre Bina Kat Adetleri</a:t>
            </a:r>
            <a:endPar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İçerik Yer Tutucusu 2"/>
          <p:cNvSpPr txBox="1">
            <a:spLocks/>
          </p:cNvSpPr>
          <p:nvPr/>
        </p:nvSpPr>
        <p:spPr bwMode="auto">
          <a:xfrm>
            <a:off x="107504" y="2785355"/>
            <a:ext cx="4968552" cy="373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ü"/>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Kat adetleri, binanın kot aldığı noktaya göre hesaplanır.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Ancak artan kat yüksekliğinden faydalanılmak suretiyle binanın hiç bir cephesinde bodrum katlar hariç kat sayısı artırılamaz. İmar planlarında gösterilen bina yüksekliklerinin veya kat adetlerinin birbirlerine tahvillerinde veya neye tekabül ettiklerinin tespitinde bu esaslar ile binanın kot aldığı noktaya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en fazla 1.2 metre eklenmek suretiyle belirlenen </a:t>
            </a:r>
            <a:r>
              <a:rPr lang="tr-TR"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subasman</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kotu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dikkate alınır.</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Users\onder.sahin\Desktop\11024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5" y="2708920"/>
            <a:ext cx="3752597" cy="3739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050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02615" y="1196752"/>
            <a:ext cx="8445849" cy="181588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a:buNone/>
            </a:pPr>
            <a:r>
              <a:rPr lang="fi-FI"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Binalara </a:t>
            </a:r>
            <a:r>
              <a:rPr lang="fi-FI" sz="2000" b="1" dirty="0">
                <a:solidFill>
                  <a:srgbClr val="FF0000"/>
                </a:solidFill>
                <a:latin typeface="Tahoma" panose="020B0604030504040204" pitchFamily="34" charset="0"/>
                <a:ea typeface="Tahoma" panose="020B0604030504040204" pitchFamily="34" charset="0"/>
                <a:cs typeface="Tahoma" panose="020B0604030504040204" pitchFamily="34" charset="0"/>
              </a:rPr>
              <a:t>kot verilmesine ilişkin esaslar </a:t>
            </a:r>
          </a:p>
          <a:p>
            <a:pPr marL="285750" indent="-285750" algn="just">
              <a:buFont typeface="Wingdings" panose="05000000000000000000" pitchFamily="2" charset="2"/>
              <a:buChar char="Ø"/>
            </a:pPr>
            <a:endParaRPr lang="tr-TR" sz="1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planlarında aksine bir hüküm bulunmaması halinde yoldan </a:t>
            </a:r>
            <a:r>
              <a:rPr 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kotlandırma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esastır.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Kot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alınan noktanın tespitinde sokak silueti dikkate alınır. </a:t>
            </a:r>
            <a:endParaRPr lang="tr-TR" sz="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KOTLANDIRMA</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descr="C:\Users\Onder_\Desktop\balat.jpg"/>
          <p:cNvPicPr>
            <a:picLocks noChangeAspect="1" noChangeArrowheads="1"/>
          </p:cNvPicPr>
          <p:nvPr/>
        </p:nvPicPr>
        <p:blipFill>
          <a:blip r:embed="rId3" cstate="print"/>
          <a:srcRect/>
          <a:stretch>
            <a:fillRect/>
          </a:stretch>
        </p:blipFill>
        <p:spPr bwMode="auto">
          <a:xfrm>
            <a:off x="1319922" y="3140968"/>
            <a:ext cx="6552728" cy="3456384"/>
          </a:xfrm>
          <a:prstGeom prst="rect">
            <a:avLst/>
          </a:prstGeom>
          <a:noFill/>
        </p:spPr>
      </p:pic>
    </p:spTree>
    <p:extLst>
      <p:ext uri="{BB962C8B-B14F-4D97-AF65-F5344CB8AC3E}">
        <p14:creationId xmlns:p14="http://schemas.microsoft.com/office/powerpoint/2010/main" val="41052077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02615" y="1196752"/>
            <a:ext cx="8445849" cy="195130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a:buNone/>
            </a:pPr>
            <a:r>
              <a:rPr lang="fi-FI"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Binalara </a:t>
            </a:r>
            <a:r>
              <a:rPr lang="fi-FI" sz="2000" b="1" dirty="0">
                <a:solidFill>
                  <a:srgbClr val="FF0000"/>
                </a:solidFill>
                <a:latin typeface="Tahoma" panose="020B0604030504040204" pitchFamily="34" charset="0"/>
                <a:ea typeface="Tahoma" panose="020B0604030504040204" pitchFamily="34" charset="0"/>
                <a:cs typeface="Tahoma" panose="020B0604030504040204" pitchFamily="34" charset="0"/>
              </a:rPr>
              <a:t>kot verilmesine ilişkin esaslar </a:t>
            </a:r>
          </a:p>
          <a:p>
            <a:pPr marL="285750" indent="-285750" algn="just">
              <a:buNone/>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b="1" u="sng" dirty="0" smtClean="0">
                <a:solidFill>
                  <a:srgbClr val="002060"/>
                </a:solidFill>
                <a:latin typeface="Tahoma" panose="020B0604030504040204" pitchFamily="34" charset="0"/>
                <a:ea typeface="Tahoma" panose="020B0604030504040204" pitchFamily="34" charset="0"/>
                <a:cs typeface="Tahoma" panose="020B0604030504040204" pitchFamily="34" charset="0"/>
              </a:rPr>
              <a:t>Bir </a:t>
            </a:r>
            <a:r>
              <a:rPr lang="tr-TR" sz="2000" b="1" u="sng" dirty="0">
                <a:solidFill>
                  <a:srgbClr val="002060"/>
                </a:solidFill>
                <a:latin typeface="Tahoma" panose="020B0604030504040204" pitchFamily="34" charset="0"/>
                <a:ea typeface="Tahoma" panose="020B0604030504040204" pitchFamily="34" charset="0"/>
                <a:cs typeface="Tahoma" panose="020B0604030504040204" pitchFamily="34" charset="0"/>
              </a:rPr>
              <a:t>parselde birden fazla bina yapılması durumunda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arazi yapısına ve yollara uyumlu kotlandırma yapmak için, ilgili idarenin imar birimince onaylanacak vaziyet planına göre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her bina için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kendisine yakın yoldan veya tabii zeminden kotlandırma yapılır. </a:t>
            </a:r>
            <a:endParaRPr lang="tr-TR" sz="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C:\Users\Onder_\Desktop\vaziyet-plani-nedir-_500x363.png"/>
          <p:cNvPicPr>
            <a:picLocks noChangeAspect="1" noChangeArrowheads="1"/>
          </p:cNvPicPr>
          <p:nvPr/>
        </p:nvPicPr>
        <p:blipFill>
          <a:blip r:embed="rId3" cstate="print"/>
          <a:srcRect/>
          <a:stretch>
            <a:fillRect/>
          </a:stretch>
        </p:blipFill>
        <p:spPr bwMode="auto">
          <a:xfrm>
            <a:off x="4067944" y="3148055"/>
            <a:ext cx="4680967" cy="3449298"/>
          </a:xfrm>
          <a:prstGeom prst="rect">
            <a:avLst/>
          </a:prstGeom>
          <a:noFill/>
        </p:spPr>
      </p:pic>
      <p:sp>
        <p:nvSpPr>
          <p:cNvPr id="7" name="Dikdörtgen 2"/>
          <p:cNvSpPr>
            <a:spLocks noChangeArrowheads="1"/>
          </p:cNvSpPr>
          <p:nvPr/>
        </p:nvSpPr>
        <p:spPr bwMode="auto">
          <a:xfrm>
            <a:off x="359027" y="3148055"/>
            <a:ext cx="3672407" cy="345325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Viyadük, köprü gibi parsele giriş çıkış yapılamayan yerlerden, parklardan ve parsele bitişik olmayan yollardan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binalara kot verilemez</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lgn="just">
              <a:buFont typeface="Wingdings" panose="05000000000000000000" pitchFamily="2" charset="2"/>
              <a:buChar char="Ø"/>
            </a:pPr>
            <a:endParaRPr lang="tr-TR"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Tabii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zeminden kotlandırma ile kademelendirme işlemlerinde</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ada bazında</a:t>
            </a:r>
            <a:r>
              <a:rPr lang="tr-TR"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değerlendirme yapılır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tr-TR" alt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KOTLANDIRMA</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2104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10783" y="1196752"/>
            <a:ext cx="8637681" cy="1298817"/>
          </a:xfrm>
          <a:prstGeom prst="rect">
            <a:avLst/>
          </a:prstGeom>
          <a:ln>
            <a:noFill/>
          </a:ln>
          <a:extLst/>
        </p:spPr>
        <p:style>
          <a:lnRef idx="2">
            <a:schemeClr val="accent1"/>
          </a:lnRef>
          <a:fillRef idx="100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a:buNone/>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Yoldan </a:t>
            </a:r>
            <a:r>
              <a:rPr lang="tr-TR"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Kotlandırma</a:t>
            </a:r>
            <a:endPar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buNone/>
            </a:pPr>
            <a:endParaRPr lang="tr-T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Binalara parselin kot aldığı yol cephesinin bina köşeleri hizasındaki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en yüksek tretuvar seviyesinden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kot verilir.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C:\Users\Onder_\Desktop\s4.jpg"/>
          <p:cNvPicPr>
            <a:picLocks noChangeAspect="1" noChangeArrowheads="1"/>
          </p:cNvPicPr>
          <p:nvPr/>
        </p:nvPicPr>
        <p:blipFill>
          <a:blip r:embed="rId3" cstate="print"/>
          <a:srcRect/>
          <a:stretch>
            <a:fillRect/>
          </a:stretch>
        </p:blipFill>
        <p:spPr bwMode="auto">
          <a:xfrm>
            <a:off x="1301196" y="2495569"/>
            <a:ext cx="6624736" cy="2589616"/>
          </a:xfrm>
          <a:prstGeom prst="rect">
            <a:avLst/>
          </a:prstGeom>
          <a:noFill/>
        </p:spPr>
      </p:pic>
      <p:sp>
        <p:nvSpPr>
          <p:cNvPr id="9" name="Dikdörtgen 2"/>
          <p:cNvSpPr>
            <a:spLocks noChangeArrowheads="1"/>
          </p:cNvSpPr>
          <p:nvPr/>
        </p:nvSpPr>
        <p:spPr bwMode="auto">
          <a:xfrm>
            <a:off x="110783" y="5229200"/>
            <a:ext cx="8637681" cy="1532727"/>
          </a:xfrm>
          <a:prstGeom prst="rect">
            <a:avLst/>
          </a:prstGeom>
          <a:ln>
            <a:noFill/>
          </a:ln>
          <a:extLst/>
        </p:spPr>
        <p:style>
          <a:lnRef idx="2">
            <a:schemeClr val="accent1"/>
          </a:lnRef>
          <a:fillRef idx="100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Tretuvar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seviyesi, kırmızı kota göre belirlenen yol seviyesinin 0.18 metre üstü olarak kabul edilir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anose="05000000000000000000" pitchFamily="2" charset="2"/>
              <a:buChar char="Ø"/>
            </a:pPr>
            <a:endParaRPr lang="tr-TR" sz="8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Kotlandırma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yapılması için, yolun yapımının tamamlanmış olması veya yol projesinin onaylanarak kırmızı kot çalışmasının yapılması zorunludur.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KOTLANDIRMA</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4838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10783" y="1196752"/>
            <a:ext cx="8637681" cy="1606594"/>
          </a:xfrm>
          <a:prstGeom prst="rect">
            <a:avLst/>
          </a:prstGeom>
          <a:ln>
            <a:noFill/>
          </a:ln>
          <a:extLst/>
        </p:spPr>
        <p:style>
          <a:lnRef idx="2">
            <a:schemeClr val="accent1"/>
          </a:lnRef>
          <a:fillRef idx="100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a:buNone/>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Yoldan </a:t>
            </a:r>
            <a:r>
              <a:rPr lang="tr-TR"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Kotlandırma</a:t>
            </a:r>
            <a:endPar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buNone/>
            </a:pPr>
            <a:endParaRPr lang="tr-T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Parselin kot aldığı yolun eğiminden dolayı zemin kat taban kotunun kot alınan noktaya göre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en fazla 3.50 metre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yükseldiği noktalarda binalarda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kademe yapılması mecburidir.</a:t>
            </a:r>
          </a:p>
        </p:txBody>
      </p:sp>
      <p:sp>
        <p:nvSpPr>
          <p:cNvPr id="7" name="Dikdörtgen 2"/>
          <p:cNvSpPr>
            <a:spLocks noChangeArrowheads="1"/>
          </p:cNvSpPr>
          <p:nvPr/>
        </p:nvSpPr>
        <p:spPr bwMode="auto">
          <a:xfrm>
            <a:off x="398982" y="5373216"/>
            <a:ext cx="8331796" cy="132343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just">
              <a:buNone/>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Her kademenin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kendi hizasındaki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en düşük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bordür kotundan itibaren yüksekliği en çok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3.50 metre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olmak zorundadır.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Kademelendirme,</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kot aldığı noktaya göre olması gerekli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saçak seviyesi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dikkate alınarak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üst katlarda da yapılır. </a:t>
            </a:r>
          </a:p>
        </p:txBody>
      </p:sp>
      <p:pic>
        <p:nvPicPr>
          <p:cNvPr id="1027" name="Picture 3" descr="C:\Users\onder.sahin\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616" y="2803346"/>
            <a:ext cx="4752528" cy="2569870"/>
          </a:xfrm>
          <a:prstGeom prst="rect">
            <a:avLst/>
          </a:prstGeom>
          <a:noFill/>
          <a:extLst>
            <a:ext uri="{909E8E84-426E-40DD-AFC4-6F175D3DCCD1}">
              <a14:hiddenFill xmlns:a14="http://schemas.microsoft.com/office/drawing/2010/main">
                <a:solidFill>
                  <a:srgbClr val="FFFFFF"/>
                </a:solidFill>
              </a14:hiddenFill>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KOTLANDIRMA</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59197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44016" y="1196752"/>
            <a:ext cx="5364088" cy="544764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Yoldan </a:t>
            </a:r>
            <a:r>
              <a:rPr lang="tr-TR"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Kotlandırma</a:t>
            </a:r>
            <a:endPar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buNone/>
            </a:pPr>
            <a:endParaRPr lang="tr-TR" sz="1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44000" indent="-285750" algn="just">
              <a:spcBef>
                <a:spcPts val="0"/>
              </a:spcBef>
              <a:buFont typeface="Wingdings" panose="05000000000000000000" pitchFamily="2" charset="2"/>
              <a:buChar char="Ø"/>
            </a:pPr>
            <a:r>
              <a:rPr lang="tr-TR" sz="2000" u="sng" dirty="0">
                <a:solidFill>
                  <a:srgbClr val="002060"/>
                </a:solidFill>
                <a:latin typeface="Tahoma" panose="020B0604030504040204" pitchFamily="34" charset="0"/>
                <a:ea typeface="Tahoma" panose="020B0604030504040204" pitchFamily="34" charset="0"/>
                <a:cs typeface="Tahoma" panose="020B0604030504040204" pitchFamily="34" charset="0"/>
              </a:rPr>
              <a:t>Kademelendirmede her kademe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rPr>
              <a:t>cephe boyunca 4.50 metreden</a:t>
            </a:r>
            <a:r>
              <a:rPr lang="tr-TR" sz="2000"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aşağı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olamaz. </a:t>
            </a:r>
          </a:p>
          <a:p>
            <a:pPr marL="144000" indent="-285750" algn="just">
              <a:spcBef>
                <a:spcPts val="0"/>
              </a:spcBef>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Son kademenin 4.50 metreden az olması durumunda bir önceki kademe seviyesine uyulur. Ayrıca her kademedeki bina yüksekliği imar planı ile belirlenen saçak seviyesini geçemez.</a:t>
            </a:r>
          </a:p>
          <a:p>
            <a:pPr marL="144000" indent="-285750" algn="just">
              <a:spcBef>
                <a:spcPts val="0"/>
              </a:spcBef>
              <a:buFont typeface="Wingdings" panose="05000000000000000000" pitchFamily="2" charset="2"/>
              <a:buChar char="Ø"/>
            </a:pPr>
            <a:endParaRPr lang="tr-TR" sz="8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44000" indent="-285750" algn="just">
              <a:spcBef>
                <a:spcPts val="0"/>
              </a:spcBef>
              <a:buFont typeface="Wingdings" panose="05000000000000000000" pitchFamily="2" charset="2"/>
              <a:buChar char="Ø"/>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İkili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blok</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yapılacak parsellerde </a:t>
            </a:r>
            <a:r>
              <a:rPr lang="tr-TR" sz="2000" dirty="0" err="1">
                <a:solidFill>
                  <a:srgbClr val="FF0000"/>
                </a:solidFill>
                <a:latin typeface="Tahoma" panose="020B0604030504040204" pitchFamily="34" charset="0"/>
                <a:ea typeface="Tahoma" panose="020B0604030504040204" pitchFamily="34" charset="0"/>
                <a:cs typeface="Tahoma" panose="020B0604030504040204" pitchFamily="34" charset="0"/>
              </a:rPr>
              <a:t>kotlandırma</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iki parselin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birleştiği noktadaki kaldırım üst kotundan</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yapılır.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44000" indent="-285750" algn="just">
              <a:spcBef>
                <a:spcPts val="0"/>
              </a:spcBef>
              <a:buFont typeface="Wingdings" panose="05000000000000000000" pitchFamily="2" charset="2"/>
              <a:buChar char="Ø"/>
            </a:pPr>
            <a:endParaRPr lang="tr-TR" sz="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44000" indent="-285750" algn="just">
              <a:spcBef>
                <a:spcPts val="0"/>
              </a:spcBef>
              <a:buFont typeface="Wingdings" panose="05000000000000000000" pitchFamily="2" charset="2"/>
              <a:buChar char="Ø"/>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20’den fazla eğime sahip yollarda;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bitişik veya blok nizam uygulanacak yerlerde bina cepheleri toplamı 12.00 metreden düşük olan ara parsellerde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bina kotları, bina köşe hizalarındaki en yüksek yol kotundan verilir. </a:t>
            </a:r>
            <a:endParaRPr lang="tr-TR" altLang="tr-TR"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11740"/>
          <a:stretch>
            <a:fillRect/>
          </a:stretch>
        </p:blipFill>
        <p:spPr bwMode="auto">
          <a:xfrm>
            <a:off x="5561961" y="1772816"/>
            <a:ext cx="325851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3 Resim" descr="Adsız2.jpg"/>
          <p:cNvPicPr>
            <a:picLocks noChangeAspect="1"/>
          </p:cNvPicPr>
          <p:nvPr/>
        </p:nvPicPr>
        <p:blipFill>
          <a:blip r:embed="rId4" cstate="print"/>
          <a:srcRect r="67325" b="58520"/>
          <a:stretch>
            <a:fillRect/>
          </a:stretch>
        </p:blipFill>
        <p:spPr>
          <a:xfrm>
            <a:off x="5561960" y="4365105"/>
            <a:ext cx="3258512" cy="2160240"/>
          </a:xfrm>
          <a:prstGeom prst="rect">
            <a:avLst/>
          </a:prstGeom>
        </p:spPr>
      </p:pic>
      <p:sp>
        <p:nvSpPr>
          <p:cNvPr id="2" name="Dikdörtgen 1"/>
          <p:cNvSpPr/>
          <p:nvPr/>
        </p:nvSpPr>
        <p:spPr>
          <a:xfrm>
            <a:off x="6942649" y="3680534"/>
            <a:ext cx="1805815" cy="369332"/>
          </a:xfrm>
          <a:prstGeom prst="rect">
            <a:avLst/>
          </a:prstGeom>
        </p:spPr>
        <p:txBody>
          <a:bodyPr wrap="none">
            <a:spAutoFit/>
          </a:bodyPr>
          <a:lstStyle/>
          <a:p>
            <a:r>
              <a:rPr lang="tr-TR" b="1" dirty="0">
                <a:solidFill>
                  <a:schemeClr val="bg1"/>
                </a:solidFill>
              </a:rPr>
              <a:t>Kademe Yapılmış</a:t>
            </a:r>
          </a:p>
        </p:txBody>
      </p:sp>
      <p:sp>
        <p:nvSpPr>
          <p:cNvPr id="9" name="Dikdörtgen 8"/>
          <p:cNvSpPr/>
          <p:nvPr/>
        </p:nvSpPr>
        <p:spPr>
          <a:xfrm>
            <a:off x="6714160" y="6156013"/>
            <a:ext cx="2107180" cy="369332"/>
          </a:xfrm>
          <a:prstGeom prst="rect">
            <a:avLst/>
          </a:prstGeom>
        </p:spPr>
        <p:txBody>
          <a:bodyPr wrap="none">
            <a:spAutoFit/>
          </a:bodyPr>
          <a:lstStyle/>
          <a:p>
            <a:r>
              <a:rPr lang="tr-TR" b="1" dirty="0">
                <a:solidFill>
                  <a:schemeClr val="bg1"/>
                </a:solidFill>
              </a:rPr>
              <a:t>Kademe </a:t>
            </a:r>
            <a:r>
              <a:rPr lang="tr-TR" b="1" dirty="0" smtClean="0">
                <a:solidFill>
                  <a:schemeClr val="bg1"/>
                </a:solidFill>
              </a:rPr>
              <a:t>Yapılmamış</a:t>
            </a:r>
            <a:endParaRPr lang="tr-TR" b="1" dirty="0">
              <a:solidFill>
                <a:schemeClr val="bg1"/>
              </a:solidFill>
            </a:endParaRPr>
          </a:p>
        </p:txBody>
      </p:sp>
      <p:sp>
        <p:nvSpPr>
          <p:cNvPr id="10"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KOTLANDIRMA</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42885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196751"/>
            <a:ext cx="8496944" cy="298543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Tabii Zeminden </a:t>
            </a:r>
            <a:r>
              <a:rPr lang="tr-TR"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Kotlandırma</a:t>
            </a:r>
            <a:endParaRPr lang="tr-TR" sz="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Arazinin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meyilli olması durumunda, parselin tabii zemini yoldan yüksek ve ön bahçe mesafesi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10.00</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metre veya daha fazla veya parselin tabii zemini yoldan aşağıda ve ön bahçe mesafesi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12.00</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metre veya daha fazla ise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tabii zeminden kot verilir. </a:t>
            </a:r>
            <a:endParaRPr lang="tr-TR" sz="1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Bina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köşe kotlarının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aritmetik ortalamasının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yola göre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3.00</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metreden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yüksek olması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durumunda, tabii zemin kotu, ilgili idarenin imar birimince yapı adasının tamamının bu madde hükümleri çerçevesinde etüt edilmesi ile belirlenir. </a:t>
            </a:r>
            <a:endPar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Dikdörtgen 2"/>
          <p:cNvSpPr>
            <a:spLocks noChangeArrowheads="1"/>
          </p:cNvSpPr>
          <p:nvPr/>
        </p:nvSpPr>
        <p:spPr bwMode="auto">
          <a:xfrm>
            <a:off x="251520" y="4221088"/>
            <a:ext cx="4896544" cy="2616101"/>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Font typeface="Wingdings" panose="05000000000000000000"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Bir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yola cepheli veya birden fazla yola cepheli olup, üzerinde birden fazla yapı yapılması mümkün olan parsellerde kot, her binanın köşe kotlarının aritmetik ortalaması alınarak bulunur. </a:t>
            </a:r>
            <a:endParaRPr lang="tr-TR" sz="1000" strike="sngStrike"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Tabii zeminden </a:t>
            </a:r>
            <a:r>
              <a:rPr lang="tr-TR"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kotlandırmada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0.00 kotu binanın köşe kotlarının aritmetik ortalaması alınarak bulunur. </a:t>
            </a:r>
            <a:endParaRPr lang="tr-TR" altLang="tr-TR"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C:\Users\onder.sahin\Desktop\8783-egimli-arazi-uzerine-kurulan-evl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221088"/>
            <a:ext cx="3600400" cy="2359453"/>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KOTLANDIRMA</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2213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196751"/>
            <a:ext cx="8424936" cy="2123658"/>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Köşe Başı Parsellerde </a:t>
            </a:r>
            <a:r>
              <a:rPr lang="tr-TR"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Kotlandırma</a:t>
            </a:r>
            <a:endPar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buNone/>
            </a:pPr>
            <a:endParaRPr lang="tr-TR" sz="1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Parselin cephe aldığı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yollardan yüksek olanına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göre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kot verilir</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anose="05000000000000000000" pitchFamily="2" charset="2"/>
              <a:buChar char="Ø"/>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Bu binalarda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beşinci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ve altıncı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fıkralardaki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esaslara göre cepheleri ve derinlikleri boyunca kademelendirme yapılarak düşük kottaki yol için belirlenen bina yüksekliklerine uyulur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3074" name="Picture 2" descr="C:\Users\Onder_\Desktop\Adsız.png"/>
          <p:cNvPicPr>
            <a:picLocks noChangeAspect="1" noChangeArrowheads="1"/>
          </p:cNvPicPr>
          <p:nvPr/>
        </p:nvPicPr>
        <p:blipFill>
          <a:blip r:embed="rId3" cstate="print"/>
          <a:srcRect/>
          <a:stretch>
            <a:fillRect/>
          </a:stretch>
        </p:blipFill>
        <p:spPr bwMode="auto">
          <a:xfrm>
            <a:off x="1751970" y="3320408"/>
            <a:ext cx="5688632" cy="3204935"/>
          </a:xfrm>
          <a:prstGeom prst="rect">
            <a:avLst/>
          </a:prstGeom>
          <a:noFill/>
        </p:spPr>
      </p:pic>
      <p:sp>
        <p:nvSpPr>
          <p:cNvPr id="5"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KOTLANDIRMA</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2808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196751"/>
            <a:ext cx="8424936" cy="243143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İki Yola Bakan Ara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Parsellerde </a:t>
            </a:r>
            <a:r>
              <a:rPr lang="tr-TR"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Kotlandırma</a:t>
            </a:r>
            <a:endPar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buNone/>
            </a:pPr>
            <a:endParaRPr lang="tr-TR" sz="1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Parselin cepheli olduğu yollar arasında kot farkı bulunması halinde düşük kottaki yol ve yüksek kottaki yolun siluetleri açısından ilgili idaresince değerlendirilerek kotlandırma yapılır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just">
              <a:buNone/>
            </a:pPr>
            <a:endParaRPr lang="tr-TR" sz="1000" strike="sngStrike"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Bu binalarda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beşinci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ve altıncı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fıkralardaki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esaslara göre cepheleri ve derinlikleri boyunca kademelendirme yapılır.</a:t>
            </a:r>
          </a:p>
        </p:txBody>
      </p:sp>
      <p:pic>
        <p:nvPicPr>
          <p:cNvPr id="3077" name="Picture 5" descr="C:\Users\Onder_\Desktop\68797-10-dairelik-iki-yola-cepheli-set-ustu-sokakta-498-m2-arsa.jpg"/>
          <p:cNvPicPr>
            <a:picLocks noChangeAspect="1" noChangeArrowheads="1"/>
          </p:cNvPicPr>
          <p:nvPr/>
        </p:nvPicPr>
        <p:blipFill>
          <a:blip r:embed="rId3" cstate="print"/>
          <a:srcRect/>
          <a:stretch>
            <a:fillRect/>
          </a:stretch>
        </p:blipFill>
        <p:spPr bwMode="auto">
          <a:xfrm>
            <a:off x="1739827" y="3696692"/>
            <a:ext cx="5712918" cy="2969747"/>
          </a:xfrm>
          <a:prstGeom prst="rect">
            <a:avLst/>
          </a:prstGeom>
          <a:noFill/>
        </p:spPr>
      </p:pic>
      <p:sp>
        <p:nvSpPr>
          <p:cNvPr id="5"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KOTLANDIRMA</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0842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4" y="1214181"/>
            <a:ext cx="4430943" cy="4492233"/>
          </a:xfrm>
        </p:spPr>
        <p:txBody>
          <a:bodyPr>
            <a:noAutofit/>
          </a:bodyPr>
          <a:lstStyle/>
          <a:p>
            <a:pPr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İmar planında gösterilen çeşitli bölgelerde imar planı ile getirilmiş farklı hükümler yoksa, yapılacak ifrazlarda, elde edilecek yeni parsellerin asgari ölçüleri; </a:t>
            </a:r>
          </a:p>
          <a:p>
            <a:pPr marL="685800" lvl="3" algn="just">
              <a:spcBef>
                <a:spcPts val="1000"/>
              </a:spcBef>
              <a:buFont typeface="Wingdings"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arazi </a:t>
            </a:r>
            <a:r>
              <a:rPr 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meyili</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685800" lvl="3" algn="just">
              <a:spcBef>
                <a:spcPts val="1000"/>
              </a:spcBef>
              <a:buFont typeface="Wingdings"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yol durumu, </a:t>
            </a:r>
          </a:p>
          <a:p>
            <a:pPr marL="685800" lvl="3" algn="just">
              <a:spcBef>
                <a:spcPts val="1000"/>
              </a:spcBef>
              <a:buFont typeface="Wingdings"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mevcut yapılar ve benzeri gibi mevkiin özellikleri, </a:t>
            </a:r>
          </a:p>
          <a:p>
            <a:pPr marL="685800" lvl="3" algn="just">
              <a:spcBef>
                <a:spcPts val="1000"/>
              </a:spcBef>
              <a:buFont typeface="Wingdings"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bu parsellerde yapılması mümkün olan yapıların ölçüleri,</a:t>
            </a:r>
          </a:p>
          <a:p>
            <a:pPr marL="685800" lvl="3" algn="just">
              <a:spcBef>
                <a:spcPts val="1000"/>
              </a:spcBef>
              <a:buFont typeface="Wingdings"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yöresel ihtiyaçları </a:t>
            </a:r>
          </a:p>
          <a:p>
            <a:pPr marL="342875" indent="-342875" algn="just">
              <a:lnSpc>
                <a:spcPct val="150000"/>
              </a:lnSpc>
              <a:buAutoNum type="arabicParenBoth"/>
            </a:pPr>
            <a:endParaRPr lang="tr-TR"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urban planning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3886" y="1351068"/>
            <a:ext cx="3483428" cy="4238172"/>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İçerik Yer Tutucusu 2"/>
          <p:cNvSpPr txBox="1">
            <a:spLocks/>
          </p:cNvSpPr>
          <p:nvPr/>
        </p:nvSpPr>
        <p:spPr>
          <a:xfrm>
            <a:off x="899592" y="5706415"/>
            <a:ext cx="7743054" cy="674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göz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önünde tutularak tespit olunur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Bu tespit sırasında ikinci, üçüncü ve dördüncü fıkralarda belirtilen şartlar ihlâl edilemez.</a:t>
            </a:r>
            <a:endParaRPr lang="tr-TR" sz="2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4049810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74332" y="1196752"/>
            <a:ext cx="8582020" cy="2739211"/>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GENEL ESASLAR</a:t>
            </a:r>
            <a:endParaRPr lang="tr-TR" sz="8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Tabii zemin veya tabii zemin kotuna göre düzenlenmiş tesviye zemin hiçbir şekilde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bağımsız bölüm oluşturmak maksadıyla </a:t>
            </a:r>
            <a:r>
              <a:rPr 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hafredilemez</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Yol cephelerinin otopark olarak düzenlenmesi halinde otopark alanları yol kotuna göre tesviye edilir.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Ön, yan ve arka bahçeler ile kademelerin, birbiri ile veya yol ile bağlantısını sağlayacak </a:t>
            </a:r>
            <a:r>
              <a:rPr lang="tr-TR" sz="2000" u="sng" dirty="0">
                <a:solidFill>
                  <a:srgbClr val="002060"/>
                </a:solidFill>
                <a:latin typeface="Tahoma" panose="020B0604030504040204" pitchFamily="34" charset="0"/>
                <a:ea typeface="Tahoma" panose="020B0604030504040204" pitchFamily="34" charset="0"/>
                <a:cs typeface="Tahoma" panose="020B0604030504040204" pitchFamily="34" charset="0"/>
              </a:rPr>
              <a:t>merdiven veya rampa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düzenlenir. </a:t>
            </a:r>
          </a:p>
        </p:txBody>
      </p:sp>
      <p:sp>
        <p:nvSpPr>
          <p:cNvPr id="12"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TESVİYELERİ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7" name="8 Dikdörtgen"/>
          <p:cNvSpPr>
            <a:spLocks noChangeArrowheads="1"/>
          </p:cNvSpPr>
          <p:nvPr/>
        </p:nvSpPr>
        <p:spPr bwMode="auto">
          <a:xfrm>
            <a:off x="180515" y="3910454"/>
            <a:ext cx="4605797" cy="255454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Bahçe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tesviyelerinde oluşacak kademelerde çevre binaların, parseldeki binanın ve bahçelerdeki yaşam alanlarının güvenliğini sağlayacak şekilde, teraslama, istinat duvarı ve benzeri uygulamalar mühendislik esaslarına göre projelendirilerek yapılır. </a:t>
            </a:r>
          </a:p>
        </p:txBody>
      </p:sp>
      <p:pic>
        <p:nvPicPr>
          <p:cNvPr id="1026" name="Picture 2" descr="C:\Users\onder.sahin\Desktop\ONZ-Ostim-Eco-Pa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992338"/>
            <a:ext cx="3824312"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6633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74332" y="1196752"/>
            <a:ext cx="8582020" cy="267765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GENEL ESASLAR</a:t>
            </a:r>
            <a:endParaRPr lang="tr-TR" sz="8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Bir parselde birden fazla yapının bulunduğu veya birden fazla parselin bütünleşik olarak projelendirildiği durumlarda, parsel sınırı ile bina cephesi arasında kalan kısımlar, ön cephe, arka cephe ve yan cephelerin tesviye hükümleri esas alınarak otopark giriş çıkışlarını sağlamak şartıyla kendi içerisinde kademelendirilerek tesviye edilebilir. </a:t>
            </a:r>
            <a:endParaRPr lang="tr-TR" sz="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Bahçe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tesviyelerinde engelliler için erişilebilirlik standartlarına uygun düzenlemelerin yapılması zorunludur.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C:\Users\onder.sahin\Desktop\Nu-Teras-Evler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5929" y="3874408"/>
            <a:ext cx="5192142" cy="2794952"/>
          </a:xfrm>
          <a:prstGeom prst="rect">
            <a:avLst/>
          </a:prstGeom>
          <a:noFill/>
          <a:extLst>
            <a:ext uri="{909E8E84-426E-40DD-AFC4-6F175D3DCCD1}">
              <a14:hiddenFill xmlns:a14="http://schemas.microsoft.com/office/drawing/2010/main">
                <a:solidFill>
                  <a:srgbClr val="FFFFFF"/>
                </a:solidFill>
              </a14:hiddenFill>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TESVİYELERİ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383577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74332" y="1196752"/>
            <a:ext cx="8582020" cy="267765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GENEL ESASLAR</a:t>
            </a:r>
            <a:endParaRPr lang="tr-TR" sz="8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Bahçe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girişinden bina girişine kadarki güzergâhta yer alan eğimlerin %5’ten fazla olması durumunda öncelikle rampa düzenlenir. Rampa yapılmasının mümkün olmadığı durumlarda erişilebilirlik mevzuat ve standartlarına uygun diğer tedbirler alınır.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Parselde birden fazla bina yapılması halinde, arazi tanzim şekli; plan notları ve bu maddedeki tesviyelerle ilgili hükümler doğrultusunda ilgili idare imar birimince tespit edilir. </a:t>
            </a:r>
          </a:p>
        </p:txBody>
      </p:sp>
      <p:pic>
        <p:nvPicPr>
          <p:cNvPr id="5122" name="Picture 2" descr="C:\Users\onder.sahin\Desktop\esen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881" y="3874408"/>
            <a:ext cx="5992810" cy="2722944"/>
          </a:xfrm>
          <a:prstGeom prst="rect">
            <a:avLst/>
          </a:prstGeom>
          <a:noFill/>
          <a:extLst>
            <a:ext uri="{909E8E84-426E-40DD-AFC4-6F175D3DCCD1}">
              <a14:hiddenFill xmlns:a14="http://schemas.microsoft.com/office/drawing/2010/main">
                <a:solidFill>
                  <a:srgbClr val="FFFFFF"/>
                </a:solidFill>
              </a14:hiddenFill>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TESVİYELERİ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397458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79512" y="1202771"/>
            <a:ext cx="4536504" cy="5539978"/>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ÖN BAHÇE TESVİYESİ</a:t>
            </a:r>
          </a:p>
          <a:p>
            <a:pPr algn="ctr">
              <a:spcBef>
                <a:spcPct val="0"/>
              </a:spcBef>
              <a:buNone/>
            </a:pPr>
            <a:endParaRPr lang="tr-TR" sz="1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Yoldan kot alan parsellerde;</a:t>
            </a:r>
          </a:p>
          <a:p>
            <a:pPr marL="285750" indent="-285750" algn="just">
              <a:buFont typeface="Wingdings" pitchFamily="2" charset="2"/>
              <a:buChar char="Ø"/>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15’ten daha az eğimli bir yola cephesi bulunan parsellerin yol cephesinde, parsel sınırı ile bina cephesi arasında kalan kısımlar komşu parsel sınırına kadar yol eğimine göre kaldırım seviyesinde tesviye edilir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itchFamily="2" charset="2"/>
              <a:buChar char="Ø"/>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itchFamily="2" charset="2"/>
              <a:buChar char="Ø"/>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15'ten fazla eğimli bir yola cephesi bulunan parsellerde, parsel sınırı ile bina cephesi arasında kalan kısım, yaya kaldırımı ile uyumlu olmak ve kademeler arasında en çok 0.15 metre kot farkı olmak üzere tesviye edilir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Users\Onder_\Desktop\57b0b804eb10bb1a58dad1e5.jpg"/>
          <p:cNvPicPr>
            <a:picLocks noChangeAspect="1" noChangeArrowheads="1"/>
          </p:cNvPicPr>
          <p:nvPr/>
        </p:nvPicPr>
        <p:blipFill>
          <a:blip r:embed="rId2" cstate="print"/>
          <a:srcRect/>
          <a:stretch>
            <a:fillRect/>
          </a:stretch>
        </p:blipFill>
        <p:spPr bwMode="auto">
          <a:xfrm>
            <a:off x="4860032" y="1484784"/>
            <a:ext cx="3898974" cy="2448272"/>
          </a:xfrm>
          <a:prstGeom prst="rect">
            <a:avLst/>
          </a:prstGeom>
          <a:noFill/>
        </p:spPr>
      </p:pic>
      <p:pic>
        <p:nvPicPr>
          <p:cNvPr id="1027" name="Picture 3" descr="C:\Users\Onder_\Desktop\20111005_627196_07.jpg"/>
          <p:cNvPicPr>
            <a:picLocks noChangeAspect="1" noChangeArrowheads="1"/>
          </p:cNvPicPr>
          <p:nvPr/>
        </p:nvPicPr>
        <p:blipFill>
          <a:blip r:embed="rId3" cstate="print"/>
          <a:srcRect/>
          <a:stretch>
            <a:fillRect/>
          </a:stretch>
        </p:blipFill>
        <p:spPr bwMode="auto">
          <a:xfrm>
            <a:off x="4860032" y="4149080"/>
            <a:ext cx="3888432" cy="2376264"/>
          </a:xfrm>
          <a:prstGeom prst="rect">
            <a:avLst/>
          </a:prstGeom>
          <a:noFill/>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TESVİYELERİ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12389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79512" y="1202771"/>
            <a:ext cx="8568952" cy="2092881"/>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ÖN BAHÇE TESVİYESİ</a:t>
            </a:r>
          </a:p>
          <a:p>
            <a:pPr algn="ctr">
              <a:spcBef>
                <a:spcPct val="0"/>
              </a:spcBef>
              <a:buNone/>
            </a:pPr>
            <a:endParaRPr lang="tr-TR" sz="1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Bina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yol cephe hatları ile yollar arasında kalan bahçeler yola doğru en fazla % 2 meyil verilerek tesviye edilir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anose="05000000000000000000" pitchFamily="2" charset="2"/>
              <a:buChar char="v"/>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Köşe başı parsellerin yol cepheleri bina cephe hattı boyunca, komşu parsel sınırına kadar yaya kaldırımı eğimince tesviye edilir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8 Dikdörtgen"/>
          <p:cNvSpPr>
            <a:spLocks noChangeArrowheads="1"/>
          </p:cNvSpPr>
          <p:nvPr/>
        </p:nvSpPr>
        <p:spPr bwMode="auto">
          <a:xfrm>
            <a:off x="179512" y="3501008"/>
            <a:ext cx="4416774" cy="280076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Otopark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giriş eğimleri, istinat duvarı, korkuluk ve benzeri gerekli güvenlik tedbirleri alınmak ve ilk 3.00 metresi %7 eğimi geçmemek kaydıyla parsel sınırından itibaren başlatılabilir.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Otopark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rampaları ön bahçe boyunca yola paralel yapılamaz. </a:t>
            </a:r>
            <a:endParaRPr lang="tr-TR" sz="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C:\Users\onder.sahin\Desktop\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312" y="3501007"/>
            <a:ext cx="3962151" cy="2800767"/>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TESVİYELERİ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820563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79512" y="1202771"/>
            <a:ext cx="5256584" cy="307776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YAN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BAHÇE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TESVİYESİ</a:t>
            </a:r>
          </a:p>
          <a:p>
            <a:pPr algn="ctr">
              <a:spcBef>
                <a:spcPct val="0"/>
              </a:spcBef>
              <a:buNone/>
            </a:pPr>
            <a:endParaRPr lang="tr-TR" sz="1000"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Arka bahçe tesviye kotunun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±0.00 kotundan düşük olduğu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durumlarda; yan bahçelerde, ön ve arka bahçeler arasında uyum sağlayacak şekilde ve hiçbir biçimde arka bahçe tesviye kotunun altına inilmemek koşuluyla tesviye yapılabileceği gibi kademelendirme de yapılabilir. </a:t>
            </a:r>
          </a:p>
        </p:txBody>
      </p:sp>
      <p:sp>
        <p:nvSpPr>
          <p:cNvPr id="7" name="8 Dikdörtgen"/>
          <p:cNvSpPr>
            <a:spLocks noChangeArrowheads="1"/>
          </p:cNvSpPr>
          <p:nvPr/>
        </p:nvSpPr>
        <p:spPr bwMode="auto">
          <a:xfrm>
            <a:off x="179512" y="4293096"/>
            <a:ext cx="5184576" cy="224676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algn="just">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Arka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bahçe tesviye kotunun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±0.00 kotundan yüksek olduğu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durumlarda; yan bahçelerde, ön ve arka bahçeler arasında uyum sağlayacak şekilde ve hiçbir biçimde ±0.00 kotunun altına inilmemek koşuluyla tesviye edilebileceği gibi kademelendirme de yapılabilir. </a:t>
            </a:r>
          </a:p>
        </p:txBody>
      </p:sp>
      <p:pic>
        <p:nvPicPr>
          <p:cNvPr id="1026" name="Picture 2" descr="C:\Users\Onder_\Desktop\images.jpg"/>
          <p:cNvPicPr>
            <a:picLocks noChangeAspect="1" noChangeArrowheads="1"/>
          </p:cNvPicPr>
          <p:nvPr/>
        </p:nvPicPr>
        <p:blipFill>
          <a:blip r:embed="rId2" cstate="print"/>
          <a:srcRect/>
          <a:stretch>
            <a:fillRect/>
          </a:stretch>
        </p:blipFill>
        <p:spPr bwMode="auto">
          <a:xfrm>
            <a:off x="5436096" y="4293096"/>
            <a:ext cx="3312368" cy="2132455"/>
          </a:xfrm>
          <a:prstGeom prst="rect">
            <a:avLst/>
          </a:prstGeom>
          <a:noFill/>
        </p:spPr>
      </p:pic>
      <p:pic>
        <p:nvPicPr>
          <p:cNvPr id="2050" name="Picture 2" descr="C:\Users\Onder_\Desktop\1 (1).jpg"/>
          <p:cNvPicPr>
            <a:picLocks noChangeAspect="1" noChangeArrowheads="1"/>
          </p:cNvPicPr>
          <p:nvPr/>
        </p:nvPicPr>
        <p:blipFill>
          <a:blip r:embed="rId3" cstate="print"/>
          <a:srcRect/>
          <a:stretch>
            <a:fillRect/>
          </a:stretch>
        </p:blipFill>
        <p:spPr bwMode="auto">
          <a:xfrm>
            <a:off x="5436096" y="1340768"/>
            <a:ext cx="3312368" cy="2664296"/>
          </a:xfrm>
          <a:prstGeom prst="rect">
            <a:avLst/>
          </a:prstGeom>
          <a:noFill/>
        </p:spPr>
      </p:pic>
      <p:sp>
        <p:nvSpPr>
          <p:cNvPr id="10"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TESVİYELERİ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700169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79512" y="1202771"/>
            <a:ext cx="8568952" cy="215443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ARKA BAHÇE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TESVİYESİ</a:t>
            </a:r>
          </a:p>
          <a:p>
            <a:pPr algn="ctr">
              <a:spcBef>
                <a:spcPct val="0"/>
              </a:spcBef>
              <a:buNone/>
            </a:pPr>
            <a:endParaRPr lang="tr-TR" sz="1000"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Tabii zemini ±0.00 kotunun üstündeki arka bahçe zemininin bu kota kadar kazılması esastır. Ancak, kayalık zeminlerde veya parsel arka sınırındaki ortalama tabii zeminin +2.00 kotundan yukarıda olması halinde, gerekli önlemler alınarak bina arka cephesinden itibaren 3.00 metrelik şeridin tesviyesi ile yetinilir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1028" name="Picture 4" descr="C:\Users\Onder_\Desktop\Adsız.png"/>
          <p:cNvPicPr>
            <a:picLocks noChangeAspect="1" noChangeArrowheads="1"/>
          </p:cNvPicPr>
          <p:nvPr/>
        </p:nvPicPr>
        <p:blipFill>
          <a:blip r:embed="rId2" cstate="print"/>
          <a:srcRect/>
          <a:stretch>
            <a:fillRect/>
          </a:stretch>
        </p:blipFill>
        <p:spPr bwMode="auto">
          <a:xfrm>
            <a:off x="611560" y="3501008"/>
            <a:ext cx="7632848" cy="2880320"/>
          </a:xfrm>
          <a:prstGeom prst="rect">
            <a:avLst/>
          </a:prstGeom>
          <a:noFill/>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TESVİYELERİ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46008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79512" y="1202771"/>
            <a:ext cx="4536504" cy="550920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ARKA BAHÇE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TESVİYESİ</a:t>
            </a:r>
          </a:p>
          <a:p>
            <a:pPr marL="285750" indent="-285750" algn="just">
              <a:buNone/>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Tabii zemin kotu ±0.00 kotunun altında kalan arka bahçelerde bina köşelerinden en düşük kottakinin seviyesine kadar kazı yapılabilir. Parselin en düşük arka köşe noktası ile binanın en düşük arka köşe noktası arasındaki kot farkının 1.00 metreden fazla olması durumunda, bina arka cephesinden 3.00 metreden itibaren kademelendirme yapılabilir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anose="05000000000000000000" pitchFamily="2" charset="2"/>
              <a:buChar char="v"/>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Arka bahçelerde 2.00 metreden fazla olmamak ve (±0.00) kotunu geçmemek koşuluyla dolgu yapılabilir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2050" name="Picture 2" descr="C:\Users\Onder_\Desktop\Resim4.jpg"/>
          <p:cNvPicPr>
            <a:picLocks noChangeAspect="1" noChangeArrowheads="1"/>
          </p:cNvPicPr>
          <p:nvPr/>
        </p:nvPicPr>
        <p:blipFill>
          <a:blip r:embed="rId2" cstate="print"/>
          <a:srcRect/>
          <a:stretch>
            <a:fillRect/>
          </a:stretch>
        </p:blipFill>
        <p:spPr bwMode="auto">
          <a:xfrm rot="10800000" flipV="1">
            <a:off x="4788024" y="1196752"/>
            <a:ext cx="3960440" cy="2520279"/>
          </a:xfrm>
          <a:prstGeom prst="rect">
            <a:avLst/>
          </a:prstGeom>
          <a:noFill/>
        </p:spPr>
      </p:pic>
      <p:pic>
        <p:nvPicPr>
          <p:cNvPr id="2052" name="Picture 4" descr="C:\Users\Onder_\Desktop\Fotograf-5-Temel-demiri-döşenmesi.jpg"/>
          <p:cNvPicPr>
            <a:picLocks noChangeAspect="1" noChangeArrowheads="1"/>
          </p:cNvPicPr>
          <p:nvPr/>
        </p:nvPicPr>
        <p:blipFill>
          <a:blip r:embed="rId3" cstate="print"/>
          <a:srcRect/>
          <a:stretch>
            <a:fillRect/>
          </a:stretch>
        </p:blipFill>
        <p:spPr bwMode="auto">
          <a:xfrm>
            <a:off x="4788024" y="3933056"/>
            <a:ext cx="3991967" cy="2592287"/>
          </a:xfrm>
          <a:prstGeom prst="rect">
            <a:avLst/>
          </a:prstGeom>
          <a:noFill/>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TESVİYELERİ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460081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12"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MESAFELERİ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6" descr="C:\Users\sevilaya\Desktop\20.09.2013 GÜLHAN\imar durumu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41"/>
          <a:stretch/>
        </p:blipFill>
        <p:spPr bwMode="auto">
          <a:xfrm>
            <a:off x="6245372" y="1203566"/>
            <a:ext cx="2489195"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Küp 24"/>
          <p:cNvSpPr/>
          <p:nvPr/>
        </p:nvSpPr>
        <p:spPr>
          <a:xfrm>
            <a:off x="6726238" y="6272213"/>
            <a:ext cx="1152525" cy="415925"/>
          </a:xfrm>
          <a:prstGeom prst="cube">
            <a:avLst/>
          </a:prstGeom>
          <a:ln>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3" name="Küp 25"/>
          <p:cNvSpPr/>
          <p:nvPr/>
        </p:nvSpPr>
        <p:spPr>
          <a:xfrm>
            <a:off x="6726238" y="5768975"/>
            <a:ext cx="1150937" cy="415925"/>
          </a:xfrm>
          <a:prstGeom prst="cube">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4" name="Küp 26"/>
          <p:cNvSpPr/>
          <p:nvPr/>
        </p:nvSpPr>
        <p:spPr>
          <a:xfrm>
            <a:off x="6726238" y="5264150"/>
            <a:ext cx="1152525" cy="417513"/>
          </a:xfrm>
          <a:prstGeom prst="cube">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5" name="Küp 27"/>
          <p:cNvSpPr/>
          <p:nvPr/>
        </p:nvSpPr>
        <p:spPr>
          <a:xfrm>
            <a:off x="6726238" y="4760913"/>
            <a:ext cx="1150937" cy="415925"/>
          </a:xfrm>
          <a:prstGeom prst="cube">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6" name="Küp 28"/>
          <p:cNvSpPr/>
          <p:nvPr/>
        </p:nvSpPr>
        <p:spPr>
          <a:xfrm>
            <a:off x="6804025" y="4184650"/>
            <a:ext cx="1014413" cy="41751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7" name="Text Box 19"/>
          <p:cNvSpPr txBox="1">
            <a:spLocks noChangeArrowheads="1"/>
          </p:cNvSpPr>
          <p:nvPr/>
        </p:nvSpPr>
        <p:spPr bwMode="auto">
          <a:xfrm>
            <a:off x="7142163" y="4483100"/>
            <a:ext cx="360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tr-TR" altLang="tr-TR" sz="1800" b="1"/>
              <a:t>+</a:t>
            </a:r>
          </a:p>
        </p:txBody>
      </p:sp>
      <p:sp>
        <p:nvSpPr>
          <p:cNvPr id="18" name="Text Box 20"/>
          <p:cNvSpPr txBox="1">
            <a:spLocks noChangeArrowheads="1"/>
          </p:cNvSpPr>
          <p:nvPr/>
        </p:nvSpPr>
        <p:spPr bwMode="auto">
          <a:xfrm>
            <a:off x="7893050" y="4184650"/>
            <a:ext cx="190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tr-TR" altLang="tr-TR" sz="1800" b="1" dirty="0"/>
              <a:t>+ 50 cm.</a:t>
            </a:r>
          </a:p>
        </p:txBody>
      </p:sp>
      <p:sp>
        <p:nvSpPr>
          <p:cNvPr id="19" name="Text Box 20"/>
          <p:cNvSpPr txBox="1">
            <a:spLocks noChangeArrowheads="1"/>
          </p:cNvSpPr>
          <p:nvPr/>
        </p:nvSpPr>
        <p:spPr bwMode="auto">
          <a:xfrm>
            <a:off x="7975600" y="5496719"/>
            <a:ext cx="190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tr-TR" altLang="tr-TR" sz="1800" b="1" dirty="0"/>
              <a:t>3 m</a:t>
            </a:r>
          </a:p>
        </p:txBody>
      </p:sp>
      <p:sp>
        <p:nvSpPr>
          <p:cNvPr id="20" name="Dikdörtgen 19"/>
          <p:cNvSpPr/>
          <p:nvPr/>
        </p:nvSpPr>
        <p:spPr>
          <a:xfrm>
            <a:off x="179958" y="4422591"/>
            <a:ext cx="5976218" cy="224676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1028700" lvl="1" indent="-285750" algn="just" fontAlgn="t">
              <a:spcBef>
                <a:spcPct val="20000"/>
              </a:spcBef>
              <a:buFont typeface="Wingdings" pitchFamily="2" charset="2"/>
              <a:buChar char="ü"/>
            </a:pP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Yan </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ve arka bahçe mesafeleri; tabii veya tesviye edilmiş zeminin üzerinde kalan bodrum katları da dahil, 4’ten fazla katlı binalarda 4 katın üzerindeki her kat için (0.50) m. artırılır</a:t>
            </a: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altLang="tr-T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Bu hüküm parsellerin park alanına komşu cephelerinde uygulanmaz.</a:t>
            </a:r>
            <a:endParaRPr lang="tr-TR" altLang="tr-T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3" name="8 Dikdörtgen"/>
          <p:cNvSpPr>
            <a:spLocks noChangeArrowheads="1"/>
          </p:cNvSpPr>
          <p:nvPr/>
        </p:nvSpPr>
        <p:spPr bwMode="auto">
          <a:xfrm>
            <a:off x="155271" y="1296630"/>
            <a:ext cx="6000905" cy="301621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algn="just" fontAlgn="t">
              <a:buFont typeface="Wingdings" panose="05000000000000000000" pitchFamily="2" charset="2"/>
              <a:buChar char="v"/>
            </a:pP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Uygulama imar planında bahçe mesafelerine ilişkin hüküm bulunmaması halinde b</a:t>
            </a: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inalarda;</a:t>
            </a:r>
          </a:p>
          <a:p>
            <a:pPr algn="just" fontAlgn="t">
              <a:lnSpc>
                <a:spcPts val="1200"/>
              </a:lnSpc>
              <a:spcBef>
                <a:spcPct val="0"/>
              </a:spcBef>
              <a:buNone/>
            </a:pPr>
            <a:endParaRPr lang="tr-TR" altLang="tr-TR" sz="2000" dirty="0">
              <a:solidFill>
                <a:srgbClr val="002060"/>
              </a:solidFill>
              <a:latin typeface="Tahoma" pitchFamily="34" charset="0"/>
              <a:cs typeface="Tahoma" pitchFamily="34" charset="0"/>
            </a:endParaRPr>
          </a:p>
          <a:p>
            <a:pPr marL="1028700" lvl="1" algn="just" fontAlgn="t">
              <a:buFont typeface="Wingdings" pitchFamily="2" charset="2"/>
              <a:buChar char="ü"/>
            </a:pP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Ön </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bahçe ve yol kenarına rastlayan bahçe mesafeleri </a:t>
            </a: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ile kamusal alanlara komşu olan bahçe mesafeleri en </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az (5.00) m. </a:t>
            </a:r>
            <a:r>
              <a:rPr lang="tr-TR" alt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dir</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028700" lvl="1" algn="just" fontAlgn="t">
              <a:lnSpc>
                <a:spcPts val="1200"/>
              </a:lnSpc>
              <a:buFont typeface="Wingdings" pitchFamily="2" charset="2"/>
              <a:buChar char="ü"/>
            </a:pPr>
            <a:endPar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028700" lvl="1" algn="just" fontAlgn="t">
              <a:buFont typeface="Wingdings" pitchFamily="2" charset="2"/>
              <a:buChar char="ü"/>
            </a:pP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Yan </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bahçe mesafesi en az 3.00 </a:t>
            </a: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m’dir</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028700" lvl="1" algn="just" fontAlgn="t">
              <a:lnSpc>
                <a:spcPts val="1200"/>
              </a:lnSpc>
              <a:buFont typeface="Wingdings" pitchFamily="2" charset="2"/>
              <a:buChar char="ü"/>
            </a:pPr>
            <a:endPar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028700" lvl="1" algn="just" fontAlgn="t">
              <a:buFont typeface="Wingdings" pitchFamily="2" charset="2"/>
              <a:buChar char="ü"/>
            </a:pP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Arka </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bahçe mesafesi </a:t>
            </a: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en </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az </a:t>
            </a:r>
            <a:r>
              <a:rPr lang="tr-TR" alt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3.00 m’dir</a:t>
            </a:r>
            <a:r>
              <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6735782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251520" y="1345992"/>
            <a:ext cx="4534792" cy="193899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285750" algn="just">
              <a:spcBef>
                <a:spcPct val="0"/>
              </a:spcBef>
              <a:buNone/>
            </a:pPr>
            <a:r>
              <a:rPr lang="tr-TR" sz="2000" dirty="0" smtClean="0">
                <a:solidFill>
                  <a:srgbClr val="002060"/>
                </a:solidFill>
                <a:latin typeface="Tahoma" pitchFamily="34" charset="0"/>
                <a:cs typeface="Tahoma" pitchFamily="34" charset="0"/>
              </a:rPr>
              <a:t>Bu </a:t>
            </a:r>
            <a:r>
              <a:rPr lang="tr-TR" sz="2000" dirty="0">
                <a:solidFill>
                  <a:srgbClr val="002060"/>
                </a:solidFill>
                <a:latin typeface="Tahoma" pitchFamily="34" charset="0"/>
                <a:cs typeface="Tahoma" pitchFamily="34" charset="0"/>
              </a:rPr>
              <a:t>Yönetmelikte yer alan kat adedine bağlı olarak </a:t>
            </a:r>
            <a:r>
              <a:rPr lang="tr-TR" sz="2000" b="1" dirty="0" smtClean="0">
                <a:solidFill>
                  <a:srgbClr val="002060"/>
                </a:solidFill>
                <a:latin typeface="Tahoma" pitchFamily="34" charset="0"/>
                <a:cs typeface="Tahoma" pitchFamily="34" charset="0"/>
              </a:rPr>
              <a:t>yan ve arka </a:t>
            </a:r>
            <a:r>
              <a:rPr lang="tr-TR" sz="2000" b="1" dirty="0">
                <a:solidFill>
                  <a:srgbClr val="002060"/>
                </a:solidFill>
                <a:latin typeface="Tahoma" pitchFamily="34" charset="0"/>
                <a:cs typeface="Tahoma" pitchFamily="34" charset="0"/>
              </a:rPr>
              <a:t>bahçe </a:t>
            </a:r>
            <a:r>
              <a:rPr lang="tr-TR" sz="2000" dirty="0">
                <a:solidFill>
                  <a:srgbClr val="002060"/>
                </a:solidFill>
                <a:latin typeface="Tahoma" pitchFamily="34" charset="0"/>
                <a:cs typeface="Tahoma" pitchFamily="34" charset="0"/>
              </a:rPr>
              <a:t>mesafelerinin 0.50 metre arttırılmasına ilişkin hükümler yapıda bulunan her katta ayrı ayrı değerlendirme yapılarak da uygulanabilir. </a:t>
            </a:r>
            <a:endParaRPr lang="tr-TR" altLang="tr-TR" sz="2000" dirty="0">
              <a:solidFill>
                <a:srgbClr val="002060"/>
              </a:solidFill>
              <a:latin typeface="Tahoma" pitchFamily="34" charset="0"/>
              <a:cs typeface="Tahoma" pitchFamily="34" charset="0"/>
            </a:endParaRPr>
          </a:p>
        </p:txBody>
      </p:sp>
      <p:pic>
        <p:nvPicPr>
          <p:cNvPr id="21" name="Picture 3" descr="C:\Users\sevilaya\Desktop\öznur akyol\1.jpg"/>
          <p:cNvPicPr>
            <a:picLocks noChangeAspect="1" noChangeArrowheads="1"/>
          </p:cNvPicPr>
          <p:nvPr/>
        </p:nvPicPr>
        <p:blipFill>
          <a:blip r:embed="rId2" cstate="print"/>
          <a:srcRect b="23315"/>
          <a:stretch>
            <a:fillRect/>
          </a:stretch>
        </p:blipFill>
        <p:spPr bwMode="auto">
          <a:xfrm>
            <a:off x="5004048" y="1189012"/>
            <a:ext cx="3646203" cy="2246768"/>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22" name="Picture 4" descr="C:\Users\sevilaya\Desktop\öznur akyol\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755932"/>
            <a:ext cx="3646204" cy="2862323"/>
          </a:xfrm>
          <a:prstGeom prst="rect">
            <a:avLst/>
          </a:prstGeom>
          <a:ln/>
          <a:extLst/>
        </p:spPr>
        <p:style>
          <a:lnRef idx="2">
            <a:schemeClr val="dk1"/>
          </a:lnRef>
          <a:fillRef idx="1">
            <a:schemeClr val="lt1"/>
          </a:fillRef>
          <a:effectRef idx="0">
            <a:schemeClr val="dk1"/>
          </a:effectRef>
          <a:fontRef idx="minor">
            <a:schemeClr val="dk1"/>
          </a:fontRef>
        </p:style>
      </p:pic>
      <p:sp>
        <p:nvSpPr>
          <p:cNvPr id="3" name="Dikdörtgen 2"/>
          <p:cNvSpPr/>
          <p:nvPr/>
        </p:nvSpPr>
        <p:spPr>
          <a:xfrm>
            <a:off x="251519" y="3717032"/>
            <a:ext cx="4534793" cy="286232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fontAlgn="t">
              <a:spcBef>
                <a:spcPct val="0"/>
              </a:spcBef>
            </a:pPr>
            <a:r>
              <a:rPr lang="tr-TR" altLang="tr-TR" sz="2000" dirty="0">
                <a:solidFill>
                  <a:srgbClr val="002060"/>
                </a:solidFill>
                <a:latin typeface="Tahoma" pitchFamily="34" charset="0"/>
                <a:cs typeface="Tahoma" pitchFamily="34" charset="0"/>
              </a:rPr>
              <a:t>Bir parselde az katlı ana bir kitle üzerinde birden fazla yükselen bloklar tertiplenmesi halinde, bloklar arasında en </a:t>
            </a:r>
            <a:r>
              <a:rPr lang="tr-TR" altLang="tr-TR" sz="2000" b="1" dirty="0">
                <a:solidFill>
                  <a:srgbClr val="002060"/>
                </a:solidFill>
                <a:latin typeface="Tahoma" pitchFamily="34" charset="0"/>
                <a:cs typeface="Tahoma" pitchFamily="34" charset="0"/>
              </a:rPr>
              <a:t>az yapının ana kitlesi üzerinde kalan bölümlerinin yüksekliklerine göre </a:t>
            </a:r>
            <a:r>
              <a:rPr lang="tr-TR" altLang="tr-TR" sz="2000" dirty="0">
                <a:solidFill>
                  <a:srgbClr val="002060"/>
                </a:solidFill>
                <a:latin typeface="Tahoma" pitchFamily="34" charset="0"/>
                <a:cs typeface="Tahoma" pitchFamily="34" charset="0"/>
              </a:rPr>
              <a:t>bu Yönetmelikte belirlenen </a:t>
            </a:r>
            <a:r>
              <a:rPr lang="tr-TR" altLang="tr-TR" sz="2000" b="1" dirty="0">
                <a:solidFill>
                  <a:srgbClr val="002060"/>
                </a:solidFill>
                <a:latin typeface="Tahoma" pitchFamily="34" charset="0"/>
                <a:cs typeface="Tahoma" pitchFamily="34" charset="0"/>
              </a:rPr>
              <a:t>iki bina arasındaki yan bahçelerin toplamı </a:t>
            </a:r>
            <a:r>
              <a:rPr lang="tr-TR" altLang="tr-TR" sz="2000" dirty="0">
                <a:solidFill>
                  <a:srgbClr val="002060"/>
                </a:solidFill>
                <a:latin typeface="Tahoma" pitchFamily="34" charset="0"/>
                <a:cs typeface="Tahoma" pitchFamily="34" charset="0"/>
              </a:rPr>
              <a:t>kadar mesafe bırakılmak zorundadır.</a:t>
            </a:r>
          </a:p>
        </p:txBody>
      </p:sp>
      <p:sp>
        <p:nvSpPr>
          <p:cNvPr id="10"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MESAFELERİ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491080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3" y="1199667"/>
            <a:ext cx="8262715" cy="2864333"/>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tr-TR" sz="2000" b="1" u="sng"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genişlikleri;</a:t>
            </a:r>
          </a:p>
          <a:p>
            <a:pPr marL="457200" lvl="1" indent="0" algn="just">
              <a:lnSpc>
                <a:spcPct val="15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Konut ve ticaret bölgelerinde:</a:t>
            </a:r>
          </a:p>
          <a:p>
            <a:pPr marL="914400" lvl="2" indent="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4 kata kadar (4 kat dâhil) inşaata müsait yerlerde:</a:t>
            </a:r>
          </a:p>
          <a:p>
            <a:pPr marL="914400" lvl="2"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Bitişik nizamda: (6.00) metreden,</a:t>
            </a:r>
          </a:p>
          <a:p>
            <a:pPr marL="914400" lvl="2"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Blok başlarında: Yan bahçe mesafesi  + (6.00) metreden,</a:t>
            </a:r>
          </a:p>
          <a:p>
            <a:pPr marL="914400" lvl="2"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Ayrık nizamda: Yan bahçe mesafeleri toplamı + (6.00) metreden az olamaz.</a:t>
            </a:r>
          </a:p>
        </p:txBody>
      </p:sp>
      <p:sp>
        <p:nvSpPr>
          <p:cNvPr id="29" name="41 Metin kutusu">
            <a:extLst>
              <a:ext uri="{FF2B5EF4-FFF2-40B4-BE49-F238E27FC236}">
                <a16:creationId xmlns="" xmlns:a16="http://schemas.microsoft.com/office/drawing/2014/main" id="{774679A5-5B8A-444C-90DD-C33552144A8F}"/>
              </a:ext>
            </a:extLst>
          </p:cNvPr>
          <p:cNvSpPr txBox="1">
            <a:spLocks noChangeArrowheads="1"/>
          </p:cNvSpPr>
          <p:nvPr/>
        </p:nvSpPr>
        <p:spPr bwMode="auto">
          <a:xfrm rot="-5400000">
            <a:off x="543603" y="4623466"/>
            <a:ext cx="1785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600" dirty="0">
                <a:latin typeface="Times New Roman" panose="02020603050405020304" pitchFamily="18" charset="0"/>
                <a:cs typeface="Times New Roman" panose="02020603050405020304" pitchFamily="18" charset="0"/>
              </a:rPr>
              <a:t>YOL</a:t>
            </a:r>
          </a:p>
        </p:txBody>
      </p:sp>
      <p:sp>
        <p:nvSpPr>
          <p:cNvPr id="30" name="29 Dikdörtgen">
            <a:extLst>
              <a:ext uri="{FF2B5EF4-FFF2-40B4-BE49-F238E27FC236}">
                <a16:creationId xmlns="" xmlns:a16="http://schemas.microsoft.com/office/drawing/2014/main" id="{9298C860-8076-4278-9E48-A33EA702921D}"/>
              </a:ext>
            </a:extLst>
          </p:cNvPr>
          <p:cNvSpPr/>
          <p:nvPr/>
        </p:nvSpPr>
        <p:spPr>
          <a:xfrm flipV="1">
            <a:off x="1296078" y="4295458"/>
            <a:ext cx="6286500" cy="24459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33" name="32 Dikdörtgen">
            <a:extLst>
              <a:ext uri="{FF2B5EF4-FFF2-40B4-BE49-F238E27FC236}">
                <a16:creationId xmlns="" xmlns:a16="http://schemas.microsoft.com/office/drawing/2014/main" id="{A16B6D30-E009-4D15-B745-639DE7346230}"/>
              </a:ext>
            </a:extLst>
          </p:cNvPr>
          <p:cNvSpPr/>
          <p:nvPr/>
        </p:nvSpPr>
        <p:spPr>
          <a:xfrm>
            <a:off x="1968039" y="5162713"/>
            <a:ext cx="2805113" cy="714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34" name="20 Metin kutusu">
            <a:extLst>
              <a:ext uri="{FF2B5EF4-FFF2-40B4-BE49-F238E27FC236}">
                <a16:creationId xmlns="" xmlns:a16="http://schemas.microsoft.com/office/drawing/2014/main" id="{C33179AE-C59D-4226-9A36-7ADB952856F0}"/>
              </a:ext>
            </a:extLst>
          </p:cNvPr>
          <p:cNvSpPr txBox="1">
            <a:spLocks noChangeArrowheads="1"/>
          </p:cNvSpPr>
          <p:nvPr/>
        </p:nvSpPr>
        <p:spPr bwMode="auto">
          <a:xfrm>
            <a:off x="2938002" y="5234150"/>
            <a:ext cx="877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3600">
                <a:latin typeface="Times New Roman" panose="02020603050405020304" pitchFamily="18" charset="0"/>
                <a:cs typeface="Times New Roman" panose="02020603050405020304" pitchFamily="18" charset="0"/>
              </a:rPr>
              <a:t>B-4</a:t>
            </a:r>
          </a:p>
        </p:txBody>
      </p:sp>
      <p:cxnSp>
        <p:nvCxnSpPr>
          <p:cNvPr id="35" name="34 Düz Bağlayıcı">
            <a:extLst>
              <a:ext uri="{FF2B5EF4-FFF2-40B4-BE49-F238E27FC236}">
                <a16:creationId xmlns="" xmlns:a16="http://schemas.microsoft.com/office/drawing/2014/main" id="{B81C32F6-2339-4C1B-9B9E-DFA4295A52B1}"/>
              </a:ext>
            </a:extLst>
          </p:cNvPr>
          <p:cNvCxnSpPr/>
          <p:nvPr/>
        </p:nvCxnSpPr>
        <p:spPr>
          <a:xfrm>
            <a:off x="1629902" y="5019838"/>
            <a:ext cx="2214562" cy="1587"/>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36 Metin kutusu">
            <a:extLst>
              <a:ext uri="{FF2B5EF4-FFF2-40B4-BE49-F238E27FC236}">
                <a16:creationId xmlns="" xmlns:a16="http://schemas.microsoft.com/office/drawing/2014/main" id="{69C039D0-ED4E-4275-B18A-6E49A138F040}"/>
              </a:ext>
            </a:extLst>
          </p:cNvPr>
          <p:cNvSpPr txBox="1">
            <a:spLocks noChangeArrowheads="1"/>
          </p:cNvSpPr>
          <p:nvPr/>
        </p:nvSpPr>
        <p:spPr bwMode="auto">
          <a:xfrm>
            <a:off x="3130089" y="4776950"/>
            <a:ext cx="357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6</a:t>
            </a:r>
          </a:p>
        </p:txBody>
      </p:sp>
      <p:cxnSp>
        <p:nvCxnSpPr>
          <p:cNvPr id="37" name="36 Düz Bağlayıcı">
            <a:extLst>
              <a:ext uri="{FF2B5EF4-FFF2-40B4-BE49-F238E27FC236}">
                <a16:creationId xmlns="" xmlns:a16="http://schemas.microsoft.com/office/drawing/2014/main" id="{CB18DAF8-EB2B-4AD4-9242-89579BEF9C2B}"/>
              </a:ext>
            </a:extLst>
          </p:cNvPr>
          <p:cNvCxnSpPr/>
          <p:nvPr/>
        </p:nvCxnSpPr>
        <p:spPr>
          <a:xfrm rot="5400000" flipH="1" flipV="1">
            <a:off x="1902158" y="5026981"/>
            <a:ext cx="1397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46 Metin kutusu">
            <a:extLst>
              <a:ext uri="{FF2B5EF4-FFF2-40B4-BE49-F238E27FC236}">
                <a16:creationId xmlns="" xmlns:a16="http://schemas.microsoft.com/office/drawing/2014/main" id="{96360F92-BD69-4D17-B4F1-B2504A07225F}"/>
              </a:ext>
            </a:extLst>
          </p:cNvPr>
          <p:cNvSpPr txBox="1">
            <a:spLocks noChangeArrowheads="1"/>
          </p:cNvSpPr>
          <p:nvPr/>
        </p:nvSpPr>
        <p:spPr bwMode="auto">
          <a:xfrm>
            <a:off x="2129964" y="4781713"/>
            <a:ext cx="357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6</a:t>
            </a:r>
          </a:p>
        </p:txBody>
      </p:sp>
      <p:sp>
        <p:nvSpPr>
          <p:cNvPr id="39" name="47 Metin kutusu">
            <a:extLst>
              <a:ext uri="{FF2B5EF4-FFF2-40B4-BE49-F238E27FC236}">
                <a16:creationId xmlns="" xmlns:a16="http://schemas.microsoft.com/office/drawing/2014/main" id="{78331BC9-BE6B-4614-8FBF-A17E474AC9EE}"/>
              </a:ext>
            </a:extLst>
          </p:cNvPr>
          <p:cNvSpPr txBox="1">
            <a:spLocks noChangeArrowheads="1"/>
          </p:cNvSpPr>
          <p:nvPr/>
        </p:nvSpPr>
        <p:spPr bwMode="auto">
          <a:xfrm>
            <a:off x="1625139" y="4776950"/>
            <a:ext cx="357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5</a:t>
            </a:r>
          </a:p>
        </p:txBody>
      </p:sp>
      <p:sp>
        <p:nvSpPr>
          <p:cNvPr id="40" name="39 Dikdörtgen">
            <a:extLst>
              <a:ext uri="{FF2B5EF4-FFF2-40B4-BE49-F238E27FC236}">
                <a16:creationId xmlns="" xmlns:a16="http://schemas.microsoft.com/office/drawing/2014/main" id="{B2D3DF22-08CA-4D09-BA5C-BA5F19865086}"/>
              </a:ext>
            </a:extLst>
          </p:cNvPr>
          <p:cNvSpPr/>
          <p:nvPr/>
        </p:nvSpPr>
        <p:spPr>
          <a:xfrm>
            <a:off x="5281152" y="5162713"/>
            <a:ext cx="1714500" cy="714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cxnSp>
        <p:nvCxnSpPr>
          <p:cNvPr id="41" name="40 Düz Bağlayıcı">
            <a:extLst>
              <a:ext uri="{FF2B5EF4-FFF2-40B4-BE49-F238E27FC236}">
                <a16:creationId xmlns="" xmlns:a16="http://schemas.microsoft.com/office/drawing/2014/main" id="{325F011E-1961-4B37-BE32-A0BA945706D0}"/>
              </a:ext>
            </a:extLst>
          </p:cNvPr>
          <p:cNvCxnSpPr/>
          <p:nvPr/>
        </p:nvCxnSpPr>
        <p:spPr>
          <a:xfrm>
            <a:off x="3844464" y="5019838"/>
            <a:ext cx="1214438" cy="15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55 Metin kutusu">
            <a:extLst>
              <a:ext uri="{FF2B5EF4-FFF2-40B4-BE49-F238E27FC236}">
                <a16:creationId xmlns="" xmlns:a16="http://schemas.microsoft.com/office/drawing/2014/main" id="{DA6AA8CF-CB76-4191-A812-EF2C726010F9}"/>
              </a:ext>
            </a:extLst>
          </p:cNvPr>
          <p:cNvSpPr txBox="1">
            <a:spLocks noChangeArrowheads="1"/>
          </p:cNvSpPr>
          <p:nvPr/>
        </p:nvSpPr>
        <p:spPr bwMode="auto">
          <a:xfrm>
            <a:off x="5701839" y="5162713"/>
            <a:ext cx="877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3600">
                <a:latin typeface="Times New Roman" panose="02020603050405020304" pitchFamily="18" charset="0"/>
                <a:cs typeface="Times New Roman" panose="02020603050405020304" pitchFamily="18" charset="0"/>
              </a:rPr>
              <a:t>B-4</a:t>
            </a:r>
          </a:p>
        </p:txBody>
      </p:sp>
      <p:cxnSp>
        <p:nvCxnSpPr>
          <p:cNvPr id="43" name="42 Düz Bağlayıcı">
            <a:extLst>
              <a:ext uri="{FF2B5EF4-FFF2-40B4-BE49-F238E27FC236}">
                <a16:creationId xmlns="" xmlns:a16="http://schemas.microsoft.com/office/drawing/2014/main" id="{2973EC6F-9618-494E-9E0B-0F0C8479009B}"/>
              </a:ext>
            </a:extLst>
          </p:cNvPr>
          <p:cNvCxnSpPr/>
          <p:nvPr/>
        </p:nvCxnSpPr>
        <p:spPr>
          <a:xfrm rot="5400000" flipH="1" flipV="1">
            <a:off x="4671552" y="5023013"/>
            <a:ext cx="1730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62 Metin kutusu">
            <a:extLst>
              <a:ext uri="{FF2B5EF4-FFF2-40B4-BE49-F238E27FC236}">
                <a16:creationId xmlns="" xmlns:a16="http://schemas.microsoft.com/office/drawing/2014/main" id="{961904BD-7204-469B-9CD7-6BADE60834D9}"/>
              </a:ext>
            </a:extLst>
          </p:cNvPr>
          <p:cNvSpPr txBox="1">
            <a:spLocks noChangeArrowheads="1"/>
          </p:cNvSpPr>
          <p:nvPr/>
        </p:nvSpPr>
        <p:spPr bwMode="auto">
          <a:xfrm>
            <a:off x="4122277" y="4776950"/>
            <a:ext cx="357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6</a:t>
            </a:r>
          </a:p>
        </p:txBody>
      </p:sp>
      <p:sp>
        <p:nvSpPr>
          <p:cNvPr id="45" name="63 Metin kutusu">
            <a:extLst>
              <a:ext uri="{FF2B5EF4-FFF2-40B4-BE49-F238E27FC236}">
                <a16:creationId xmlns="" xmlns:a16="http://schemas.microsoft.com/office/drawing/2014/main" id="{EA4F3B92-3D94-4EF6-BE8F-2F921B420774}"/>
              </a:ext>
            </a:extLst>
          </p:cNvPr>
          <p:cNvSpPr txBox="1">
            <a:spLocks noChangeArrowheads="1"/>
          </p:cNvSpPr>
          <p:nvPr/>
        </p:nvSpPr>
        <p:spPr bwMode="auto">
          <a:xfrm>
            <a:off x="4749339" y="4772188"/>
            <a:ext cx="357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3</a:t>
            </a:r>
          </a:p>
        </p:txBody>
      </p:sp>
      <p:grpSp>
        <p:nvGrpSpPr>
          <p:cNvPr id="46" name="14 Grup">
            <a:extLst>
              <a:ext uri="{FF2B5EF4-FFF2-40B4-BE49-F238E27FC236}">
                <a16:creationId xmlns="" xmlns:a16="http://schemas.microsoft.com/office/drawing/2014/main" id="{5EF9E191-A761-4975-B645-D75A34DF9B7A}"/>
              </a:ext>
            </a:extLst>
          </p:cNvPr>
          <p:cNvGrpSpPr>
            <a:grpSpLocks/>
          </p:cNvGrpSpPr>
          <p:nvPr/>
        </p:nvGrpSpPr>
        <p:grpSpPr bwMode="auto">
          <a:xfrm>
            <a:off x="1614027" y="4794413"/>
            <a:ext cx="5692775" cy="1512887"/>
            <a:chOff x="3428992" y="1631144"/>
            <a:chExt cx="5327892" cy="1512898"/>
          </a:xfrm>
        </p:grpSpPr>
        <p:sp>
          <p:nvSpPr>
            <p:cNvPr id="47" name="46 Dikdörtgen">
              <a:extLst>
                <a:ext uri="{FF2B5EF4-FFF2-40B4-BE49-F238E27FC236}">
                  <a16:creationId xmlns="" xmlns:a16="http://schemas.microsoft.com/office/drawing/2014/main" id="{871523AC-63BC-40FF-90E7-86823DC538B3}"/>
                </a:ext>
              </a:extLst>
            </p:cNvPr>
            <p:cNvSpPr/>
            <p:nvPr/>
          </p:nvSpPr>
          <p:spPr>
            <a:xfrm>
              <a:off x="3428992" y="1642256"/>
              <a:ext cx="5327892" cy="1500199"/>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cxnSp>
          <p:nvCxnSpPr>
            <p:cNvPr id="48" name="47 Düz Bağlayıcı">
              <a:extLst>
                <a:ext uri="{FF2B5EF4-FFF2-40B4-BE49-F238E27FC236}">
                  <a16:creationId xmlns="" xmlns:a16="http://schemas.microsoft.com/office/drawing/2014/main" id="{B97D23E2-7565-4E0D-8776-921421A15759}"/>
                </a:ext>
              </a:extLst>
            </p:cNvPr>
            <p:cNvCxnSpPr/>
            <p:nvPr/>
          </p:nvCxnSpPr>
          <p:spPr>
            <a:xfrm rot="5400000">
              <a:off x="4771569" y="2393200"/>
              <a:ext cx="1500198" cy="1485"/>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48 Düz Bağlayıcı">
              <a:extLst>
                <a:ext uri="{FF2B5EF4-FFF2-40B4-BE49-F238E27FC236}">
                  <a16:creationId xmlns="" xmlns:a16="http://schemas.microsoft.com/office/drawing/2014/main" id="{96E1EC55-DEA1-4DB4-9C02-9C254D89FB2C}"/>
                </a:ext>
              </a:extLst>
            </p:cNvPr>
            <p:cNvCxnSpPr/>
            <p:nvPr/>
          </p:nvCxnSpPr>
          <p:spPr>
            <a:xfrm rot="5400000">
              <a:off x="5888159" y="2392406"/>
              <a:ext cx="1498611" cy="148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49 Düz Bağlayıcı">
              <a:extLst>
                <a:ext uri="{FF2B5EF4-FFF2-40B4-BE49-F238E27FC236}">
                  <a16:creationId xmlns="" xmlns:a16="http://schemas.microsoft.com/office/drawing/2014/main" id="{13BD7A1C-A746-4F78-939A-06E680621013}"/>
                </a:ext>
              </a:extLst>
            </p:cNvPr>
            <p:cNvCxnSpPr/>
            <p:nvPr/>
          </p:nvCxnSpPr>
          <p:spPr>
            <a:xfrm rot="5400000">
              <a:off x="6951160" y="2393200"/>
              <a:ext cx="1500198" cy="148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50 Düz Bağlayıcı">
              <a:extLst>
                <a:ext uri="{FF2B5EF4-FFF2-40B4-BE49-F238E27FC236}">
                  <a16:creationId xmlns="" xmlns:a16="http://schemas.microsoft.com/office/drawing/2014/main" id="{A6B2BBB5-8B09-4951-903B-2A7FF23B5741}"/>
                </a:ext>
              </a:extLst>
            </p:cNvPr>
            <p:cNvCxnSpPr/>
            <p:nvPr/>
          </p:nvCxnSpPr>
          <p:spPr>
            <a:xfrm rot="5400000">
              <a:off x="3865263" y="2380500"/>
              <a:ext cx="1500198" cy="1485"/>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52" name="40 Metin kutusu">
            <a:extLst>
              <a:ext uri="{FF2B5EF4-FFF2-40B4-BE49-F238E27FC236}">
                <a16:creationId xmlns="" xmlns:a16="http://schemas.microsoft.com/office/drawing/2014/main" id="{F6C90C91-E3E9-4E39-98B6-7CFEDACC9699}"/>
              </a:ext>
            </a:extLst>
          </p:cNvPr>
          <p:cNvSpPr txBox="1">
            <a:spLocks noChangeArrowheads="1"/>
          </p:cNvSpPr>
          <p:nvPr/>
        </p:nvSpPr>
        <p:spPr bwMode="auto">
          <a:xfrm>
            <a:off x="4296453" y="4441747"/>
            <a:ext cx="1785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600" dirty="0">
                <a:latin typeface="Times New Roman" panose="02020603050405020304" pitchFamily="18" charset="0"/>
                <a:cs typeface="Times New Roman" panose="02020603050405020304" pitchFamily="18" charset="0"/>
              </a:rPr>
              <a:t>YOL</a:t>
            </a:r>
          </a:p>
        </p:txBody>
      </p:sp>
      <p:sp>
        <p:nvSpPr>
          <p:cNvPr id="31"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8683029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dirty="0">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395536" y="1153775"/>
            <a:ext cx="8352928" cy="332398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algn="just">
              <a:spcBef>
                <a:spcPct val="0"/>
              </a:spcBef>
              <a:buFont typeface="Wingdings" pitchFamily="2" charset="2"/>
              <a:buChar char="v"/>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Tabii veya tesviye edilmiş zeminin altında kalmak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ve parsel sınırları dışına taşmamak kaydıyla, ön bahçe statüsünde olmayan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yan ve arka bahçe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mesafelerinde; </a:t>
            </a:r>
          </a:p>
          <a:p>
            <a:pPr marL="1028700" lvl="1" algn="just">
              <a:spcBef>
                <a:spcPct val="0"/>
              </a:spcBef>
              <a:buFont typeface="Wingdings" panose="05000000000000000000"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Su deposu,</a:t>
            </a:r>
          </a:p>
          <a:p>
            <a:pPr marL="1028700" lvl="1" algn="just">
              <a:spcBef>
                <a:spcPct val="0"/>
              </a:spcBef>
              <a:buFont typeface="Wingdings" panose="05000000000000000000"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Otopark,</a:t>
            </a:r>
          </a:p>
          <a:p>
            <a:pPr marL="1028700" lvl="1" algn="just">
              <a:spcBef>
                <a:spcPct val="0"/>
              </a:spcBef>
              <a:buFont typeface="Wingdings" panose="05000000000000000000"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Zorunlu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miktardaki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sığınaklar,</a:t>
            </a:r>
          </a:p>
          <a:p>
            <a:pPr algn="just">
              <a:spcBef>
                <a:spcPct val="0"/>
              </a:spcBef>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yapılabilir. </a:t>
            </a:r>
          </a:p>
          <a:p>
            <a:pPr algn="just">
              <a:spcBef>
                <a:spcPct val="0"/>
              </a:spcBef>
              <a:buNone/>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spcBef>
                <a:spcPct val="0"/>
              </a:spcBef>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Ayrıca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ön bahçelerde de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tabii veya tesviye edilmiş zeminin altında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parsel sınırına 3.00 metreden fazla yaklaşmamak şartıyla </a:t>
            </a:r>
            <a:r>
              <a:rPr lang="tr-TR" sz="2000" u="sng" dirty="0">
                <a:solidFill>
                  <a:srgbClr val="002060"/>
                </a:solidFill>
                <a:latin typeface="Tahoma" panose="020B0604030504040204" pitchFamily="34" charset="0"/>
                <a:ea typeface="Tahoma" panose="020B0604030504040204" pitchFamily="34" charset="0"/>
                <a:cs typeface="Tahoma" panose="020B0604030504040204" pitchFamily="34" charset="0"/>
              </a:rPr>
              <a:t>ön bahçe mesafesinin yarısına kadar</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zorunlu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otoparklar</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yapılabilir.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Dikdörtgen 1"/>
          <p:cNvSpPr/>
          <p:nvPr/>
        </p:nvSpPr>
        <p:spPr>
          <a:xfrm>
            <a:off x="395536" y="4581128"/>
            <a:ext cx="3509770" cy="193899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spcBef>
                <a:spcPct val="0"/>
              </a:spcBef>
              <a:buFont typeface="Wingdings" pitchFamily="2" charset="2"/>
              <a:buChar char="v"/>
            </a:pPr>
            <a:r>
              <a:rPr lang="tr-T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Ön </a:t>
            </a:r>
            <a:r>
              <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rPr>
              <a:t>bahçe mesafesi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7.00 metreye çıkarılmak kaydıyla, bina cephesinden itibaren 2.00 metre dışında kalan kısım ön bahçede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açık otopark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yapılabilir. </a:t>
            </a:r>
            <a:endParaRPr lang="tr-TR" altLang="tr-TR" sz="2000" b="1"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4581128"/>
            <a:ext cx="457900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MESAFELERİ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486538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7" name="8 Dikdörtgen"/>
          <p:cNvSpPr>
            <a:spLocks noChangeArrowheads="1"/>
          </p:cNvSpPr>
          <p:nvPr/>
        </p:nvSpPr>
        <p:spPr bwMode="auto">
          <a:xfrm>
            <a:off x="460374" y="1161530"/>
            <a:ext cx="4831705" cy="5278368"/>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indent="-285750" algn="just">
              <a:spcBef>
                <a:spcPct val="0"/>
              </a:spcBef>
              <a:buFont typeface="Wingdings" pitchFamily="2" charset="2"/>
              <a:buChar char="§"/>
            </a:pPr>
            <a:endParaRPr lang="tr-TR" altLang="tr-TR" sz="1800" b="1" dirty="0">
              <a:latin typeface="Tahoma" pitchFamily="34" charset="0"/>
              <a:ea typeface="Tahoma" panose="020B0604030504040204" pitchFamily="34" charset="0"/>
              <a:cs typeface="Tahoma" panose="020B0604030504040204" pitchFamily="34" charset="0"/>
            </a:endParaRPr>
          </a:p>
          <a:p>
            <a:pPr marL="285750" indent="-285750" algn="just">
              <a:spcBef>
                <a:spcPct val="0"/>
              </a:spcBef>
              <a:buFont typeface="Wingdings" pitchFamily="2" charset="2"/>
              <a:buChar char="v"/>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Ön, yan ve arka bahçelerde;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kapalı mekân oluşturmayan ve tüm cepheleri açık, katlı olmayan, bağımsız bölüm veya bağımsız bölümün eklentisi niteliği taşımayan,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tabii veya tesviye edilmiş zemin üzerine; </a:t>
            </a:r>
            <a:endPar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ct val="0"/>
              </a:spcBef>
              <a:buFont typeface="Wingdings" pitchFamily="2" charset="2"/>
              <a:buChar char="v"/>
            </a:pPr>
            <a:endPar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1028700" lvl="1" algn="just">
              <a:spcBef>
                <a:spcPct val="0"/>
              </a:spcBef>
              <a:buClr>
                <a:srgbClr val="FF0000"/>
              </a:buClr>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Kameriye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028700" lvl="1" algn="just">
              <a:spcBef>
                <a:spcPct val="0"/>
              </a:spcBef>
              <a:buClr>
                <a:srgbClr val="FF0000"/>
              </a:buClr>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Pergola</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028700" lvl="1" algn="just">
              <a:spcBef>
                <a:spcPct val="0"/>
              </a:spcBef>
              <a:buClr>
                <a:srgbClr val="FF0000"/>
              </a:buClr>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Süs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havuzu, </a:t>
            </a:r>
          </a:p>
          <a:p>
            <a:pPr marL="1028700" lvl="1" algn="just">
              <a:spcBef>
                <a:spcPct val="0"/>
              </a:spcBef>
              <a:buClr>
                <a:srgbClr val="FF0000"/>
              </a:buClr>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Çocuk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bahçeleri, </a:t>
            </a:r>
          </a:p>
          <a:p>
            <a:pPr marL="1028700" lvl="1" algn="just">
              <a:spcBef>
                <a:spcPct val="0"/>
              </a:spcBef>
              <a:buClr>
                <a:srgbClr val="FF0000"/>
              </a:buClr>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Bina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giriş köprüleri, </a:t>
            </a:r>
          </a:p>
          <a:p>
            <a:pPr marL="1028700" lvl="1" algn="just">
              <a:spcBef>
                <a:spcPct val="0"/>
              </a:spcBef>
              <a:buClr>
                <a:srgbClr val="FF0000"/>
              </a:buClr>
              <a:buFont typeface="Wingdings"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Oyun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ve sportif amaçlı bahçe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düzenlemeleri </a:t>
            </a:r>
          </a:p>
          <a:p>
            <a:pPr algn="just">
              <a:spcBef>
                <a:spcPts val="600"/>
              </a:spcBef>
              <a:buClr>
                <a:srgbClr val="FF0000"/>
              </a:buClr>
              <a:buNone/>
            </a:pPr>
            <a:endParaRPr lang="tr-TR"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yapılabilir</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2" descr="G:\çeşme\IMAG03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412777"/>
            <a:ext cx="331236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üs havuzu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108325"/>
            <a:ext cx="3312368" cy="161681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kameriye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9" y="4797152"/>
            <a:ext cx="3312368" cy="187220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MESAFELERİ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867035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395536" y="1199801"/>
            <a:ext cx="5256584" cy="550920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None/>
            </a:pPr>
            <a:endParaRPr lang="tr-TR" sz="12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ct val="0"/>
              </a:spcBef>
              <a:buFont typeface="Wingdings"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Ön</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yan ve arka bahçelerde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güvenlik kulübesi</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yapılabilir.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ct val="0"/>
              </a:spcBef>
              <a:buFont typeface="Wingdings" pitchFamily="2" charset="2"/>
              <a:buChar char="v"/>
            </a:pPr>
            <a:endParaRPr lang="tr-TR" sz="1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ct val="0"/>
              </a:spcBef>
              <a:buFont typeface="Wingdings"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Eksik katlı yapı ruhsatı taleplerinde, uygulama imar planında belirlenen veya uygulama imar planında belirlenmemişse, bu Yönetmelikteki kat adedi veya bina yüksekliğine göre belirlenen bahçe mesafelerine uyulur.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ct val="0"/>
              </a:spcBef>
              <a:buFont typeface="Wingdings" pitchFamily="2" charset="2"/>
              <a:buChar char="v"/>
            </a:pPr>
            <a:endParaRPr lang="tr-TR" altLang="tr-TR" sz="1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ct val="0"/>
              </a:spcBef>
              <a:buFont typeface="Wingdings"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Konut, </a:t>
            </a:r>
            <a:r>
              <a:rPr lang="tr-TR" sz="2000" dirty="0" err="1">
                <a:solidFill>
                  <a:srgbClr val="002060"/>
                </a:solidFill>
                <a:latin typeface="Tahoma" panose="020B0604030504040204" pitchFamily="34" charset="0"/>
                <a:ea typeface="Tahoma" panose="020B0604030504040204" pitchFamily="34" charset="0"/>
                <a:cs typeface="Tahoma" panose="020B0604030504040204" pitchFamily="34" charset="0"/>
              </a:rPr>
              <a:t>konut+ticaret</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turizm, eğitim, ibadet, sağlık ve spor parsellerinin bahçe mesafelerinde, binanın zemine oturduğu alanın dışında kalan alanın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her 30.00 m2’si için</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bir ağaç dikilir.</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Parselin ağaç dikimine uygun olmaması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halinde kamunun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kullanımına ayrılmış bir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alana ağaç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dikilir.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199801"/>
            <a:ext cx="2934015" cy="2508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C:\Users\onder.sahin\Desktop\tree-plan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5" y="3789040"/>
            <a:ext cx="2934015" cy="2427519"/>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MESAFELERİ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6918727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72008" y="1199801"/>
            <a:ext cx="5868144" cy="4093428"/>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85750" indent="-285750" algn="just">
              <a:spcBef>
                <a:spcPct val="0"/>
              </a:spcBef>
              <a:buFont typeface="Wingdings" pitchFamily="2" charset="2"/>
              <a:buChar char="v"/>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Mevzuat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değişikliği veya yapıdaki kat veya alan artışları nedeniyle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asansör yapılması zorunlu hale gelen</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mevcut yapılara ilişkin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ilave veya tadilat ruhsatı taleplerinde;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bina içinde yapılacak tadilatlarla asansör tesis edilememesi halinde, engellilerin de erişiminin sağlanabilmesi için ön, yan ve arka bahçe mesafeleri içinde parsel sınırına en az 1.50 metre mesafe bırakılmak kaydıyla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asgari ölçülerde panoramik asansör</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veya ulaşılacak katın yüksekliğinin uygun olması halinde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634 sayılı Kanun uyarınca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muvafakat</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alınarak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mekanik kaldırma iletme platformu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yapılabilir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tr-TR" alt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199801"/>
            <a:ext cx="2808312" cy="3957391"/>
          </a:xfrm>
          <a:prstGeom prst="rect">
            <a:avLst/>
          </a:prstGeom>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style>
          <a:lnRef idx="2">
            <a:schemeClr val="accent1"/>
          </a:lnRef>
          <a:fillRef idx="1">
            <a:schemeClr val="lt1"/>
          </a:fillRef>
          <a:effectRef idx="0">
            <a:schemeClr val="accent1"/>
          </a:effectRef>
          <a:fontRef idx="minor">
            <a:schemeClr val="dk1"/>
          </a:fontRef>
        </p:style>
      </p:pic>
      <p:sp>
        <p:nvSpPr>
          <p:cNvPr id="2" name="Dikdörtgen 1"/>
          <p:cNvSpPr/>
          <p:nvPr/>
        </p:nvSpPr>
        <p:spPr>
          <a:xfrm>
            <a:off x="395536" y="5293229"/>
            <a:ext cx="8352928" cy="1323439"/>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just" eaLnBrk="0" hangingPunct="0"/>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ULAŞILABİLİRLİK; </a:t>
            </a:r>
            <a:r>
              <a:rPr lang="tr-TR" sz="2000" dirty="0" smtClean="0">
                <a:solidFill>
                  <a:srgbClr val="7030A0"/>
                </a:solidFill>
                <a:latin typeface="Tahoma" panose="020B0604030504040204" pitchFamily="34" charset="0"/>
                <a:ea typeface="Tahoma" panose="020B0604030504040204" pitchFamily="34" charset="0"/>
                <a:cs typeface="Tahoma" panose="020B0604030504040204" pitchFamily="34" charset="0"/>
              </a:rPr>
              <a:t>Herkesin</a:t>
            </a:r>
            <a:r>
              <a:rPr lang="tr-TR" sz="2000" dirty="0">
                <a:solidFill>
                  <a:srgbClr val="7030A0"/>
                </a:solidFill>
                <a:latin typeface="Tahoma" panose="020B0604030504040204" pitchFamily="34" charset="0"/>
                <a:ea typeface="Tahoma" panose="020B0604030504040204" pitchFamily="34" charset="0"/>
                <a:cs typeface="Tahoma" panose="020B0604030504040204" pitchFamily="34" charset="0"/>
              </a:rPr>
              <a:t>, bağımsız olarak istediği her yere ulaşabilmesi ve kullanabilmesidir</a:t>
            </a:r>
            <a:r>
              <a:rPr lang="tr-TR" sz="2000"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Temel bir insan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hakkıdır.</a:t>
            </a:r>
          </a:p>
          <a:p>
            <a:pPr algn="just" eaLnBrk="0" hangingPunct="0"/>
            <a:r>
              <a:rPr lang="tr-TR" sz="2000" dirty="0">
                <a:solidFill>
                  <a:srgbClr val="7030A0"/>
                </a:solidFill>
                <a:latin typeface="Tahoma" panose="020B0604030504040204" pitchFamily="34" charset="0"/>
                <a:ea typeface="Tahoma" panose="020B0604030504040204" pitchFamily="34" charset="0"/>
                <a:cs typeface="Tahoma" panose="020B0604030504040204" pitchFamily="34" charset="0"/>
              </a:rPr>
              <a:t>Mekanda engelliliğe yol açan, kişinin özründen daha fazla yapılmayan ya da eksik yapılan fiziksel düzenlemelerdir</a:t>
            </a:r>
            <a:r>
              <a:rPr lang="tr-TR" sz="2000"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BAHÇE MESAFELERİ</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073253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122506" y="1199801"/>
            <a:ext cx="8553949" cy="101566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indent="-342900" algn="just">
              <a:buFont typeface="Wingdings" panose="05000000000000000000" pitchFamily="2" charset="2"/>
              <a:buChar char="v"/>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Uygulama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imar planında aksine bir hüküm yoksa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bu Yönetmeliğin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bahçe mesafeleri ile ilgili hükümlerine uyulması kaydı ile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bir parsele, birden fazla bina yapılabilir</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2 İçerik Yer Tutucusu"/>
          <p:cNvSpPr txBox="1">
            <a:spLocks/>
          </p:cNvSpPr>
          <p:nvPr/>
        </p:nvSpPr>
        <p:spPr>
          <a:xfrm>
            <a:off x="1547664" y="296652"/>
            <a:ext cx="640871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Bir Parselde Birden Fazla Bina Yapılması</a:t>
            </a:r>
            <a:endPar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2"/>
          <p:cNvSpPr/>
          <p:nvPr/>
        </p:nvSpPr>
        <p:spPr>
          <a:xfrm>
            <a:off x="122506" y="2287900"/>
            <a:ext cx="4449493" cy="4376583"/>
          </a:xfrm>
          <a:prstGeom prst="rect">
            <a:avLst/>
          </a:prstGeom>
        </p:spPr>
        <p:txBody>
          <a:bodyPr wrap="square">
            <a:spAutoFit/>
          </a:bodyPr>
          <a:lstStyle/>
          <a:p>
            <a:pPr marL="342900" indent="-342900" algn="just">
              <a:spcBef>
                <a:spcPct val="20000"/>
              </a:spcBef>
              <a:buFont typeface="Wingdings" panose="05000000000000000000" pitchFamily="2" charset="2"/>
              <a:buChar char="v"/>
            </a:pP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Bir parselde birden fazla binanın projelendirilmesi halinde,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binalar arası mesafe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her binanın yüksekliğine göre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yaklaşma mesafeleri ayrı ayrı tespit edilip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toplanmak suretiyle bulunur.</a:t>
            </a:r>
          </a:p>
          <a:p>
            <a:pPr marL="342900" indent="-342900" algn="just">
              <a:spcBef>
                <a:spcPct val="20000"/>
              </a:spcBef>
              <a:buFont typeface="Wingdings" panose="05000000000000000000" pitchFamily="2" charset="2"/>
              <a:buChar char="v"/>
            </a:pPr>
            <a:endParaRPr lang="tr-TR" sz="1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spcBef>
                <a:spcPct val="20000"/>
              </a:spcBef>
              <a:buFont typeface="Wingdings" panose="05000000000000000000" pitchFamily="2" charset="2"/>
              <a:buChar char="v"/>
            </a:pP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Maliklerin talebi halinde,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tapu idareleri aynı kullanım kararını ve yapı nizamını haiz imar parsellerini imar adası içinde tevhit ederek yeni elde edilen imar parselleri üzerinde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yatay kat mülkiyeti veya kat irtifakı tesis ederler</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pic>
        <p:nvPicPr>
          <p:cNvPr id="1027" name="Picture 3" descr="C:\Users\onder.sahin\Desktop\Adsız.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2020" y="2132856"/>
            <a:ext cx="3924434"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nder.sahin\Desktop\besyildiz-mira-02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2020" y="4365104"/>
            <a:ext cx="3924436" cy="219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3251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2"/>
          <p:cNvSpPr>
            <a:spLocks noChangeArrowheads="1"/>
          </p:cNvSpPr>
          <p:nvPr/>
        </p:nvSpPr>
        <p:spPr bwMode="auto">
          <a:xfrm>
            <a:off x="251520" y="1196752"/>
            <a:ext cx="5040560" cy="560768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Planla </a:t>
            </a:r>
            <a:r>
              <a:rPr lang="tr-TR" sz="2000" dirty="0">
                <a:solidFill>
                  <a:srgbClr val="002060"/>
                </a:solidFill>
                <a:latin typeface="Tahoma" pitchFamily="34" charset="0"/>
                <a:ea typeface="Tahoma" panose="020B0604030504040204" pitchFamily="34" charset="0"/>
                <a:cs typeface="Tahoma" panose="020B0604030504040204" pitchFamily="34" charset="0"/>
              </a:rPr>
              <a:t>veya bu Yönetmelikle belirlenen kat adedine veya bina yüksekliğine uygun olarak </a:t>
            </a:r>
            <a:r>
              <a:rPr lang="tr-TR" sz="2000" b="1" dirty="0">
                <a:solidFill>
                  <a:srgbClr val="002060"/>
                </a:solidFill>
                <a:latin typeface="Tahoma" pitchFamily="34" charset="0"/>
                <a:ea typeface="Tahoma" panose="020B0604030504040204" pitchFamily="34" charset="0"/>
                <a:cs typeface="Tahoma" panose="020B0604030504040204" pitchFamily="34" charset="0"/>
              </a:rPr>
              <a:t>bahçe mesafesi </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bırakılmak,</a:t>
            </a:r>
          </a:p>
          <a:p>
            <a:pPr marL="342900" indent="-342900" algn="just">
              <a:buFont typeface="Wingdings" panose="05000000000000000000" pitchFamily="2" charset="2"/>
              <a:buChar char="ü"/>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İlgili </a:t>
            </a:r>
            <a:r>
              <a:rPr lang="tr-TR" sz="2000" dirty="0">
                <a:solidFill>
                  <a:srgbClr val="002060"/>
                </a:solidFill>
                <a:latin typeface="Tahoma" pitchFamily="34" charset="0"/>
                <a:ea typeface="Tahoma" panose="020B0604030504040204" pitchFamily="34" charset="0"/>
                <a:cs typeface="Tahoma" panose="020B0604030504040204" pitchFamily="34" charset="0"/>
              </a:rPr>
              <a:t>idarenin </a:t>
            </a:r>
            <a:r>
              <a:rPr lang="tr-TR" sz="2000" b="1" dirty="0">
                <a:solidFill>
                  <a:srgbClr val="002060"/>
                </a:solidFill>
                <a:latin typeface="Tahoma" pitchFamily="34" charset="0"/>
                <a:ea typeface="Tahoma" panose="020B0604030504040204" pitchFamily="34" charset="0"/>
                <a:cs typeface="Tahoma" panose="020B0604030504040204" pitchFamily="34" charset="0"/>
              </a:rPr>
              <a:t>uygun görmesi, </a:t>
            </a:r>
            <a:endParaRPr lang="tr-TR" sz="2000" b="1" dirty="0" smtClean="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Üçüncü </a:t>
            </a:r>
            <a:r>
              <a:rPr lang="tr-TR" sz="2000" dirty="0">
                <a:solidFill>
                  <a:srgbClr val="002060"/>
                </a:solidFill>
                <a:latin typeface="Tahoma" pitchFamily="34" charset="0"/>
                <a:ea typeface="Tahoma" panose="020B0604030504040204" pitchFamily="34" charset="0"/>
                <a:cs typeface="Tahoma" panose="020B0604030504040204" pitchFamily="34" charset="0"/>
              </a:rPr>
              <a:t>ve dördüncü fıkralarda belirtilen koşullar sağlanmaksızın ilave kat yapılamayacağının </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ilgilisine </a:t>
            </a:r>
            <a:r>
              <a:rPr lang="tr-TR" sz="2000" b="1" dirty="0">
                <a:solidFill>
                  <a:srgbClr val="002060"/>
                </a:solidFill>
                <a:latin typeface="Tahoma" pitchFamily="34" charset="0"/>
                <a:ea typeface="Tahoma" panose="020B0604030504040204" pitchFamily="34" charset="0"/>
                <a:cs typeface="Tahoma" panose="020B0604030504040204" pitchFamily="34" charset="0"/>
              </a:rPr>
              <a:t>tebliğ </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edilmesi,</a:t>
            </a:r>
          </a:p>
          <a:p>
            <a:pPr marL="342900" indent="-342900"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     </a:t>
            </a:r>
            <a:r>
              <a:rPr lang="tr-TR" sz="2000" b="1" dirty="0" smtClean="0">
                <a:solidFill>
                  <a:srgbClr val="FF0000"/>
                </a:solidFill>
                <a:latin typeface="Tahoma" pitchFamily="34" charset="0"/>
                <a:ea typeface="Tahoma" panose="020B0604030504040204" pitchFamily="34" charset="0"/>
                <a:cs typeface="Tahoma" panose="020B0604030504040204" pitchFamily="34" charset="0"/>
              </a:rPr>
              <a:t>kaydıyla</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 </a:t>
            </a:r>
          </a:p>
          <a:p>
            <a:pPr marL="342900" indent="-342900"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     </a:t>
            </a:r>
            <a:r>
              <a:rPr lang="tr-TR" sz="2800" dirty="0" smtClean="0">
                <a:solidFill>
                  <a:srgbClr val="FF0000"/>
                </a:solidFill>
                <a:latin typeface="Tahoma" pitchFamily="34" charset="0"/>
                <a:ea typeface="Tahoma" panose="020B0604030504040204" pitchFamily="34" charset="0"/>
                <a:cs typeface="Tahoma" panose="020B0604030504040204" pitchFamily="34" charset="0"/>
              </a:rPr>
              <a:t>daha </a:t>
            </a:r>
            <a:r>
              <a:rPr lang="tr-TR" sz="2800" dirty="0">
                <a:solidFill>
                  <a:srgbClr val="FF0000"/>
                </a:solidFill>
                <a:latin typeface="Tahoma" pitchFamily="34" charset="0"/>
                <a:ea typeface="Tahoma" panose="020B0604030504040204" pitchFamily="34" charset="0"/>
                <a:cs typeface="Tahoma" panose="020B0604030504040204" pitchFamily="34" charset="0"/>
              </a:rPr>
              <a:t>az katlı bina yapılabilir. </a:t>
            </a:r>
            <a:endParaRPr lang="tr-TR" sz="2800" dirty="0" smtClean="0">
              <a:solidFill>
                <a:srgbClr val="FF0000"/>
              </a:solidFill>
              <a:latin typeface="Tahoma" pitchFamily="34" charset="0"/>
              <a:ea typeface="Tahoma" panose="020B0604030504040204" pitchFamily="34" charset="0"/>
              <a:cs typeface="Tahoma" panose="020B0604030504040204" pitchFamily="34" charset="0"/>
            </a:endParaRPr>
          </a:p>
          <a:p>
            <a:pPr algn="just">
              <a:buNone/>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a:solidFill>
                  <a:srgbClr val="002060"/>
                </a:solidFill>
                <a:latin typeface="Tahoma" pitchFamily="34" charset="0"/>
                <a:ea typeface="Tahoma" panose="020B0604030504040204" pitchFamily="34" charset="0"/>
                <a:cs typeface="Tahoma" panose="020B0604030504040204" pitchFamily="34" charset="0"/>
              </a:rPr>
              <a:t>Uygulama imar planlarında bu uygulamanın yapılmasına ilişkin hüküm olması halinde, ilgili idarenin uygun görmesi koşulu </a:t>
            </a:r>
            <a:r>
              <a:rPr lang="tr-TR" sz="2000" dirty="0" smtClean="0">
                <a:solidFill>
                  <a:srgbClr val="002060"/>
                </a:solidFill>
                <a:latin typeface="Tahoma" pitchFamily="34" charset="0"/>
                <a:ea typeface="Tahoma" panose="020B0604030504040204" pitchFamily="34" charset="0"/>
                <a:cs typeface="Tahoma" panose="020B0604030504040204" pitchFamily="34" charset="0"/>
              </a:rPr>
              <a:t>aranmaz.</a:t>
            </a:r>
          </a:p>
        </p:txBody>
      </p:sp>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Eksik Katlı Bina Yapılması</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descr="C:\Users\onder.sahin\Desktop\Adsız.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9" y="1196752"/>
            <a:ext cx="3382666" cy="29523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onder.sahin\Desktop\195m2-iki-katli-prefabrik-ev-300x1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4293096"/>
            <a:ext cx="3382665"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174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2"/>
          <p:cNvSpPr>
            <a:spLocks noChangeArrowheads="1"/>
          </p:cNvSpPr>
          <p:nvPr/>
        </p:nvSpPr>
        <p:spPr bwMode="auto">
          <a:xfrm>
            <a:off x="251520" y="1196752"/>
            <a:ext cx="4968552" cy="392107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anose="05000000000000000000" pitchFamily="2" charset="2"/>
              <a:buChar char="v"/>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Eksik </a:t>
            </a:r>
            <a:r>
              <a:rPr lang="tr-TR" sz="2000" b="1" dirty="0">
                <a:solidFill>
                  <a:srgbClr val="002060"/>
                </a:solidFill>
                <a:latin typeface="Tahoma" pitchFamily="34" charset="0"/>
                <a:ea typeface="Tahoma" panose="020B0604030504040204" pitchFamily="34" charset="0"/>
                <a:cs typeface="Tahoma" panose="020B0604030504040204" pitchFamily="34" charset="0"/>
              </a:rPr>
              <a:t>katlı yapılan binalarda </a:t>
            </a:r>
            <a:endParaRPr lang="tr-TR" sz="2000" b="1" dirty="0" smtClean="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1085850" lvl="1"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yapı </a:t>
            </a:r>
            <a:r>
              <a:rPr lang="tr-TR" sz="2000" dirty="0">
                <a:solidFill>
                  <a:srgbClr val="002060"/>
                </a:solidFill>
                <a:latin typeface="Tahoma" pitchFamily="34" charset="0"/>
                <a:ea typeface="Tahoma" panose="020B0604030504040204" pitchFamily="34" charset="0"/>
                <a:cs typeface="Tahoma" panose="020B0604030504040204" pitchFamily="34" charset="0"/>
              </a:rPr>
              <a:t>ruhsatı,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1085850" lvl="1"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yapı </a:t>
            </a:r>
            <a:r>
              <a:rPr lang="tr-TR" sz="2000" dirty="0">
                <a:solidFill>
                  <a:srgbClr val="002060"/>
                </a:solidFill>
                <a:latin typeface="Tahoma" pitchFamily="34" charset="0"/>
                <a:ea typeface="Tahoma" panose="020B0604030504040204" pitchFamily="34" charset="0"/>
                <a:cs typeface="Tahoma" panose="020B0604030504040204" pitchFamily="34" charset="0"/>
              </a:rPr>
              <a:t>kullanma izin </a:t>
            </a:r>
            <a:r>
              <a:rPr lang="tr-TR" sz="2000" dirty="0" smtClean="0">
                <a:solidFill>
                  <a:srgbClr val="002060"/>
                </a:solidFill>
                <a:latin typeface="Tahoma" pitchFamily="34" charset="0"/>
                <a:ea typeface="Tahoma" panose="020B0604030504040204" pitchFamily="34" charset="0"/>
                <a:cs typeface="Tahoma" panose="020B0604030504040204" pitchFamily="34" charset="0"/>
              </a:rPr>
              <a:t>belgesi</a:t>
            </a:r>
          </a:p>
          <a:p>
            <a:pPr marL="1085850" lvl="1"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enerji </a:t>
            </a:r>
            <a:r>
              <a:rPr lang="tr-TR" sz="2000" dirty="0">
                <a:solidFill>
                  <a:srgbClr val="002060"/>
                </a:solidFill>
                <a:latin typeface="Tahoma" pitchFamily="34" charset="0"/>
                <a:ea typeface="Tahoma" panose="020B0604030504040204" pitchFamily="34" charset="0"/>
                <a:cs typeface="Tahoma" panose="020B0604030504040204" pitchFamily="34" charset="0"/>
              </a:rPr>
              <a:t>kimlik </a:t>
            </a:r>
            <a:r>
              <a:rPr lang="tr-TR" sz="2000" dirty="0" smtClean="0">
                <a:solidFill>
                  <a:srgbClr val="002060"/>
                </a:solidFill>
                <a:latin typeface="Tahoma" pitchFamily="34" charset="0"/>
                <a:ea typeface="Tahoma" panose="020B0604030504040204" pitchFamily="34" charset="0"/>
                <a:cs typeface="Tahoma" panose="020B0604030504040204" pitchFamily="34" charset="0"/>
              </a:rPr>
              <a:t>belgesi</a:t>
            </a:r>
          </a:p>
          <a:p>
            <a:pPr algn="just">
              <a:buNone/>
            </a:pPr>
            <a:endParaRPr lang="tr-TR" sz="800" b="1" dirty="0" smtClean="0">
              <a:solidFill>
                <a:srgbClr val="002060"/>
              </a:solidFill>
              <a:latin typeface="Tahoma" pitchFamily="34" charset="0"/>
              <a:ea typeface="Tahoma" panose="020B0604030504040204" pitchFamily="34" charset="0"/>
              <a:cs typeface="Tahoma" panose="020B0604030504040204" pitchFamily="34" charset="0"/>
            </a:endParaRPr>
          </a:p>
          <a:p>
            <a:pPr algn="just">
              <a:buNone/>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    yapılan kısım için </a:t>
            </a:r>
            <a:r>
              <a:rPr lang="tr-TR" sz="2000" b="1" dirty="0">
                <a:solidFill>
                  <a:srgbClr val="002060"/>
                </a:solidFill>
                <a:latin typeface="Tahoma" pitchFamily="34" charset="0"/>
                <a:ea typeface="Tahoma" panose="020B0604030504040204" pitchFamily="34" charset="0"/>
                <a:cs typeface="Tahoma" panose="020B0604030504040204" pitchFamily="34" charset="0"/>
              </a:rPr>
              <a:t>düzenlenir. </a:t>
            </a:r>
            <a:endParaRPr lang="tr-TR" sz="2000" b="1" dirty="0" smtClean="0">
              <a:solidFill>
                <a:srgbClr val="002060"/>
              </a:solidFill>
              <a:latin typeface="Tahoma" pitchFamily="34" charset="0"/>
              <a:ea typeface="Tahoma" panose="020B0604030504040204" pitchFamily="34" charset="0"/>
              <a:cs typeface="Tahoma" panose="020B0604030504040204" pitchFamily="34" charset="0"/>
            </a:endParaRPr>
          </a:p>
          <a:p>
            <a:pPr lvl="1" algn="just">
              <a:buNone/>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algn="just">
              <a:buNone/>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Daha</a:t>
            </a:r>
            <a:r>
              <a:rPr lang="tr-TR" sz="2000" dirty="0" smtClean="0">
                <a:solidFill>
                  <a:srgbClr val="002060"/>
                </a:solidFill>
                <a:latin typeface="Tahoma" pitchFamily="34" charset="0"/>
                <a:ea typeface="Tahoma" panose="020B0604030504040204" pitchFamily="34" charset="0"/>
                <a:cs typeface="Tahoma" panose="020B0604030504040204" pitchFamily="34" charset="0"/>
              </a:rPr>
              <a:t> </a:t>
            </a:r>
            <a:r>
              <a:rPr lang="tr-TR" sz="2000" b="1" dirty="0">
                <a:solidFill>
                  <a:srgbClr val="002060"/>
                </a:solidFill>
                <a:latin typeface="Tahoma" pitchFamily="34" charset="0"/>
                <a:ea typeface="Tahoma" panose="020B0604030504040204" pitchFamily="34" charset="0"/>
                <a:cs typeface="Tahoma" panose="020B0604030504040204" pitchFamily="34" charset="0"/>
              </a:rPr>
              <a:t>sonradan tamamlanmak istenmesi halinde,</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yürürlükteki plan ve mevzuat hükümlerine uygun olarak</a:t>
            </a:r>
            <a:r>
              <a:rPr lang="tr-TR" sz="2000" dirty="0">
                <a:solidFill>
                  <a:srgbClr val="002060"/>
                </a:solidFill>
                <a:latin typeface="Tahoma" pitchFamily="34" charset="0"/>
                <a:ea typeface="Tahoma" panose="020B0604030504040204" pitchFamily="34" charset="0"/>
                <a:cs typeface="Tahoma" panose="020B0604030504040204" pitchFamily="34" charset="0"/>
              </a:rPr>
              <a:t> ilave ruhsat ve binanın tamamı için enerji kimlik belgesi düzenlenmesi zorunludur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4098" name="Picture 2" descr="C:\Users\onder.sahin\Desktop\BELGE NO 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196752"/>
            <a:ext cx="3347268" cy="158417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onder.sahin\Desktop\MTA5MTUxMz-iskan-neden-alinma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852936"/>
            <a:ext cx="334726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onder.sahin\Desktop\enerji-kimlik-belgesi-1-ocaktan-itibaren-zorunl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5157192"/>
            <a:ext cx="4680520" cy="157507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onder.sahin\Desktop\Adsız.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4869160"/>
            <a:ext cx="3347268" cy="1863110"/>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Eksik Katlı Bina Yapılması</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802209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2"/>
          <p:cNvSpPr>
            <a:spLocks noChangeArrowheads="1"/>
          </p:cNvSpPr>
          <p:nvPr/>
        </p:nvSpPr>
        <p:spPr bwMode="auto">
          <a:xfrm>
            <a:off x="35496" y="1124744"/>
            <a:ext cx="6552728" cy="573080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Eksik </a:t>
            </a:r>
            <a:r>
              <a:rPr lang="tr-TR" sz="2000" dirty="0">
                <a:solidFill>
                  <a:srgbClr val="002060"/>
                </a:solidFill>
                <a:latin typeface="Tahoma" pitchFamily="34" charset="0"/>
                <a:ea typeface="Tahoma" panose="020B0604030504040204" pitchFamily="34" charset="0"/>
                <a:cs typeface="Tahoma" panose="020B0604030504040204" pitchFamily="34" charset="0"/>
              </a:rPr>
              <a:t>katlı binalara </a:t>
            </a:r>
            <a:r>
              <a:rPr lang="tr-TR" sz="2000" b="1" dirty="0">
                <a:solidFill>
                  <a:srgbClr val="002060"/>
                </a:solidFill>
                <a:latin typeface="Tahoma" pitchFamily="34" charset="0"/>
                <a:ea typeface="Tahoma" panose="020B0604030504040204" pitchFamily="34" charset="0"/>
                <a:cs typeface="Tahoma" panose="020B0604030504040204" pitchFamily="34" charset="0"/>
              </a:rPr>
              <a:t>imar planına aykırı olmamak koşuluyla</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b="1" dirty="0">
                <a:solidFill>
                  <a:srgbClr val="FF0000"/>
                </a:solidFill>
                <a:latin typeface="Tahoma" pitchFamily="34" charset="0"/>
                <a:ea typeface="Tahoma" panose="020B0604030504040204" pitchFamily="34" charset="0"/>
                <a:cs typeface="Tahoma" panose="020B0604030504040204" pitchFamily="34" charset="0"/>
              </a:rPr>
              <a:t>kat ilavesi yapılabilmesi için; </a:t>
            </a:r>
            <a:endParaRPr lang="tr-TR" sz="2000" b="1" dirty="0" smtClean="0">
              <a:solidFill>
                <a:srgbClr val="FF000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1085850" lvl="1"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temel </a:t>
            </a:r>
            <a:r>
              <a:rPr lang="tr-TR" sz="2000" dirty="0">
                <a:solidFill>
                  <a:srgbClr val="002060"/>
                </a:solidFill>
                <a:latin typeface="Tahoma" pitchFamily="34" charset="0"/>
                <a:ea typeface="Tahoma" panose="020B0604030504040204" pitchFamily="34" charset="0"/>
                <a:cs typeface="Tahoma" panose="020B0604030504040204" pitchFamily="34" charset="0"/>
              </a:rPr>
              <a:t>ve statik çözümlerin,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1085850" lvl="1"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yangın </a:t>
            </a:r>
            <a:r>
              <a:rPr lang="tr-TR" sz="2000" dirty="0">
                <a:solidFill>
                  <a:srgbClr val="002060"/>
                </a:solidFill>
                <a:latin typeface="Tahoma" pitchFamily="34" charset="0"/>
                <a:ea typeface="Tahoma" panose="020B0604030504040204" pitchFamily="34" charset="0"/>
                <a:cs typeface="Tahoma" panose="020B0604030504040204" pitchFamily="34" charset="0"/>
              </a:rPr>
              <a:t>tedbirlerinin,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1085850" lvl="1"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enerji </a:t>
            </a:r>
            <a:r>
              <a:rPr lang="tr-TR" sz="2000" dirty="0">
                <a:solidFill>
                  <a:srgbClr val="002060"/>
                </a:solidFill>
                <a:latin typeface="Tahoma" pitchFamily="34" charset="0"/>
                <a:ea typeface="Tahoma" panose="020B0604030504040204" pitchFamily="34" charset="0"/>
                <a:cs typeface="Tahoma" panose="020B0604030504040204" pitchFamily="34" charset="0"/>
              </a:rPr>
              <a:t>verimliliğinin,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1085850" lvl="1" indent="-342900" algn="just">
              <a:buFont typeface="Wingdings" panose="05000000000000000000" pitchFamily="2" charset="2"/>
              <a:buChar char="ü"/>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lvl="1"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plan </a:t>
            </a:r>
            <a:r>
              <a:rPr lang="tr-TR" sz="2000" dirty="0">
                <a:solidFill>
                  <a:srgbClr val="002060"/>
                </a:solidFill>
                <a:latin typeface="Tahoma" pitchFamily="34" charset="0"/>
                <a:ea typeface="Tahoma" panose="020B0604030504040204" pitchFamily="34" charset="0"/>
                <a:cs typeface="Tahoma" panose="020B0604030504040204" pitchFamily="34" charset="0"/>
              </a:rPr>
              <a:t>ve bu Yönetmelikte gösterilen </a:t>
            </a:r>
            <a:r>
              <a:rPr lang="tr-TR" sz="2000" dirty="0" smtClean="0">
                <a:solidFill>
                  <a:srgbClr val="002060"/>
                </a:solidFill>
                <a:latin typeface="Tahoma" pitchFamily="34" charset="0"/>
                <a:ea typeface="Tahoma" panose="020B0604030504040204" pitchFamily="34" charset="0"/>
                <a:cs typeface="Tahoma" panose="020B0604030504040204" pitchFamily="34" charset="0"/>
              </a:rPr>
              <a:t>azami yüksekliğe</a:t>
            </a:r>
          </a:p>
          <a:p>
            <a:pPr lvl="1"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uygun </a:t>
            </a:r>
            <a:r>
              <a:rPr lang="tr-TR" sz="2000" dirty="0">
                <a:solidFill>
                  <a:srgbClr val="002060"/>
                </a:solidFill>
                <a:latin typeface="Tahoma" pitchFamily="34" charset="0"/>
                <a:ea typeface="Tahoma" panose="020B0604030504040204" pitchFamily="34" charset="0"/>
                <a:cs typeface="Tahoma" panose="020B0604030504040204" pitchFamily="34" charset="0"/>
              </a:rPr>
              <a:t>olması;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algn="just">
              <a:buNone/>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1085850" lvl="1"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otopark</a:t>
            </a:r>
            <a:r>
              <a:rPr lang="tr-TR" sz="2000" dirty="0">
                <a:solidFill>
                  <a:srgbClr val="002060"/>
                </a:solidFill>
                <a:latin typeface="Tahoma" pitchFamily="34" charset="0"/>
                <a:ea typeface="Tahoma" panose="020B0604030504040204" pitchFamily="34" charset="0"/>
                <a:cs typeface="Tahoma" panose="020B0604030504040204" pitchFamily="34" charset="0"/>
              </a:rPr>
              <a:t>, </a:t>
            </a:r>
          </a:p>
          <a:p>
            <a:pPr marL="1085850" lvl="1" indent="-342900" algn="just">
              <a:buFont typeface="Wingdings" panose="05000000000000000000" pitchFamily="2" charset="2"/>
              <a:buChar char="ü"/>
            </a:pPr>
            <a:r>
              <a:rPr lang="tr-TR" sz="2000" dirty="0">
                <a:solidFill>
                  <a:srgbClr val="002060"/>
                </a:solidFill>
                <a:latin typeface="Tahoma" pitchFamily="34" charset="0"/>
                <a:ea typeface="Tahoma" panose="020B0604030504040204" pitchFamily="34" charset="0"/>
                <a:cs typeface="Tahoma" panose="020B0604030504040204" pitchFamily="34" charset="0"/>
              </a:rPr>
              <a:t>sığınak, </a:t>
            </a:r>
          </a:p>
          <a:p>
            <a:pPr marL="1085850" lvl="1" indent="-342900" algn="just">
              <a:buFont typeface="Wingdings" panose="05000000000000000000" pitchFamily="2" charset="2"/>
              <a:buChar char="ü"/>
            </a:pPr>
            <a:r>
              <a:rPr lang="tr-TR" sz="2000" dirty="0">
                <a:solidFill>
                  <a:srgbClr val="002060"/>
                </a:solidFill>
                <a:latin typeface="Tahoma" pitchFamily="34" charset="0"/>
                <a:ea typeface="Tahoma" panose="020B0604030504040204" pitchFamily="34" charset="0"/>
                <a:cs typeface="Tahoma" panose="020B0604030504040204" pitchFamily="34" charset="0"/>
              </a:rPr>
              <a:t>merdiven, </a:t>
            </a:r>
          </a:p>
          <a:p>
            <a:pPr marL="1085850" lvl="1" indent="-342900" algn="just">
              <a:buFont typeface="Wingdings" panose="05000000000000000000" pitchFamily="2" charset="2"/>
              <a:buChar char="ü"/>
            </a:pPr>
            <a:r>
              <a:rPr lang="tr-TR" sz="2000" dirty="0">
                <a:solidFill>
                  <a:srgbClr val="002060"/>
                </a:solidFill>
                <a:latin typeface="Tahoma" pitchFamily="34" charset="0"/>
                <a:ea typeface="Tahoma" panose="020B0604030504040204" pitchFamily="34" charset="0"/>
                <a:cs typeface="Tahoma" panose="020B0604030504040204" pitchFamily="34" charset="0"/>
              </a:rPr>
              <a:t>asansör yeri, </a:t>
            </a:r>
          </a:p>
          <a:p>
            <a:pPr marL="1085850" lvl="1" indent="-342900" algn="just">
              <a:buFont typeface="Wingdings" panose="05000000000000000000" pitchFamily="2" charset="2"/>
              <a:buChar char="ü"/>
            </a:pPr>
            <a:r>
              <a:rPr lang="tr-TR" sz="2000" dirty="0">
                <a:solidFill>
                  <a:srgbClr val="002060"/>
                </a:solidFill>
                <a:latin typeface="Tahoma" pitchFamily="34" charset="0"/>
                <a:ea typeface="Tahoma" panose="020B0604030504040204" pitchFamily="34" charset="0"/>
                <a:cs typeface="Tahoma" panose="020B0604030504040204" pitchFamily="34" charset="0"/>
              </a:rPr>
              <a:t>ışıklık ve diğer yapı elemanlarının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1085850" lvl="1" indent="-342900" algn="just">
              <a:buFont typeface="Wingdings" panose="05000000000000000000" pitchFamily="2" charset="2"/>
              <a:buChar char="ü"/>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lvl="1"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plan </a:t>
            </a:r>
            <a:r>
              <a:rPr lang="tr-TR" sz="2000" dirty="0">
                <a:solidFill>
                  <a:srgbClr val="002060"/>
                </a:solidFill>
                <a:latin typeface="Tahoma" pitchFamily="34" charset="0"/>
                <a:ea typeface="Tahoma" panose="020B0604030504040204" pitchFamily="34" charset="0"/>
                <a:cs typeface="Tahoma" panose="020B0604030504040204" pitchFamily="34" charset="0"/>
              </a:rPr>
              <a:t>ve bu Yönetmelikte gösterilen </a:t>
            </a:r>
            <a:r>
              <a:rPr lang="tr-TR" sz="2000" dirty="0" smtClean="0">
                <a:solidFill>
                  <a:srgbClr val="002060"/>
                </a:solidFill>
                <a:latin typeface="Tahoma" pitchFamily="34" charset="0"/>
                <a:ea typeface="Tahoma" panose="020B0604030504040204" pitchFamily="34" charset="0"/>
                <a:cs typeface="Tahoma" panose="020B0604030504040204" pitchFamily="34" charset="0"/>
              </a:rPr>
              <a:t>azami yüksekliğe</a:t>
            </a:r>
          </a:p>
          <a:p>
            <a:pPr lvl="1"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göre </a:t>
            </a:r>
            <a:r>
              <a:rPr lang="tr-TR" sz="2000" dirty="0">
                <a:solidFill>
                  <a:srgbClr val="002060"/>
                </a:solidFill>
                <a:latin typeface="Tahoma" pitchFamily="34" charset="0"/>
                <a:ea typeface="Tahoma" panose="020B0604030504040204" pitchFamily="34" charset="0"/>
                <a:cs typeface="Tahoma" panose="020B0604030504040204" pitchFamily="34" charset="0"/>
              </a:rPr>
              <a:t>hesaplanması </a:t>
            </a:r>
            <a:r>
              <a:rPr lang="tr-TR" sz="2000" dirty="0" smtClean="0">
                <a:solidFill>
                  <a:srgbClr val="002060"/>
                </a:solidFill>
                <a:latin typeface="Tahoma" pitchFamily="34" charset="0"/>
                <a:ea typeface="Tahoma" panose="020B0604030504040204" pitchFamily="34" charset="0"/>
                <a:cs typeface="Tahoma" panose="020B0604030504040204" pitchFamily="34" charset="0"/>
              </a:rPr>
              <a:t>ve bırakılması zorunludur.</a:t>
            </a:r>
          </a:p>
        </p:txBody>
      </p:sp>
      <p:pic>
        <p:nvPicPr>
          <p:cNvPr id="3074" name="Picture 2" descr="C:\Users\onder.sahin\Desktop\is-330x-granit_asansor_cercevesi_4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4293096"/>
            <a:ext cx="216024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onder.sahin\Desktop\UCUZ-YANGIN-MERDIVENI-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196752"/>
            <a:ext cx="2160240" cy="2952328"/>
          </a:xfrm>
          <a:prstGeom prst="rect">
            <a:avLst/>
          </a:prstGeom>
          <a:noFill/>
          <a:extLst>
            <a:ext uri="{909E8E84-426E-40DD-AFC4-6F175D3DCCD1}">
              <a14:hiddenFill xmlns:a14="http://schemas.microsoft.com/office/drawing/2010/main">
                <a:solidFill>
                  <a:srgbClr val="FFFFFF"/>
                </a:solidFill>
              </a14:hiddenFill>
            </a:ext>
          </a:extLst>
        </p:spPr>
      </p:pic>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Eksik Katlı Bina Yapılması</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29232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2"/>
          <p:cNvSpPr>
            <a:spLocks noChangeArrowheads="1"/>
          </p:cNvSpPr>
          <p:nvPr/>
        </p:nvSpPr>
        <p:spPr bwMode="auto">
          <a:xfrm>
            <a:off x="251520" y="1196752"/>
            <a:ext cx="4176464" cy="544764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Eksik </a:t>
            </a:r>
            <a:r>
              <a:rPr lang="tr-TR" sz="2000" dirty="0">
                <a:solidFill>
                  <a:srgbClr val="002060"/>
                </a:solidFill>
                <a:latin typeface="Tahoma" pitchFamily="34" charset="0"/>
                <a:ea typeface="Tahoma" panose="020B0604030504040204" pitchFamily="34" charset="0"/>
                <a:cs typeface="Tahoma" panose="020B0604030504040204" pitchFamily="34" charset="0"/>
              </a:rPr>
              <a:t>katlı inşa edilen binanın mevcut haliyle veya tadilat yapılarak yürürlükteki plana ve mevzuata </a:t>
            </a:r>
            <a:r>
              <a:rPr lang="tr-TR" sz="2000" b="1" dirty="0">
                <a:solidFill>
                  <a:srgbClr val="002060"/>
                </a:solidFill>
                <a:latin typeface="Tahoma" pitchFamily="34" charset="0"/>
                <a:ea typeface="Tahoma" panose="020B0604030504040204" pitchFamily="34" charset="0"/>
                <a:cs typeface="Tahoma" panose="020B0604030504040204" pitchFamily="34" charset="0"/>
              </a:rPr>
              <a:t>uygunluğunun sağlanamaması halinde </a:t>
            </a:r>
            <a:r>
              <a:rPr lang="tr-TR" sz="2000" b="1" dirty="0">
                <a:solidFill>
                  <a:srgbClr val="FF0000"/>
                </a:solidFill>
                <a:latin typeface="Tahoma" pitchFamily="34" charset="0"/>
                <a:ea typeface="Tahoma" panose="020B0604030504040204" pitchFamily="34" charset="0"/>
                <a:cs typeface="Tahoma" panose="020B0604030504040204" pitchFamily="34" charset="0"/>
              </a:rPr>
              <a:t>bina yıkılmadan</a:t>
            </a:r>
            <a:r>
              <a:rPr lang="tr-TR" sz="2000" dirty="0">
                <a:solidFill>
                  <a:srgbClr val="002060"/>
                </a:solidFill>
                <a:latin typeface="Tahoma" pitchFamily="34" charset="0"/>
                <a:ea typeface="Tahoma" panose="020B0604030504040204" pitchFamily="34" charset="0"/>
                <a:cs typeface="Tahoma" panose="020B0604030504040204" pitchFamily="34" charset="0"/>
              </a:rPr>
              <a:t> kat ilavesi yapılmasına izin verilmez</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v"/>
            </a:pPr>
            <a:endParaRPr lang="tr-TR" sz="2000" dirty="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r>
              <a:rPr lang="tr-TR" sz="2000" dirty="0">
                <a:solidFill>
                  <a:srgbClr val="FF0000"/>
                </a:solidFill>
                <a:latin typeface="Tahoma" pitchFamily="34" charset="0"/>
                <a:ea typeface="Tahoma" panose="020B0604030504040204" pitchFamily="34" charset="0"/>
                <a:cs typeface="Tahoma" panose="020B0604030504040204" pitchFamily="34" charset="0"/>
              </a:rPr>
              <a:t>Eksik katlı binalara yapılacak ilavelerde fenni mesuliyet, </a:t>
            </a:r>
            <a:r>
              <a:rPr lang="tr-TR" sz="2000" dirty="0">
                <a:solidFill>
                  <a:srgbClr val="002060"/>
                </a:solidFill>
                <a:latin typeface="Tahoma" pitchFamily="34" charset="0"/>
                <a:ea typeface="Tahoma" panose="020B0604030504040204" pitchFamily="34" charset="0"/>
                <a:cs typeface="Tahoma" panose="020B0604030504040204" pitchFamily="34" charset="0"/>
              </a:rPr>
              <a:t>temel ve statik hesapları, yangın tedbirleri ve enerji verimliliği konuları da dâhil mevcut yapı ve ilave yapılan kısımları kapsayan teknik rapor düzenlemek suretiyle </a:t>
            </a:r>
            <a:r>
              <a:rPr lang="tr-TR" sz="2000" dirty="0">
                <a:solidFill>
                  <a:srgbClr val="FF0000"/>
                </a:solidFill>
                <a:latin typeface="Tahoma" pitchFamily="34" charset="0"/>
                <a:ea typeface="Tahoma" panose="020B0604030504040204" pitchFamily="34" charset="0"/>
                <a:cs typeface="Tahoma" panose="020B0604030504040204" pitchFamily="34" charset="0"/>
              </a:rPr>
              <a:t>yapı denetim kuruluşlarınca üstlenilir.</a:t>
            </a:r>
          </a:p>
        </p:txBody>
      </p:sp>
      <p:pic>
        <p:nvPicPr>
          <p:cNvPr id="1026" name="Picture 2" descr="C:\Users\onder.sahin\Desktop\ima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287" y="1196752"/>
            <a:ext cx="408017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nder.sahin\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6287" y="3645024"/>
            <a:ext cx="4080170" cy="2999372"/>
          </a:xfrm>
          <a:prstGeom prst="rect">
            <a:avLst/>
          </a:prstGeom>
          <a:noFill/>
          <a:extLst>
            <a:ext uri="{909E8E84-426E-40DD-AFC4-6F175D3DCCD1}">
              <a14:hiddenFill xmlns:a14="http://schemas.microsoft.com/office/drawing/2010/main">
                <a:solidFill>
                  <a:srgbClr val="FFFFFF"/>
                </a:solidFill>
              </a14:hiddenFill>
            </a:ext>
          </a:extLst>
        </p:spPr>
      </p:pic>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Eksik Katlı Bina Yapılması</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08820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2"/>
          <p:cNvSpPr>
            <a:spLocks noChangeArrowheads="1"/>
          </p:cNvSpPr>
          <p:nvPr/>
        </p:nvSpPr>
        <p:spPr bwMode="auto">
          <a:xfrm>
            <a:off x="251520" y="1196752"/>
            <a:ext cx="8568952" cy="297312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anose="05000000000000000000" pitchFamily="2" charset="2"/>
              <a:buChar char="v"/>
            </a:pPr>
            <a:r>
              <a:rPr lang="tr-TR" sz="2000" dirty="0">
                <a:solidFill>
                  <a:srgbClr val="FF0000"/>
                </a:solidFill>
                <a:latin typeface="Tahoma" pitchFamily="34" charset="0"/>
                <a:ea typeface="Tahoma" panose="020B0604030504040204" pitchFamily="34" charset="0"/>
                <a:cs typeface="Tahoma" panose="020B0604030504040204" pitchFamily="34" charset="0"/>
              </a:rPr>
              <a:t>İdareler;</a:t>
            </a:r>
            <a:r>
              <a:rPr lang="tr-TR" sz="2000" dirty="0">
                <a:solidFill>
                  <a:srgbClr val="002060"/>
                </a:solidFill>
                <a:latin typeface="Tahoma" pitchFamily="34" charset="0"/>
                <a:ea typeface="Tahoma" panose="020B0604030504040204" pitchFamily="34" charset="0"/>
                <a:cs typeface="Tahoma" panose="020B0604030504040204" pitchFamily="34" charset="0"/>
              </a:rPr>
              <a:t> tasarrufu altındaki yol, meydan, otopark, park, yaya bölgesi, kaldırım gibi yerler ile bunlar üzerindeki kamu hizmetlerinin yürütülebilmesi için, TSE standartlarına ve ilgili mevzuatına göre</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smtClean="0">
                <a:solidFill>
                  <a:srgbClr val="002060"/>
                </a:solidFill>
                <a:latin typeface="Tahoma" pitchFamily="34" charset="0"/>
                <a:ea typeface="Tahoma" panose="020B0604030504040204" pitchFamily="34" charset="0"/>
                <a:cs typeface="Tahoma" panose="020B0604030504040204" pitchFamily="34" charset="0"/>
              </a:rPr>
              <a:t>Bisiklet </a:t>
            </a:r>
            <a:r>
              <a:rPr lang="tr-TR" sz="2000" dirty="0">
                <a:solidFill>
                  <a:srgbClr val="002060"/>
                </a:solidFill>
                <a:latin typeface="Tahoma" pitchFamily="34" charset="0"/>
                <a:ea typeface="Tahoma" panose="020B0604030504040204" pitchFamily="34" charset="0"/>
                <a:cs typeface="Tahoma" panose="020B0604030504040204" pitchFamily="34" charset="0"/>
              </a:rPr>
              <a:t>yolu, otopark, yönlendirme, sinyalizasyon, aydınlatma ve ağaçlandırma uygulamalarıyla ve kent mobilyalarıyla beraber kaldırım ve kavşak düzenlemelerini </a:t>
            </a:r>
            <a:r>
              <a:rPr lang="tr-TR" sz="2000" dirty="0">
                <a:solidFill>
                  <a:srgbClr val="FF0000"/>
                </a:solidFill>
                <a:latin typeface="Tahoma" pitchFamily="34" charset="0"/>
                <a:ea typeface="Tahoma" panose="020B0604030504040204" pitchFamily="34" charset="0"/>
                <a:cs typeface="Tahoma" panose="020B0604030504040204" pitchFamily="34" charset="0"/>
              </a:rPr>
              <a:t>yapmak veya </a:t>
            </a:r>
            <a:r>
              <a:rPr lang="tr-TR" sz="2000" dirty="0" smtClean="0">
                <a:solidFill>
                  <a:srgbClr val="FF0000"/>
                </a:solidFill>
                <a:latin typeface="Tahoma" pitchFamily="34" charset="0"/>
                <a:ea typeface="Tahoma" panose="020B0604030504040204" pitchFamily="34" charset="0"/>
                <a:cs typeface="Tahoma" panose="020B0604030504040204" pitchFamily="34" charset="0"/>
              </a:rPr>
              <a:t>yaptırmakla </a:t>
            </a:r>
            <a:r>
              <a:rPr lang="tr-TR" sz="2000" dirty="0">
                <a:solidFill>
                  <a:srgbClr val="FF0000"/>
                </a:solidFill>
                <a:latin typeface="Tahoma" pitchFamily="34" charset="0"/>
                <a:ea typeface="Tahoma" panose="020B0604030504040204" pitchFamily="34" charset="0"/>
                <a:cs typeface="Tahoma" panose="020B0604030504040204" pitchFamily="34" charset="0"/>
              </a:rPr>
              <a:t>yükümlüdür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Ø"/>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smtClean="0">
                <a:solidFill>
                  <a:srgbClr val="002060"/>
                </a:solidFill>
                <a:latin typeface="Tahoma" pitchFamily="34" charset="0"/>
                <a:ea typeface="Tahoma" panose="020B0604030504040204" pitchFamily="34" charset="0"/>
                <a:cs typeface="Tahoma" panose="020B0604030504040204" pitchFamily="34" charset="0"/>
              </a:rPr>
              <a:t>Reklam </a:t>
            </a:r>
            <a:r>
              <a:rPr lang="tr-TR" sz="2000" dirty="0">
                <a:solidFill>
                  <a:srgbClr val="002060"/>
                </a:solidFill>
                <a:latin typeface="Tahoma" pitchFamily="34" charset="0"/>
                <a:ea typeface="Tahoma" panose="020B0604030504040204" pitchFamily="34" charset="0"/>
                <a:cs typeface="Tahoma" panose="020B0604030504040204" pitchFamily="34" charset="0"/>
              </a:rPr>
              <a:t>ve bilgilendirme levha ile pano düzenlemelerini </a:t>
            </a:r>
            <a:r>
              <a:rPr lang="tr-TR" sz="2000" dirty="0">
                <a:solidFill>
                  <a:srgbClr val="FF0000"/>
                </a:solidFill>
                <a:latin typeface="Tahoma" pitchFamily="34" charset="0"/>
                <a:ea typeface="Tahoma" panose="020B0604030504040204" pitchFamily="34" charset="0"/>
                <a:cs typeface="Tahoma" panose="020B0604030504040204" pitchFamily="34" charset="0"/>
              </a:rPr>
              <a:t>yapmak veya </a:t>
            </a:r>
            <a:r>
              <a:rPr lang="tr-TR" sz="2000" dirty="0" smtClean="0">
                <a:solidFill>
                  <a:srgbClr val="FF0000"/>
                </a:solidFill>
                <a:latin typeface="Tahoma" pitchFamily="34" charset="0"/>
                <a:ea typeface="Tahoma" panose="020B0604030504040204" pitchFamily="34" charset="0"/>
                <a:cs typeface="Tahoma" panose="020B0604030504040204" pitchFamily="34" charset="0"/>
              </a:rPr>
              <a:t>yaptırmakla </a:t>
            </a:r>
            <a:r>
              <a:rPr lang="tr-TR" sz="2000" dirty="0">
                <a:solidFill>
                  <a:srgbClr val="FF0000"/>
                </a:solidFill>
                <a:latin typeface="Tahoma" pitchFamily="34" charset="0"/>
                <a:ea typeface="Tahoma" panose="020B0604030504040204" pitchFamily="34" charset="0"/>
                <a:cs typeface="Tahoma" panose="020B0604030504040204" pitchFamily="34" charset="0"/>
              </a:rPr>
              <a:t>yükümlüdür.</a:t>
            </a:r>
          </a:p>
        </p:txBody>
      </p:sp>
      <p:sp>
        <p:nvSpPr>
          <p:cNvPr id="6" name="2 İçerik Yer Tutucusu"/>
          <p:cNvSpPr txBox="1">
            <a:spLocks/>
          </p:cNvSpPr>
          <p:nvPr/>
        </p:nvSpPr>
        <p:spPr>
          <a:xfrm>
            <a:off x="1763688" y="296652"/>
            <a:ext cx="5976664"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Yapılaşmada İdarenin Yükümlülükleri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C:\Users\Onder_\Desktop\a801e8ec3f1f0730fddc68fbdf32e195.jpg"/>
          <p:cNvPicPr>
            <a:picLocks noChangeAspect="1" noChangeArrowheads="1"/>
          </p:cNvPicPr>
          <p:nvPr/>
        </p:nvPicPr>
        <p:blipFill>
          <a:blip r:embed="rId2" cstate="print"/>
          <a:srcRect/>
          <a:stretch>
            <a:fillRect/>
          </a:stretch>
        </p:blipFill>
        <p:spPr bwMode="auto">
          <a:xfrm>
            <a:off x="4394944" y="4181698"/>
            <a:ext cx="1107628" cy="1080119"/>
          </a:xfrm>
          <a:prstGeom prst="rect">
            <a:avLst/>
          </a:prstGeom>
          <a:noFill/>
        </p:spPr>
      </p:pic>
      <p:pic>
        <p:nvPicPr>
          <p:cNvPr id="2051" name="Picture 3" descr="C:\Users\Onder_\Desktop\659x460-konak-katli-otopark-yikilacak-mi-1476139311130.jpg"/>
          <p:cNvPicPr>
            <a:picLocks noChangeAspect="1" noChangeArrowheads="1"/>
          </p:cNvPicPr>
          <p:nvPr/>
        </p:nvPicPr>
        <p:blipFill>
          <a:blip r:embed="rId3" cstate="print"/>
          <a:srcRect/>
          <a:stretch>
            <a:fillRect/>
          </a:stretch>
        </p:blipFill>
        <p:spPr bwMode="auto">
          <a:xfrm>
            <a:off x="323528" y="4169873"/>
            <a:ext cx="3960440" cy="2499485"/>
          </a:xfrm>
          <a:prstGeom prst="rect">
            <a:avLst/>
          </a:prstGeom>
          <a:noFill/>
        </p:spPr>
      </p:pic>
      <p:pic>
        <p:nvPicPr>
          <p:cNvPr id="2052" name="Picture 4" descr="C:\Users\Onder_\Desktop\ospan1.jpg"/>
          <p:cNvPicPr>
            <a:picLocks noChangeAspect="1" noChangeArrowheads="1"/>
          </p:cNvPicPr>
          <p:nvPr/>
        </p:nvPicPr>
        <p:blipFill>
          <a:blip r:embed="rId4" cstate="print"/>
          <a:srcRect/>
          <a:stretch>
            <a:fillRect/>
          </a:stretch>
        </p:blipFill>
        <p:spPr bwMode="auto">
          <a:xfrm>
            <a:off x="5547072" y="4169874"/>
            <a:ext cx="3168352" cy="1091943"/>
          </a:xfrm>
          <a:prstGeom prst="rect">
            <a:avLst/>
          </a:prstGeom>
          <a:noFill/>
        </p:spPr>
      </p:pic>
      <p:pic>
        <p:nvPicPr>
          <p:cNvPr id="2053" name="Picture 5" descr="C:\Users\Onder_\Desktop\manisaya_40_kilometrelik_bisiklet_yolu_yapiliyor_h63476_aeb09.jpg"/>
          <p:cNvPicPr>
            <a:picLocks noChangeAspect="1" noChangeArrowheads="1"/>
          </p:cNvPicPr>
          <p:nvPr/>
        </p:nvPicPr>
        <p:blipFill>
          <a:blip r:embed="rId5" cstate="print"/>
          <a:srcRect/>
          <a:stretch>
            <a:fillRect/>
          </a:stretch>
        </p:blipFill>
        <p:spPr bwMode="auto">
          <a:xfrm>
            <a:off x="4500562" y="5368402"/>
            <a:ext cx="4242147" cy="1300957"/>
          </a:xfrm>
          <a:prstGeom prst="rect">
            <a:avLst/>
          </a:prstGeom>
          <a:noFill/>
        </p:spPr>
      </p:pic>
    </p:spTree>
    <p:extLst>
      <p:ext uri="{BB962C8B-B14F-4D97-AF65-F5344CB8AC3E}">
        <p14:creationId xmlns:p14="http://schemas.microsoft.com/office/powerpoint/2010/main" val="3018574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3" y="1199667"/>
            <a:ext cx="8262715" cy="2864333"/>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tr-TR" sz="2000" b="1" u="sng"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genişlikleri;</a:t>
            </a:r>
          </a:p>
          <a:p>
            <a:pPr marL="457200" lvl="1" indent="0" algn="just">
              <a:lnSpc>
                <a:spcPct val="15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Konut ve ticaret bölgelerinde:</a:t>
            </a:r>
          </a:p>
          <a:p>
            <a:pPr marL="914400" lvl="2" indent="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9 kata kadar (9 kat dâhil) inşaata müsait yerlerde:</a:t>
            </a:r>
          </a:p>
          <a:p>
            <a:pPr marL="914400" lvl="2" indent="0" algn="just">
              <a:lnSpc>
                <a:spcPct val="100000"/>
              </a:lnSpc>
              <a:buNone/>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Bitişik nizamda: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(9.00)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metreden,</a:t>
            </a:r>
          </a:p>
          <a:p>
            <a:pPr marL="914400" lvl="2" indent="0" algn="just">
              <a:lnSpc>
                <a:spcPct val="100000"/>
              </a:lnSpc>
              <a:buNone/>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Blok başlarında: Yan bahçe mesafeleri toplamı + (9.00) metreden,</a:t>
            </a:r>
          </a:p>
          <a:p>
            <a:pPr marL="914400" lvl="2" indent="0" algn="just">
              <a:lnSpc>
                <a:spcPct val="100000"/>
              </a:lnSpc>
              <a:buNone/>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Ayrık nizamda: Yan bahçe mesafeleri toplamı + (9.00) metreden az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olamaz.</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6 Dikdörtgen">
            <a:extLst>
              <a:ext uri="{FF2B5EF4-FFF2-40B4-BE49-F238E27FC236}">
                <a16:creationId xmlns="" xmlns:a16="http://schemas.microsoft.com/office/drawing/2014/main" id="{8A8AC4A2-0E75-4F82-8413-B8CC584849A6}"/>
              </a:ext>
            </a:extLst>
          </p:cNvPr>
          <p:cNvSpPr/>
          <p:nvPr/>
        </p:nvSpPr>
        <p:spPr>
          <a:xfrm>
            <a:off x="1958065" y="5175172"/>
            <a:ext cx="2805113" cy="714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8" name="24 Metin kutusu">
            <a:extLst>
              <a:ext uri="{FF2B5EF4-FFF2-40B4-BE49-F238E27FC236}">
                <a16:creationId xmlns="" xmlns:a16="http://schemas.microsoft.com/office/drawing/2014/main" id="{9E2A89B6-2BF5-4CBC-834A-6D4CFDB41DF4}"/>
              </a:ext>
            </a:extLst>
          </p:cNvPr>
          <p:cNvSpPr txBox="1">
            <a:spLocks noChangeArrowheads="1"/>
          </p:cNvSpPr>
          <p:nvPr/>
        </p:nvSpPr>
        <p:spPr bwMode="auto">
          <a:xfrm>
            <a:off x="2928028" y="5246610"/>
            <a:ext cx="87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3600">
                <a:latin typeface="Times New Roman" panose="02020603050405020304" pitchFamily="18" charset="0"/>
                <a:cs typeface="Times New Roman" panose="02020603050405020304" pitchFamily="18" charset="0"/>
              </a:rPr>
              <a:t>B-9</a:t>
            </a:r>
          </a:p>
        </p:txBody>
      </p:sp>
      <p:cxnSp>
        <p:nvCxnSpPr>
          <p:cNvPr id="9" name="8 Düz Bağlayıcı">
            <a:extLst>
              <a:ext uri="{FF2B5EF4-FFF2-40B4-BE49-F238E27FC236}">
                <a16:creationId xmlns="" xmlns:a16="http://schemas.microsoft.com/office/drawing/2014/main" id="{EFE64321-7AE6-4365-9B56-64E50C97E194}"/>
              </a:ext>
            </a:extLst>
          </p:cNvPr>
          <p:cNvCxnSpPr/>
          <p:nvPr/>
        </p:nvCxnSpPr>
        <p:spPr>
          <a:xfrm>
            <a:off x="1619928" y="5032297"/>
            <a:ext cx="2214562" cy="1588"/>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26 Metin kutusu">
            <a:extLst>
              <a:ext uri="{FF2B5EF4-FFF2-40B4-BE49-F238E27FC236}">
                <a16:creationId xmlns="" xmlns:a16="http://schemas.microsoft.com/office/drawing/2014/main" id="{D2EB48A5-9C4C-4FCB-AA80-BA300269ADC9}"/>
              </a:ext>
            </a:extLst>
          </p:cNvPr>
          <p:cNvSpPr txBox="1">
            <a:spLocks noChangeArrowheads="1"/>
          </p:cNvSpPr>
          <p:nvPr/>
        </p:nvSpPr>
        <p:spPr bwMode="auto">
          <a:xfrm>
            <a:off x="3120115" y="4789410"/>
            <a:ext cx="3571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9</a:t>
            </a:r>
          </a:p>
        </p:txBody>
      </p:sp>
      <p:sp>
        <p:nvSpPr>
          <p:cNvPr id="15" name="27 Metin kutusu">
            <a:extLst>
              <a:ext uri="{FF2B5EF4-FFF2-40B4-BE49-F238E27FC236}">
                <a16:creationId xmlns="" xmlns:a16="http://schemas.microsoft.com/office/drawing/2014/main" id="{6D14C6FC-C19C-41F6-9E59-1389F5E171F5}"/>
              </a:ext>
            </a:extLst>
          </p:cNvPr>
          <p:cNvSpPr txBox="1">
            <a:spLocks noChangeArrowheads="1"/>
          </p:cNvSpPr>
          <p:nvPr/>
        </p:nvSpPr>
        <p:spPr bwMode="auto">
          <a:xfrm>
            <a:off x="2119990" y="4794172"/>
            <a:ext cx="3571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9</a:t>
            </a:r>
          </a:p>
        </p:txBody>
      </p:sp>
      <p:sp>
        <p:nvSpPr>
          <p:cNvPr id="16" name="28 Metin kutusu">
            <a:extLst>
              <a:ext uri="{FF2B5EF4-FFF2-40B4-BE49-F238E27FC236}">
                <a16:creationId xmlns="" xmlns:a16="http://schemas.microsoft.com/office/drawing/2014/main" id="{33991F5B-1665-489D-A08B-7F1AC38ABAFB}"/>
              </a:ext>
            </a:extLst>
          </p:cNvPr>
          <p:cNvSpPr txBox="1">
            <a:spLocks noChangeArrowheads="1"/>
          </p:cNvSpPr>
          <p:nvPr/>
        </p:nvSpPr>
        <p:spPr bwMode="auto">
          <a:xfrm>
            <a:off x="1615165" y="4789410"/>
            <a:ext cx="3571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5</a:t>
            </a:r>
          </a:p>
        </p:txBody>
      </p:sp>
      <p:sp>
        <p:nvSpPr>
          <p:cNvPr id="17" name="16 Dikdörtgen">
            <a:extLst>
              <a:ext uri="{FF2B5EF4-FFF2-40B4-BE49-F238E27FC236}">
                <a16:creationId xmlns="" xmlns:a16="http://schemas.microsoft.com/office/drawing/2014/main" id="{19003C67-35B3-4C3E-9C05-3049ABED0A77}"/>
              </a:ext>
            </a:extLst>
          </p:cNvPr>
          <p:cNvSpPr/>
          <p:nvPr/>
        </p:nvSpPr>
        <p:spPr>
          <a:xfrm>
            <a:off x="5271178" y="5175172"/>
            <a:ext cx="1714500" cy="714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cxnSp>
        <p:nvCxnSpPr>
          <p:cNvPr id="18" name="17 Düz Bağlayıcı">
            <a:extLst>
              <a:ext uri="{FF2B5EF4-FFF2-40B4-BE49-F238E27FC236}">
                <a16:creationId xmlns="" xmlns:a16="http://schemas.microsoft.com/office/drawing/2014/main" id="{572E4C0E-DF1D-424E-9692-A2FD11C2BCD2}"/>
              </a:ext>
            </a:extLst>
          </p:cNvPr>
          <p:cNvCxnSpPr/>
          <p:nvPr/>
        </p:nvCxnSpPr>
        <p:spPr>
          <a:xfrm>
            <a:off x="3834490" y="5032297"/>
            <a:ext cx="1214438" cy="158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31 Metin kutusu">
            <a:extLst>
              <a:ext uri="{FF2B5EF4-FFF2-40B4-BE49-F238E27FC236}">
                <a16:creationId xmlns="" xmlns:a16="http://schemas.microsoft.com/office/drawing/2014/main" id="{072C63A2-CC3B-4799-81F1-E1D37781D12B}"/>
              </a:ext>
            </a:extLst>
          </p:cNvPr>
          <p:cNvSpPr txBox="1">
            <a:spLocks noChangeArrowheads="1"/>
          </p:cNvSpPr>
          <p:nvPr/>
        </p:nvSpPr>
        <p:spPr bwMode="auto">
          <a:xfrm>
            <a:off x="5691865" y="5175172"/>
            <a:ext cx="87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3600">
                <a:latin typeface="Times New Roman" panose="02020603050405020304" pitchFamily="18" charset="0"/>
                <a:cs typeface="Times New Roman" panose="02020603050405020304" pitchFamily="18" charset="0"/>
              </a:rPr>
              <a:t>B-9</a:t>
            </a:r>
          </a:p>
        </p:txBody>
      </p:sp>
      <p:sp>
        <p:nvSpPr>
          <p:cNvPr id="20" name="32 Metin kutusu">
            <a:extLst>
              <a:ext uri="{FF2B5EF4-FFF2-40B4-BE49-F238E27FC236}">
                <a16:creationId xmlns="" xmlns:a16="http://schemas.microsoft.com/office/drawing/2014/main" id="{73C91E84-70AA-40C6-9264-59077ED7D18D}"/>
              </a:ext>
            </a:extLst>
          </p:cNvPr>
          <p:cNvSpPr txBox="1">
            <a:spLocks noChangeArrowheads="1"/>
          </p:cNvSpPr>
          <p:nvPr/>
        </p:nvSpPr>
        <p:spPr bwMode="auto">
          <a:xfrm>
            <a:off x="4112303" y="4789410"/>
            <a:ext cx="3571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dirty="0">
                <a:latin typeface="Times New Roman" panose="02020603050405020304" pitchFamily="18" charset="0"/>
                <a:cs typeface="Times New Roman" panose="02020603050405020304" pitchFamily="18" charset="0"/>
              </a:rPr>
              <a:t>9</a:t>
            </a:r>
          </a:p>
        </p:txBody>
      </p:sp>
      <p:sp>
        <p:nvSpPr>
          <p:cNvPr id="21" name="33 Metin kutusu">
            <a:extLst>
              <a:ext uri="{FF2B5EF4-FFF2-40B4-BE49-F238E27FC236}">
                <a16:creationId xmlns="" xmlns:a16="http://schemas.microsoft.com/office/drawing/2014/main" id="{09CE58A5-23A4-42DF-8CCA-B514F866B79E}"/>
              </a:ext>
            </a:extLst>
          </p:cNvPr>
          <p:cNvSpPr txBox="1">
            <a:spLocks noChangeArrowheads="1"/>
          </p:cNvSpPr>
          <p:nvPr/>
        </p:nvSpPr>
        <p:spPr bwMode="auto">
          <a:xfrm>
            <a:off x="4685390" y="4784647"/>
            <a:ext cx="4508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300">
                <a:latin typeface="Times New Roman" panose="02020603050405020304" pitchFamily="18" charset="0"/>
                <a:cs typeface="Times New Roman" panose="02020603050405020304" pitchFamily="18" charset="0"/>
              </a:rPr>
              <a:t>5,5</a:t>
            </a:r>
          </a:p>
        </p:txBody>
      </p:sp>
      <p:grpSp>
        <p:nvGrpSpPr>
          <p:cNvPr id="2" name="34 Grup">
            <a:extLst>
              <a:ext uri="{FF2B5EF4-FFF2-40B4-BE49-F238E27FC236}">
                <a16:creationId xmlns="" xmlns:a16="http://schemas.microsoft.com/office/drawing/2014/main" id="{0643993D-09EC-44FA-9F3A-50A65364F80F}"/>
              </a:ext>
            </a:extLst>
          </p:cNvPr>
          <p:cNvGrpSpPr>
            <a:grpSpLocks/>
          </p:cNvGrpSpPr>
          <p:nvPr/>
        </p:nvGrpSpPr>
        <p:grpSpPr bwMode="auto">
          <a:xfrm>
            <a:off x="1604053" y="4805285"/>
            <a:ext cx="5692775" cy="1512887"/>
            <a:chOff x="3428992" y="1631144"/>
            <a:chExt cx="5327892" cy="1512898"/>
          </a:xfrm>
        </p:grpSpPr>
        <p:sp>
          <p:nvSpPr>
            <p:cNvPr id="23" name="22 Dikdörtgen">
              <a:extLst>
                <a:ext uri="{FF2B5EF4-FFF2-40B4-BE49-F238E27FC236}">
                  <a16:creationId xmlns="" xmlns:a16="http://schemas.microsoft.com/office/drawing/2014/main" id="{75F9646F-B894-41DD-A6E4-CD8C79CD4E5E}"/>
                </a:ext>
              </a:extLst>
            </p:cNvPr>
            <p:cNvSpPr/>
            <p:nvPr/>
          </p:nvSpPr>
          <p:spPr>
            <a:xfrm>
              <a:off x="3428992" y="1642256"/>
              <a:ext cx="5327892" cy="1500199"/>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cxnSp>
          <p:nvCxnSpPr>
            <p:cNvPr id="24" name="23 Düz Bağlayıcı">
              <a:extLst>
                <a:ext uri="{FF2B5EF4-FFF2-40B4-BE49-F238E27FC236}">
                  <a16:creationId xmlns="" xmlns:a16="http://schemas.microsoft.com/office/drawing/2014/main" id="{2E876529-4876-4653-A925-5A9DFFE0E207}"/>
                </a:ext>
              </a:extLst>
            </p:cNvPr>
            <p:cNvCxnSpPr/>
            <p:nvPr/>
          </p:nvCxnSpPr>
          <p:spPr>
            <a:xfrm rot="5400000">
              <a:off x="4771569" y="2393200"/>
              <a:ext cx="1500198" cy="1485"/>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24 Düz Bağlayıcı">
              <a:extLst>
                <a:ext uri="{FF2B5EF4-FFF2-40B4-BE49-F238E27FC236}">
                  <a16:creationId xmlns="" xmlns:a16="http://schemas.microsoft.com/office/drawing/2014/main" id="{5B5E5E5C-F358-4C09-B018-58D7727684FC}"/>
                </a:ext>
              </a:extLst>
            </p:cNvPr>
            <p:cNvCxnSpPr/>
            <p:nvPr/>
          </p:nvCxnSpPr>
          <p:spPr>
            <a:xfrm rot="5400000">
              <a:off x="5888159" y="2392406"/>
              <a:ext cx="1498611" cy="148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25 Düz Bağlayıcı">
              <a:extLst>
                <a:ext uri="{FF2B5EF4-FFF2-40B4-BE49-F238E27FC236}">
                  <a16:creationId xmlns="" xmlns:a16="http://schemas.microsoft.com/office/drawing/2014/main" id="{BB340A12-6BE3-4498-A55B-6FDD90EE532F}"/>
                </a:ext>
              </a:extLst>
            </p:cNvPr>
            <p:cNvCxnSpPr/>
            <p:nvPr/>
          </p:nvCxnSpPr>
          <p:spPr>
            <a:xfrm rot="5400000">
              <a:off x="6951160" y="2393200"/>
              <a:ext cx="1500198" cy="148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26 Düz Bağlayıcı">
              <a:extLst>
                <a:ext uri="{FF2B5EF4-FFF2-40B4-BE49-F238E27FC236}">
                  <a16:creationId xmlns="" xmlns:a16="http://schemas.microsoft.com/office/drawing/2014/main" id="{D518F085-3810-44C5-A5A1-CF0B97B5EAD0}"/>
                </a:ext>
              </a:extLst>
            </p:cNvPr>
            <p:cNvCxnSpPr/>
            <p:nvPr/>
          </p:nvCxnSpPr>
          <p:spPr>
            <a:xfrm rot="5400000">
              <a:off x="3865263" y="2380500"/>
              <a:ext cx="1500198" cy="1485"/>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8" name="40 Metin kutusu">
            <a:extLst>
              <a:ext uri="{FF2B5EF4-FFF2-40B4-BE49-F238E27FC236}">
                <a16:creationId xmlns="" xmlns:a16="http://schemas.microsoft.com/office/drawing/2014/main" id="{F6C90C91-E3E9-4E39-98B6-7CFEDACC9699}"/>
              </a:ext>
            </a:extLst>
          </p:cNvPr>
          <p:cNvSpPr txBox="1">
            <a:spLocks noChangeArrowheads="1"/>
          </p:cNvSpPr>
          <p:nvPr/>
        </p:nvSpPr>
        <p:spPr bwMode="auto">
          <a:xfrm>
            <a:off x="4296453" y="4441747"/>
            <a:ext cx="1785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600" dirty="0">
                <a:latin typeface="Times New Roman" panose="02020603050405020304" pitchFamily="18" charset="0"/>
                <a:cs typeface="Times New Roman" panose="02020603050405020304" pitchFamily="18" charset="0"/>
              </a:rPr>
              <a:t>YOL</a:t>
            </a:r>
          </a:p>
        </p:txBody>
      </p:sp>
      <p:sp>
        <p:nvSpPr>
          <p:cNvPr id="29" name="41 Metin kutusu">
            <a:extLst>
              <a:ext uri="{FF2B5EF4-FFF2-40B4-BE49-F238E27FC236}">
                <a16:creationId xmlns="" xmlns:a16="http://schemas.microsoft.com/office/drawing/2014/main" id="{774679A5-5B8A-444C-90DD-C33552144A8F}"/>
              </a:ext>
            </a:extLst>
          </p:cNvPr>
          <p:cNvSpPr txBox="1">
            <a:spLocks noChangeArrowheads="1"/>
          </p:cNvSpPr>
          <p:nvPr/>
        </p:nvSpPr>
        <p:spPr bwMode="auto">
          <a:xfrm rot="-5400000">
            <a:off x="543603" y="4623466"/>
            <a:ext cx="1785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600" dirty="0">
                <a:latin typeface="Times New Roman" panose="02020603050405020304" pitchFamily="18" charset="0"/>
                <a:cs typeface="Times New Roman" panose="02020603050405020304" pitchFamily="18" charset="0"/>
              </a:rPr>
              <a:t>YOL</a:t>
            </a:r>
          </a:p>
        </p:txBody>
      </p:sp>
      <p:sp>
        <p:nvSpPr>
          <p:cNvPr id="30" name="29 Dikdörtgen">
            <a:extLst>
              <a:ext uri="{FF2B5EF4-FFF2-40B4-BE49-F238E27FC236}">
                <a16:creationId xmlns="" xmlns:a16="http://schemas.microsoft.com/office/drawing/2014/main" id="{9298C860-8076-4278-9E48-A33EA702921D}"/>
              </a:ext>
            </a:extLst>
          </p:cNvPr>
          <p:cNvSpPr/>
          <p:nvPr/>
        </p:nvSpPr>
        <p:spPr>
          <a:xfrm flipV="1">
            <a:off x="1296078" y="4295458"/>
            <a:ext cx="6286500" cy="24459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cxnSp>
        <p:nvCxnSpPr>
          <p:cNvPr id="31" name="30 Düz Bağlayıcı">
            <a:extLst>
              <a:ext uri="{FF2B5EF4-FFF2-40B4-BE49-F238E27FC236}">
                <a16:creationId xmlns="" xmlns:a16="http://schemas.microsoft.com/office/drawing/2014/main" id="{F8045A97-4ACD-4AB1-8E50-8BA2EF8CD49D}"/>
              </a:ext>
            </a:extLst>
          </p:cNvPr>
          <p:cNvCxnSpPr/>
          <p:nvPr/>
        </p:nvCxnSpPr>
        <p:spPr>
          <a:xfrm rot="5400000" flipH="1" flipV="1">
            <a:off x="1869166" y="5019597"/>
            <a:ext cx="21431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Düz Bağlayıcı">
            <a:extLst>
              <a:ext uri="{FF2B5EF4-FFF2-40B4-BE49-F238E27FC236}">
                <a16:creationId xmlns="" xmlns:a16="http://schemas.microsoft.com/office/drawing/2014/main" id="{906F252E-1E11-45D6-89A7-B1923BC7B5FD}"/>
              </a:ext>
            </a:extLst>
          </p:cNvPr>
          <p:cNvCxnSpPr/>
          <p:nvPr/>
        </p:nvCxnSpPr>
        <p:spPr>
          <a:xfrm rot="5400000" flipH="1" flipV="1">
            <a:off x="4656815" y="5005310"/>
            <a:ext cx="21431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20635352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2"/>
          <p:cNvSpPr>
            <a:spLocks noChangeArrowheads="1"/>
          </p:cNvSpPr>
          <p:nvPr/>
        </p:nvSpPr>
        <p:spPr bwMode="auto">
          <a:xfrm>
            <a:off x="251520" y="1196752"/>
            <a:ext cx="8568952" cy="310854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anose="05000000000000000000" pitchFamily="2" charset="2"/>
              <a:buChar char="Ø"/>
            </a:pPr>
            <a:r>
              <a:rPr lang="tr-TR" sz="2000" dirty="0" smtClean="0">
                <a:solidFill>
                  <a:srgbClr val="002060"/>
                </a:solidFill>
                <a:latin typeface="Tahoma" pitchFamily="34" charset="0"/>
                <a:ea typeface="Tahoma" panose="020B0604030504040204" pitchFamily="34" charset="0"/>
                <a:cs typeface="Tahoma" panose="020B0604030504040204" pitchFamily="34" charset="0"/>
              </a:rPr>
              <a:t>Topluma </a:t>
            </a:r>
            <a:r>
              <a:rPr lang="tr-TR" sz="2000" dirty="0">
                <a:solidFill>
                  <a:srgbClr val="002060"/>
                </a:solidFill>
                <a:latin typeface="Tahoma" pitchFamily="34" charset="0"/>
                <a:ea typeface="Tahoma" panose="020B0604030504040204" pitchFamily="34" charset="0"/>
                <a:cs typeface="Tahoma" panose="020B0604030504040204" pitchFamily="34" charset="0"/>
              </a:rPr>
              <a:t>açık yerlerde ihtiyaçların karşılanması amacıyla; büfe, mescit, para çekme makinesi, telefon kulübesi, tuvalet, çeşme ve benzeri tesislerin kurulmasına ilişkin iş ve işlemleri </a:t>
            </a:r>
            <a:r>
              <a:rPr lang="tr-TR" sz="2000" dirty="0" smtClean="0">
                <a:solidFill>
                  <a:srgbClr val="002060"/>
                </a:solidFill>
                <a:latin typeface="Tahoma" pitchFamily="34" charset="0"/>
                <a:ea typeface="Tahoma" panose="020B0604030504040204" pitchFamily="34" charset="0"/>
                <a:cs typeface="Tahoma" panose="020B0604030504040204" pitchFamily="34" charset="0"/>
              </a:rPr>
              <a:t>yürütmekle </a:t>
            </a:r>
            <a:r>
              <a:rPr lang="tr-TR" sz="2000" dirty="0">
                <a:solidFill>
                  <a:srgbClr val="002060"/>
                </a:solidFill>
                <a:latin typeface="Tahoma" pitchFamily="34" charset="0"/>
                <a:ea typeface="Tahoma" panose="020B0604030504040204" pitchFamily="34" charset="0"/>
                <a:cs typeface="Tahoma" panose="020B0604030504040204" pitchFamily="34" charset="0"/>
              </a:rPr>
              <a:t>yükümlüdür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Ø"/>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smtClean="0">
                <a:solidFill>
                  <a:srgbClr val="002060"/>
                </a:solidFill>
                <a:latin typeface="Tahoma" pitchFamily="34" charset="0"/>
                <a:ea typeface="Tahoma" panose="020B0604030504040204" pitchFamily="34" charset="0"/>
                <a:cs typeface="Tahoma" panose="020B0604030504040204" pitchFamily="34" charset="0"/>
              </a:rPr>
              <a:t>Belirli </a:t>
            </a:r>
            <a:r>
              <a:rPr lang="tr-TR" sz="2000" dirty="0">
                <a:solidFill>
                  <a:srgbClr val="002060"/>
                </a:solidFill>
                <a:latin typeface="Tahoma" pitchFamily="34" charset="0"/>
                <a:ea typeface="Tahoma" panose="020B0604030504040204" pitchFamily="34" charset="0"/>
                <a:cs typeface="Tahoma" panose="020B0604030504040204" pitchFamily="34" charset="0"/>
              </a:rPr>
              <a:t>bir süre için düzenlenen sosyal ve kültürel etkinlikler için geçici olarak ihtiyaç duyulan altyapıyı ve geçici olarak talep edilen hafif ve sökülüp takılır malzemeden yapılan fuar, sergi, sahne ve çadır gibi üstyapının kurulması ve kaldırılması için gereken izinlerin verilmesine ilişkin iş ve işlemleri yürütmekle ve güvenlik tedbirlerinin alınmasını </a:t>
            </a:r>
            <a:r>
              <a:rPr lang="tr-TR" sz="2000" dirty="0" smtClean="0">
                <a:solidFill>
                  <a:srgbClr val="002060"/>
                </a:solidFill>
                <a:latin typeface="Tahoma" pitchFamily="34" charset="0"/>
                <a:ea typeface="Tahoma" panose="020B0604030504040204" pitchFamily="34" charset="0"/>
                <a:cs typeface="Tahoma" panose="020B0604030504040204" pitchFamily="34" charset="0"/>
              </a:rPr>
              <a:t>sağlamakla yükümlüdür</a:t>
            </a:r>
            <a:r>
              <a:rPr lang="tr-TR" sz="2000" dirty="0">
                <a:solidFill>
                  <a:srgbClr val="002060"/>
                </a:solidFill>
                <a:latin typeface="Tahoma" pitchFamily="34" charset="0"/>
                <a:ea typeface="Tahoma" panose="020B0604030504040204" pitchFamily="34" charset="0"/>
                <a:cs typeface="Tahoma" panose="020B0604030504040204" pitchFamily="34" charset="0"/>
              </a:rPr>
              <a:t>.</a:t>
            </a:r>
          </a:p>
        </p:txBody>
      </p:sp>
      <p:pic>
        <p:nvPicPr>
          <p:cNvPr id="4" name="Picture 3" descr="C:\Users\onder.sahin\Desktop\4b1bf08a29982285239320dc303d83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5470574"/>
            <a:ext cx="1728192" cy="11267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onder.sahin\Desktop\imag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5470574"/>
            <a:ext cx="1067777" cy="11267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Onder_\Desktop\meydan-5.jpg"/>
          <p:cNvPicPr>
            <a:picLocks noChangeAspect="1" noChangeArrowheads="1"/>
          </p:cNvPicPr>
          <p:nvPr/>
        </p:nvPicPr>
        <p:blipFill>
          <a:blip r:embed="rId4" cstate="print"/>
          <a:srcRect/>
          <a:stretch>
            <a:fillRect/>
          </a:stretch>
        </p:blipFill>
        <p:spPr bwMode="auto">
          <a:xfrm>
            <a:off x="395537" y="4305295"/>
            <a:ext cx="4248472" cy="2330559"/>
          </a:xfrm>
          <a:prstGeom prst="rect">
            <a:avLst/>
          </a:prstGeom>
          <a:noFill/>
        </p:spPr>
      </p:pic>
      <p:pic>
        <p:nvPicPr>
          <p:cNvPr id="3075" name="Picture 3" descr="C:\Users\Onder_\Desktop\1560441_stock-photo-atm-machine.jpg"/>
          <p:cNvPicPr>
            <a:picLocks noChangeAspect="1" noChangeArrowheads="1"/>
          </p:cNvPicPr>
          <p:nvPr/>
        </p:nvPicPr>
        <p:blipFill>
          <a:blip r:embed="rId5" cstate="print"/>
          <a:srcRect/>
          <a:stretch>
            <a:fillRect/>
          </a:stretch>
        </p:blipFill>
        <p:spPr bwMode="auto">
          <a:xfrm>
            <a:off x="7740352" y="5301207"/>
            <a:ext cx="1403648" cy="1556793"/>
          </a:xfrm>
          <a:prstGeom prst="rect">
            <a:avLst/>
          </a:prstGeom>
          <a:noFill/>
        </p:spPr>
      </p:pic>
      <p:pic>
        <p:nvPicPr>
          <p:cNvPr id="3077" name="Picture 5" descr="C:\Users\Onder_\Desktop\1922676-bos-kulubeler.jpg"/>
          <p:cNvPicPr>
            <a:picLocks noChangeAspect="1" noChangeArrowheads="1"/>
          </p:cNvPicPr>
          <p:nvPr/>
        </p:nvPicPr>
        <p:blipFill>
          <a:blip r:embed="rId6" cstate="print"/>
          <a:srcRect/>
          <a:stretch>
            <a:fillRect/>
          </a:stretch>
        </p:blipFill>
        <p:spPr bwMode="auto">
          <a:xfrm>
            <a:off x="7020272" y="4077071"/>
            <a:ext cx="1728192" cy="1224136"/>
          </a:xfrm>
          <a:prstGeom prst="rect">
            <a:avLst/>
          </a:prstGeom>
          <a:noFill/>
        </p:spPr>
      </p:pic>
      <p:pic>
        <p:nvPicPr>
          <p:cNvPr id="1026" name="Picture 2" descr="C:\Users\onder.sahin\Desktop\büfel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077071"/>
            <a:ext cx="2088232" cy="1224136"/>
          </a:xfrm>
          <a:prstGeom prst="rect">
            <a:avLst/>
          </a:prstGeom>
          <a:noFill/>
          <a:extLst>
            <a:ext uri="{909E8E84-426E-40DD-AFC4-6F175D3DCCD1}">
              <a14:hiddenFill xmlns:a14="http://schemas.microsoft.com/office/drawing/2010/main">
                <a:solidFill>
                  <a:srgbClr val="FFFFFF"/>
                </a:solidFill>
              </a14:hiddenFill>
            </a:ext>
          </a:extLst>
        </p:spPr>
      </p:pic>
      <p:sp>
        <p:nvSpPr>
          <p:cNvPr id="10" name="2 İçerik Yer Tutucusu"/>
          <p:cNvSpPr txBox="1">
            <a:spLocks/>
          </p:cNvSpPr>
          <p:nvPr/>
        </p:nvSpPr>
        <p:spPr>
          <a:xfrm>
            <a:off x="1763688" y="296652"/>
            <a:ext cx="5976664"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Yapılaşmada İdarenin Yükümlülükleri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8928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2"/>
          <p:cNvSpPr>
            <a:spLocks noChangeArrowheads="1"/>
          </p:cNvSpPr>
          <p:nvPr/>
        </p:nvSpPr>
        <p:spPr bwMode="auto">
          <a:xfrm>
            <a:off x="251520" y="1196752"/>
            <a:ext cx="8568952" cy="123110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Birinci fıkrada belirtilenlerin </a:t>
            </a:r>
            <a:r>
              <a:rPr lang="tr-TR" sz="2000" dirty="0">
                <a:solidFill>
                  <a:srgbClr val="002060"/>
                </a:solidFill>
                <a:latin typeface="Tahoma" pitchFamily="34" charset="0"/>
                <a:ea typeface="Tahoma" panose="020B0604030504040204" pitchFamily="34" charset="0"/>
                <a:cs typeface="Tahoma" panose="020B0604030504040204" pitchFamily="34" charset="0"/>
              </a:rPr>
              <a:t>ve her türlü altyapının yapımı ve kullanımı ile bakım ve onarımı sırasında </a:t>
            </a:r>
            <a:r>
              <a:rPr lang="tr-TR" sz="2000" dirty="0">
                <a:solidFill>
                  <a:srgbClr val="FF0000"/>
                </a:solidFill>
                <a:latin typeface="Tahoma" pitchFamily="34" charset="0"/>
                <a:ea typeface="Tahoma" panose="020B0604030504040204" pitchFamily="34" charset="0"/>
                <a:cs typeface="Tahoma" panose="020B0604030504040204" pitchFamily="34" charset="0"/>
              </a:rPr>
              <a:t>yaya sirkülasyonunun engellenmemesi, engellilerin erişiminin, can ve mal güvenliğinin sağlanması zorunludur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endParaRPr lang="tr-TR" sz="2000" dirty="0">
              <a:solidFill>
                <a:srgbClr val="FF0000"/>
              </a:solidFill>
              <a:latin typeface="Tahoma" pitchFamily="34" charset="0"/>
              <a:ea typeface="Tahoma" panose="020B0604030504040204" pitchFamily="34" charset="0"/>
              <a:cs typeface="Tahoma" panose="020B0604030504040204" pitchFamily="34" charset="0"/>
            </a:endParaRPr>
          </a:p>
        </p:txBody>
      </p:sp>
      <p:pic>
        <p:nvPicPr>
          <p:cNvPr id="8" name="Picture 2" descr="C:\Users\pc\Desktop\engelsiz-eyup-icin-start-verildi-12026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2510875"/>
            <a:ext cx="3876924" cy="197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149080"/>
            <a:ext cx="4068451" cy="253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ikdörtgen 2"/>
          <p:cNvSpPr>
            <a:spLocks noChangeArrowheads="1"/>
          </p:cNvSpPr>
          <p:nvPr/>
        </p:nvSpPr>
        <p:spPr bwMode="auto">
          <a:xfrm>
            <a:off x="251519" y="2677148"/>
            <a:ext cx="4284475" cy="132343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Bu madde </a:t>
            </a:r>
            <a:r>
              <a:rPr lang="tr-TR" sz="2000" dirty="0">
                <a:solidFill>
                  <a:srgbClr val="002060"/>
                </a:solidFill>
                <a:latin typeface="Tahoma" pitchFamily="34" charset="0"/>
                <a:ea typeface="Tahoma" panose="020B0604030504040204" pitchFamily="34" charset="0"/>
                <a:cs typeface="Tahoma" panose="020B0604030504040204" pitchFamily="34" charset="0"/>
              </a:rPr>
              <a:t>kapsamında yürütülen çalışmalarda </a:t>
            </a:r>
            <a:r>
              <a:rPr lang="tr-TR" sz="2000" b="1" dirty="0">
                <a:solidFill>
                  <a:srgbClr val="002060"/>
                </a:solidFill>
                <a:latin typeface="Tahoma" pitchFamily="34" charset="0"/>
                <a:ea typeface="Tahoma" panose="020B0604030504040204" pitchFamily="34" charset="0"/>
                <a:cs typeface="Tahoma" panose="020B0604030504040204" pitchFamily="34" charset="0"/>
              </a:rPr>
              <a:t>tescilli ve tarihi yapılar ile doğal dokunun korunması</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esas alınır.</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3" y="4702321"/>
            <a:ext cx="3876924" cy="19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2 İçerik Yer Tutucusu"/>
          <p:cNvSpPr txBox="1">
            <a:spLocks/>
          </p:cNvSpPr>
          <p:nvPr/>
        </p:nvSpPr>
        <p:spPr>
          <a:xfrm>
            <a:off x="1763688" y="296652"/>
            <a:ext cx="5976664"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Yapılaşmada İdarenin Yükümlülükleri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886119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2"/>
          <p:cNvSpPr>
            <a:spLocks noChangeArrowheads="1"/>
          </p:cNvSpPr>
          <p:nvPr/>
        </p:nvSpPr>
        <p:spPr bwMode="auto">
          <a:xfrm>
            <a:off x="251520" y="1124744"/>
            <a:ext cx="8568952" cy="569386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342900" indent="-342900" algn="just">
              <a:buFont typeface="Wingdings" panose="05000000000000000000" pitchFamily="2" charset="2"/>
              <a:buChar char="v"/>
            </a:pPr>
            <a:r>
              <a:rPr lang="tr-TR" sz="2000" dirty="0">
                <a:solidFill>
                  <a:srgbClr val="FF0000"/>
                </a:solidFill>
                <a:latin typeface="Tahoma" pitchFamily="34" charset="0"/>
                <a:ea typeface="Tahoma" panose="020B0604030504040204" pitchFamily="34" charset="0"/>
                <a:cs typeface="Tahoma" panose="020B0604030504040204" pitchFamily="34" charset="0"/>
              </a:rPr>
              <a:t>Yapıda aşağıdaki kullanımların bulunması zorunludur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v"/>
            </a:pPr>
            <a:endParaRPr lang="tr-TR" sz="500" dirty="0">
              <a:solidFill>
                <a:srgbClr val="FF000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İlgili </a:t>
            </a:r>
            <a:r>
              <a:rPr lang="tr-TR" sz="2000" dirty="0">
                <a:solidFill>
                  <a:srgbClr val="002060"/>
                </a:solidFill>
                <a:latin typeface="Tahoma" pitchFamily="34" charset="0"/>
                <a:ea typeface="Tahoma" panose="020B0604030504040204" pitchFamily="34" charset="0"/>
                <a:cs typeface="Tahoma" panose="020B0604030504040204" pitchFamily="34" charset="0"/>
              </a:rPr>
              <a:t>mevzuatında öngörülen ölçülerde </a:t>
            </a:r>
            <a:r>
              <a:rPr lang="tr-TR" sz="2000" dirty="0">
                <a:solidFill>
                  <a:srgbClr val="FF0000"/>
                </a:solidFill>
                <a:latin typeface="Tahoma" pitchFamily="34" charset="0"/>
                <a:ea typeface="Tahoma" panose="020B0604030504040204" pitchFamily="34" charset="0"/>
                <a:cs typeface="Tahoma" panose="020B0604030504040204" pitchFamily="34" charset="0"/>
              </a:rPr>
              <a:t>enerji odası</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ü"/>
            </a:pPr>
            <a:endParaRPr lang="tr-TR" sz="500" dirty="0">
              <a:solidFill>
                <a:srgbClr val="FF000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Merkezi </a:t>
            </a:r>
            <a:r>
              <a:rPr lang="tr-TR" sz="2000" dirty="0">
                <a:solidFill>
                  <a:srgbClr val="002060"/>
                </a:solidFill>
                <a:latin typeface="Tahoma" pitchFamily="34" charset="0"/>
                <a:ea typeface="Tahoma" panose="020B0604030504040204" pitchFamily="34" charset="0"/>
                <a:cs typeface="Tahoma" panose="020B0604030504040204" pitchFamily="34" charset="0"/>
              </a:rPr>
              <a:t>ısıtma sistemli binalarda </a:t>
            </a:r>
            <a:r>
              <a:rPr lang="tr-TR" sz="2000" dirty="0">
                <a:solidFill>
                  <a:srgbClr val="FF0000"/>
                </a:solidFill>
                <a:latin typeface="Tahoma" pitchFamily="34" charset="0"/>
                <a:ea typeface="Tahoma" panose="020B0604030504040204" pitchFamily="34" charset="0"/>
                <a:cs typeface="Tahoma" panose="020B0604030504040204" pitchFamily="34" charset="0"/>
              </a:rPr>
              <a:t>kazan dairesi veya </a:t>
            </a:r>
            <a:r>
              <a:rPr lang="tr-TR" sz="2000" dirty="0" err="1">
                <a:solidFill>
                  <a:srgbClr val="FF0000"/>
                </a:solidFill>
                <a:latin typeface="Tahoma" pitchFamily="34" charset="0"/>
                <a:ea typeface="Tahoma" panose="020B0604030504040204" pitchFamily="34" charset="0"/>
                <a:cs typeface="Tahoma" panose="020B0604030504040204" pitchFamily="34" charset="0"/>
              </a:rPr>
              <a:t>kaskat</a:t>
            </a:r>
            <a:r>
              <a:rPr lang="tr-TR" sz="2000" dirty="0">
                <a:solidFill>
                  <a:srgbClr val="FF0000"/>
                </a:solidFill>
                <a:latin typeface="Tahoma" pitchFamily="34" charset="0"/>
                <a:ea typeface="Tahoma" panose="020B0604030504040204" pitchFamily="34" charset="0"/>
                <a:cs typeface="Tahoma" panose="020B0604030504040204" pitchFamily="34" charset="0"/>
              </a:rPr>
              <a:t> sistemi veya teshin merkezi</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ü"/>
            </a:pPr>
            <a:endParaRPr lang="tr-TR" sz="500" dirty="0">
              <a:solidFill>
                <a:srgbClr val="FF000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Katı </a:t>
            </a:r>
            <a:r>
              <a:rPr lang="tr-TR" sz="2000" dirty="0">
                <a:solidFill>
                  <a:srgbClr val="002060"/>
                </a:solidFill>
                <a:latin typeface="Tahoma" pitchFamily="34" charset="0"/>
                <a:ea typeface="Tahoma" panose="020B0604030504040204" pitchFamily="34" charset="0"/>
                <a:cs typeface="Tahoma" panose="020B0604030504040204" pitchFamily="34" charset="0"/>
              </a:rPr>
              <a:t>yakıt kullanan sobalı binaların bodrum veya zemin katlarında veya bodrum katı bulunmayan binaların ortak alan niteliğini haiz olmak ve eklenti ihdas etmemek kaydıyla bahçelerinde </a:t>
            </a:r>
            <a:r>
              <a:rPr lang="tr-TR" sz="2000" dirty="0">
                <a:solidFill>
                  <a:srgbClr val="FF0000"/>
                </a:solidFill>
                <a:latin typeface="Tahoma" pitchFamily="34" charset="0"/>
                <a:ea typeface="Tahoma" panose="020B0604030504040204" pitchFamily="34" charset="0"/>
                <a:cs typeface="Tahoma" panose="020B0604030504040204" pitchFamily="34" charset="0"/>
              </a:rPr>
              <a:t>her daire için en az 5.00 m</a:t>
            </a:r>
            <a:r>
              <a:rPr lang="tr-TR" sz="2000" baseline="30000" dirty="0">
                <a:solidFill>
                  <a:srgbClr val="FF0000"/>
                </a:solidFill>
                <a:latin typeface="Tahoma" pitchFamily="34" charset="0"/>
                <a:ea typeface="Tahoma" panose="020B0604030504040204" pitchFamily="34" charset="0"/>
                <a:cs typeface="Tahoma" panose="020B0604030504040204" pitchFamily="34" charset="0"/>
              </a:rPr>
              <a:t>2</a:t>
            </a:r>
            <a:r>
              <a:rPr lang="tr-TR" sz="2000" dirty="0">
                <a:solidFill>
                  <a:srgbClr val="FF0000"/>
                </a:solidFill>
                <a:latin typeface="Tahoma" pitchFamily="34" charset="0"/>
                <a:ea typeface="Tahoma" panose="020B0604030504040204" pitchFamily="34" charset="0"/>
                <a:cs typeface="Tahoma" panose="020B0604030504040204" pitchFamily="34" charset="0"/>
              </a:rPr>
              <a:t>, en fazla 10.00 m</a:t>
            </a:r>
            <a:r>
              <a:rPr lang="tr-TR" sz="2000" baseline="30000" dirty="0">
                <a:solidFill>
                  <a:srgbClr val="FF0000"/>
                </a:solidFill>
                <a:latin typeface="Tahoma" pitchFamily="34" charset="0"/>
                <a:ea typeface="Tahoma" panose="020B0604030504040204" pitchFamily="34" charset="0"/>
                <a:cs typeface="Tahoma" panose="020B0604030504040204" pitchFamily="34" charset="0"/>
              </a:rPr>
              <a:t>2</a:t>
            </a:r>
            <a:r>
              <a:rPr lang="tr-TR" sz="2000" dirty="0">
                <a:solidFill>
                  <a:srgbClr val="FF0000"/>
                </a:solidFill>
                <a:latin typeface="Tahoma" pitchFamily="34" charset="0"/>
                <a:ea typeface="Tahoma" panose="020B0604030504040204" pitchFamily="34" charset="0"/>
                <a:cs typeface="Tahoma" panose="020B0604030504040204" pitchFamily="34" charset="0"/>
              </a:rPr>
              <a:t> odunluk, kömürlük veya depolama yeri</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ü"/>
            </a:pPr>
            <a:endParaRPr lang="tr-TR" sz="500" dirty="0">
              <a:solidFill>
                <a:srgbClr val="FF000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Binaların </a:t>
            </a:r>
            <a:r>
              <a:rPr lang="tr-TR" sz="2000" dirty="0">
                <a:solidFill>
                  <a:srgbClr val="002060"/>
                </a:solidFill>
                <a:latin typeface="Tahoma" pitchFamily="34" charset="0"/>
                <a:ea typeface="Tahoma" panose="020B0604030504040204" pitchFamily="34" charset="0"/>
                <a:cs typeface="Tahoma" panose="020B0604030504040204" pitchFamily="34" charset="0"/>
              </a:rPr>
              <a:t>Yangından Korunması Hakkında Yönetmelik,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algn="just">
              <a:buNone/>
            </a:pP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smtClean="0">
                <a:solidFill>
                  <a:srgbClr val="002060"/>
                </a:solidFill>
                <a:latin typeface="Tahoma" pitchFamily="34" charset="0"/>
                <a:ea typeface="Tahoma" panose="020B0604030504040204" pitchFamily="34" charset="0"/>
                <a:cs typeface="Tahoma" panose="020B0604030504040204" pitchFamily="34" charset="0"/>
              </a:rPr>
              <a:t>   Sığınak </a:t>
            </a:r>
            <a:r>
              <a:rPr lang="tr-TR" sz="2000" dirty="0">
                <a:solidFill>
                  <a:srgbClr val="002060"/>
                </a:solidFill>
                <a:latin typeface="Tahoma" pitchFamily="34" charset="0"/>
                <a:ea typeface="Tahoma" panose="020B0604030504040204" pitchFamily="34" charset="0"/>
                <a:cs typeface="Tahoma" panose="020B0604030504040204" pitchFamily="34" charset="0"/>
              </a:rPr>
              <a:t>Yönetmeliği,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    Otopark </a:t>
            </a:r>
            <a:r>
              <a:rPr lang="tr-TR" sz="2000" dirty="0">
                <a:solidFill>
                  <a:srgbClr val="002060"/>
                </a:solidFill>
                <a:latin typeface="Tahoma" pitchFamily="34" charset="0"/>
                <a:ea typeface="Tahoma" panose="020B0604030504040204" pitchFamily="34" charset="0"/>
                <a:cs typeface="Tahoma" panose="020B0604030504040204" pitchFamily="34" charset="0"/>
              </a:rPr>
              <a:t>Yönetmeliği,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    Binalarda </a:t>
            </a:r>
            <a:r>
              <a:rPr lang="tr-TR" sz="2000" dirty="0">
                <a:solidFill>
                  <a:srgbClr val="002060"/>
                </a:solidFill>
                <a:latin typeface="Tahoma" pitchFamily="34" charset="0"/>
                <a:ea typeface="Tahoma" panose="020B0604030504040204" pitchFamily="34" charset="0"/>
                <a:cs typeface="Tahoma" panose="020B0604030504040204" pitchFamily="34" charset="0"/>
              </a:rPr>
              <a:t>Enerji Performansı Yönetmeliği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    Deprem </a:t>
            </a:r>
            <a:r>
              <a:rPr lang="tr-TR" sz="2000" dirty="0">
                <a:solidFill>
                  <a:srgbClr val="002060"/>
                </a:solidFill>
                <a:latin typeface="Tahoma" pitchFamily="34" charset="0"/>
                <a:ea typeface="Tahoma" panose="020B0604030504040204" pitchFamily="34" charset="0"/>
                <a:cs typeface="Tahoma" panose="020B0604030504040204" pitchFamily="34" charset="0"/>
              </a:rPr>
              <a:t>Bölgelerinde Yapılacak Binalar Hakkında Yönetmelikte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algn="just">
              <a:buNone/>
            </a:pP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smtClean="0">
                <a:solidFill>
                  <a:srgbClr val="002060"/>
                </a:solidFill>
                <a:latin typeface="Tahoma" pitchFamily="34" charset="0"/>
                <a:ea typeface="Tahoma" panose="020B0604030504040204" pitchFamily="34" charset="0"/>
                <a:cs typeface="Tahoma" panose="020B0604030504040204" pitchFamily="34" charset="0"/>
              </a:rPr>
              <a:t>   </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binada zorunlu </a:t>
            </a:r>
            <a:r>
              <a:rPr lang="tr-TR" sz="2000" b="1" dirty="0">
                <a:solidFill>
                  <a:srgbClr val="002060"/>
                </a:solidFill>
                <a:latin typeface="Tahoma" pitchFamily="34" charset="0"/>
                <a:ea typeface="Tahoma" panose="020B0604030504040204" pitchFamily="34" charset="0"/>
                <a:cs typeface="Tahoma" panose="020B0604030504040204" pitchFamily="34" charset="0"/>
              </a:rPr>
              <a:t>olarak bulunması gereken birimler,</a:t>
            </a:r>
          </a:p>
          <a:p>
            <a:pPr algn="just">
              <a:buNone/>
            </a:pPr>
            <a:r>
              <a:rPr lang="tr-TR" sz="2000" dirty="0" smtClean="0">
                <a:solidFill>
                  <a:srgbClr val="FF0000"/>
                </a:solidFill>
                <a:latin typeface="Tahoma" pitchFamily="34" charset="0"/>
                <a:ea typeface="Tahoma" panose="020B0604030504040204" pitchFamily="34" charset="0"/>
                <a:cs typeface="Tahoma" panose="020B0604030504040204" pitchFamily="34" charset="0"/>
              </a:rPr>
              <a:t>    asgari </a:t>
            </a:r>
            <a:r>
              <a:rPr lang="tr-TR" sz="2000" dirty="0">
                <a:solidFill>
                  <a:srgbClr val="FF0000"/>
                </a:solidFill>
                <a:latin typeface="Tahoma" pitchFamily="34" charset="0"/>
                <a:ea typeface="Tahoma" panose="020B0604030504040204" pitchFamily="34" charset="0"/>
                <a:cs typeface="Tahoma" panose="020B0604030504040204" pitchFamily="34" charset="0"/>
              </a:rPr>
              <a:t>ölçülerde yapılır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p:txBody>
      </p:sp>
      <p:sp>
        <p:nvSpPr>
          <p:cNvPr id="10" name="2 İçerik Yer Tutucusu"/>
          <p:cNvSpPr txBox="1">
            <a:spLocks/>
          </p:cNvSpPr>
          <p:nvPr/>
        </p:nvSpPr>
        <p:spPr>
          <a:xfrm>
            <a:off x="1763688" y="188640"/>
            <a:ext cx="5976664" cy="72008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rPr>
              <a:t>Yapı </a:t>
            </a: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Ünite Fonksiyonlarına Göre Yapılaşma Koşulları</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51723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8131" name="5 Dikdörtgen"/>
          <p:cNvSpPr>
            <a:spLocks noChangeArrowheads="1"/>
          </p:cNvSpPr>
          <p:nvPr/>
        </p:nvSpPr>
        <p:spPr bwMode="auto">
          <a:xfrm>
            <a:off x="571500" y="1949450"/>
            <a:ext cx="8001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8132"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8133" name="8 Dikdörtgen"/>
          <p:cNvSpPr>
            <a:spLocks noChangeArrowheads="1"/>
          </p:cNvSpPr>
          <p:nvPr/>
        </p:nvSpPr>
        <p:spPr bwMode="auto">
          <a:xfrm>
            <a:off x="98005" y="1120287"/>
            <a:ext cx="8688837" cy="144655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None/>
            </a:pP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Kat yüksekliği:</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Binanın herhangi bir katının döşeme üstünden bir üstteki katının döşeme üstüne kadar olan mesafesidir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just">
              <a:spcBef>
                <a:spcPct val="0"/>
              </a:spcBef>
              <a:buNone/>
            </a:pPr>
            <a:endParaRPr lang="tr-TR" altLang="tr-TR" sz="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spcBef>
                <a:spcPct val="0"/>
              </a:spcBef>
              <a:buFont typeface="Wingdings" pitchFamily="2" charset="2"/>
              <a:buChar char="q"/>
            </a:pPr>
            <a:r>
              <a:rPr lang="tr-TR" altLang="tr-TR" sz="2000" dirty="0" smtClean="0">
                <a:solidFill>
                  <a:srgbClr val="002060"/>
                </a:solidFill>
                <a:latin typeface="Tahoma" pitchFamily="34" charset="0"/>
                <a:cs typeface="Tahoma"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Kat yükseklikleri uygulama imar planında daha fazla belirlenmemiş ise döşeme üst kotundan döşeme üst kotuna olmak üzere en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fazla</a:t>
            </a:r>
            <a:r>
              <a:rPr lang="tr-TR" alt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altLang="tr-TR" sz="1900" dirty="0" smtClean="0">
              <a:solidFill>
                <a:srgbClr val="002060"/>
              </a:solidFill>
              <a:latin typeface="Tahoma" pitchFamily="34" charset="0"/>
              <a:cs typeface="Tahoma" pitchFamily="34" charset="0"/>
            </a:endParaRPr>
          </a:p>
        </p:txBody>
      </p:sp>
      <p:sp>
        <p:nvSpPr>
          <p:cNvPr id="10"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rPr>
              <a:t>KAT</a:t>
            </a:r>
            <a:r>
              <a:rPr lang="tr-TR" altLang="tr-TR" sz="24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rPr>
              <a:t>YÜKSEKLİKLERİ</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2132" y="2786058"/>
            <a:ext cx="3193610" cy="364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8 Dikdörtgen"/>
          <p:cNvSpPr>
            <a:spLocks noChangeArrowheads="1"/>
          </p:cNvSpPr>
          <p:nvPr/>
        </p:nvSpPr>
        <p:spPr bwMode="auto">
          <a:xfrm>
            <a:off x="142845" y="2571744"/>
            <a:ext cx="5357850" cy="378565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 typeface="Wingdings" pitchFamily="2" charset="2"/>
              <a:buChar char="§"/>
            </a:pPr>
            <a:r>
              <a:rPr lang="tr-TR" altLang="tr-TR" sz="2000" dirty="0" smtClean="0">
                <a:solidFill>
                  <a:srgbClr val="FF0000"/>
                </a:solidFill>
                <a:latin typeface="Tahoma" pitchFamily="34" charset="0"/>
                <a:cs typeface="Tahoma" pitchFamily="34" charset="0"/>
              </a:rPr>
              <a:t>    Ticaret bölgelerinde;</a:t>
            </a:r>
            <a:r>
              <a:rPr lang="tr-TR" altLang="tr-TR" sz="2000" dirty="0" smtClean="0">
                <a:solidFill>
                  <a:srgbClr val="002060"/>
                </a:solidFill>
                <a:latin typeface="Tahoma" pitchFamily="34" charset="0"/>
                <a:cs typeface="Tahoma" pitchFamily="34" charset="0"/>
              </a:rPr>
              <a:t> </a:t>
            </a:r>
          </a:p>
          <a:p>
            <a:pPr algn="just" eaLnBrk="1" hangingPunct="1">
              <a:spcBef>
                <a:spcPct val="0"/>
              </a:spcBef>
              <a:buNone/>
            </a:pPr>
            <a:r>
              <a:rPr lang="tr-TR" altLang="tr-TR" sz="2000" dirty="0">
                <a:solidFill>
                  <a:srgbClr val="002060"/>
                </a:solidFill>
                <a:latin typeface="Tahoma" pitchFamily="34" charset="0"/>
                <a:cs typeface="Tahoma" pitchFamily="34" charset="0"/>
              </a:rPr>
              <a:t> </a:t>
            </a:r>
            <a:r>
              <a:rPr lang="tr-TR" altLang="tr-TR" sz="2000" dirty="0" smtClean="0">
                <a:solidFill>
                  <a:srgbClr val="002060"/>
                </a:solidFill>
                <a:latin typeface="Tahoma" pitchFamily="34" charset="0"/>
                <a:cs typeface="Tahoma" pitchFamily="34" charset="0"/>
              </a:rPr>
              <a:t>      Zemin </a:t>
            </a:r>
            <a:r>
              <a:rPr lang="tr-TR" altLang="tr-TR" sz="2000" dirty="0">
                <a:solidFill>
                  <a:srgbClr val="002060"/>
                </a:solidFill>
                <a:latin typeface="Tahoma" pitchFamily="34" charset="0"/>
                <a:cs typeface="Tahoma" pitchFamily="34" charset="0"/>
              </a:rPr>
              <a:t>katlarda</a:t>
            </a:r>
            <a:r>
              <a:rPr lang="tr-TR" altLang="tr-TR" sz="2000" dirty="0" smtClean="0">
                <a:solidFill>
                  <a:srgbClr val="002060"/>
                </a:solidFill>
                <a:latin typeface="Tahoma" pitchFamily="34" charset="0"/>
                <a:cs typeface="Tahoma" pitchFamily="34" charset="0"/>
              </a:rPr>
              <a:t>.		     4.50 </a:t>
            </a:r>
            <a:r>
              <a:rPr lang="tr-TR" altLang="tr-TR" sz="2000" dirty="0">
                <a:solidFill>
                  <a:srgbClr val="002060"/>
                </a:solidFill>
                <a:latin typeface="Tahoma" pitchFamily="34" charset="0"/>
                <a:cs typeface="Tahoma" pitchFamily="34" charset="0"/>
              </a:rPr>
              <a:t>m</a:t>
            </a:r>
            <a:r>
              <a:rPr lang="tr-TR" altLang="tr-TR" sz="2000" dirty="0" smtClean="0">
                <a:solidFill>
                  <a:srgbClr val="002060"/>
                </a:solidFill>
                <a:latin typeface="Tahoma" pitchFamily="34" charset="0"/>
                <a:cs typeface="Tahoma" pitchFamily="34" charset="0"/>
              </a:rPr>
              <a:t>,</a:t>
            </a:r>
            <a:endParaRPr lang="tr-TR" altLang="tr-TR" sz="2000" dirty="0">
              <a:solidFill>
                <a:srgbClr val="002060"/>
              </a:solidFill>
              <a:latin typeface="Tahoma" pitchFamily="34" charset="0"/>
              <a:cs typeface="Tahoma" pitchFamily="34" charset="0"/>
            </a:endParaRPr>
          </a:p>
          <a:p>
            <a:pPr algn="just" eaLnBrk="1" hangingPunct="1">
              <a:spcBef>
                <a:spcPct val="0"/>
              </a:spcBef>
              <a:buFontTx/>
              <a:buNone/>
            </a:pPr>
            <a:r>
              <a:rPr lang="tr-TR" altLang="tr-TR" sz="2000" dirty="0">
                <a:solidFill>
                  <a:srgbClr val="002060"/>
                </a:solidFill>
                <a:latin typeface="Tahoma" pitchFamily="34" charset="0"/>
                <a:cs typeface="Tahoma" pitchFamily="34" charset="0"/>
              </a:rPr>
              <a:t>  </a:t>
            </a:r>
            <a:r>
              <a:rPr lang="tr-TR" altLang="tr-TR" sz="2000" dirty="0" smtClean="0">
                <a:solidFill>
                  <a:srgbClr val="002060"/>
                </a:solidFill>
                <a:latin typeface="Tahoma" pitchFamily="34" charset="0"/>
                <a:cs typeface="Tahoma" pitchFamily="34" charset="0"/>
              </a:rPr>
              <a:t>     Asma </a:t>
            </a:r>
            <a:r>
              <a:rPr lang="tr-TR" altLang="tr-TR" sz="2000" dirty="0">
                <a:solidFill>
                  <a:srgbClr val="002060"/>
                </a:solidFill>
                <a:latin typeface="Tahoma" pitchFamily="34" charset="0"/>
                <a:cs typeface="Tahoma" pitchFamily="34" charset="0"/>
              </a:rPr>
              <a:t>katlı zemin </a:t>
            </a:r>
            <a:r>
              <a:rPr lang="tr-TR" altLang="tr-TR" sz="2000" dirty="0" smtClean="0">
                <a:solidFill>
                  <a:srgbClr val="002060"/>
                </a:solidFill>
                <a:latin typeface="Tahoma" pitchFamily="34" charset="0"/>
                <a:cs typeface="Tahoma" pitchFamily="34" charset="0"/>
              </a:rPr>
              <a:t>katlarda	     5.50 </a:t>
            </a:r>
            <a:r>
              <a:rPr lang="tr-TR" altLang="tr-TR" sz="2000" dirty="0">
                <a:solidFill>
                  <a:srgbClr val="002060"/>
                </a:solidFill>
                <a:latin typeface="Tahoma" pitchFamily="34" charset="0"/>
                <a:cs typeface="Tahoma" pitchFamily="34" charset="0"/>
              </a:rPr>
              <a:t>m; </a:t>
            </a:r>
            <a:endParaRPr lang="tr-TR" altLang="tr-TR" sz="2000" dirty="0" smtClean="0">
              <a:solidFill>
                <a:srgbClr val="002060"/>
              </a:solidFill>
              <a:latin typeface="Tahoma" pitchFamily="34" charset="0"/>
              <a:cs typeface="Tahoma" pitchFamily="34" charset="0"/>
            </a:endParaRPr>
          </a:p>
          <a:p>
            <a:pPr algn="just" eaLnBrk="1" hangingPunct="1">
              <a:spcBef>
                <a:spcPct val="0"/>
              </a:spcBef>
              <a:buFontTx/>
              <a:buNone/>
            </a:pPr>
            <a:r>
              <a:rPr lang="tr-TR" altLang="tr-TR" sz="2000" dirty="0">
                <a:solidFill>
                  <a:srgbClr val="002060"/>
                </a:solidFill>
                <a:latin typeface="Tahoma" pitchFamily="34" charset="0"/>
                <a:cs typeface="Tahoma" pitchFamily="34" charset="0"/>
              </a:rPr>
              <a:t> </a:t>
            </a:r>
            <a:r>
              <a:rPr lang="tr-TR" altLang="tr-TR" sz="2000" dirty="0" smtClean="0">
                <a:solidFill>
                  <a:srgbClr val="002060"/>
                </a:solidFill>
                <a:latin typeface="Tahoma" pitchFamily="34" charset="0"/>
                <a:cs typeface="Tahoma" pitchFamily="34" charset="0"/>
              </a:rPr>
              <a:t>      Diğer </a:t>
            </a:r>
            <a:r>
              <a:rPr lang="tr-TR" altLang="tr-TR" sz="2000" dirty="0">
                <a:solidFill>
                  <a:srgbClr val="002060"/>
                </a:solidFill>
                <a:latin typeface="Tahoma" pitchFamily="34" charset="0"/>
                <a:cs typeface="Tahoma" pitchFamily="34" charset="0"/>
              </a:rPr>
              <a:t>katlarda </a:t>
            </a:r>
            <a:r>
              <a:rPr lang="tr-TR" altLang="tr-TR" sz="2000" dirty="0" smtClean="0">
                <a:solidFill>
                  <a:srgbClr val="002060"/>
                </a:solidFill>
                <a:latin typeface="Tahoma" pitchFamily="34" charset="0"/>
                <a:cs typeface="Tahoma" pitchFamily="34" charset="0"/>
              </a:rPr>
              <a:t>	     	     </a:t>
            </a:r>
            <a:r>
              <a:rPr lang="tr-TR" altLang="tr-TR" sz="2000" dirty="0" smtClean="0">
                <a:solidFill>
                  <a:srgbClr val="FF0000"/>
                </a:solidFill>
                <a:latin typeface="Tahoma" pitchFamily="34" charset="0"/>
                <a:cs typeface="Tahoma" pitchFamily="34" charset="0"/>
              </a:rPr>
              <a:t>4.00 </a:t>
            </a:r>
            <a:r>
              <a:rPr lang="tr-TR" altLang="tr-TR" sz="2000" dirty="0">
                <a:solidFill>
                  <a:srgbClr val="FF0000"/>
                </a:solidFill>
                <a:latin typeface="Tahoma" pitchFamily="34" charset="0"/>
                <a:cs typeface="Tahoma" pitchFamily="34" charset="0"/>
              </a:rPr>
              <a:t>m</a:t>
            </a:r>
            <a:r>
              <a:rPr lang="tr-TR" altLang="tr-TR" sz="2000" dirty="0" smtClean="0">
                <a:solidFill>
                  <a:srgbClr val="FF0000"/>
                </a:solidFill>
                <a:latin typeface="Tahoma" pitchFamily="34" charset="0"/>
                <a:cs typeface="Tahoma" pitchFamily="34" charset="0"/>
              </a:rPr>
              <a:t>.,</a:t>
            </a:r>
            <a:endParaRPr lang="tr-TR" altLang="tr-TR" sz="2000" dirty="0">
              <a:latin typeface="Tahoma" pitchFamily="34" charset="0"/>
              <a:cs typeface="Tahoma" pitchFamily="34" charset="0"/>
            </a:endParaRPr>
          </a:p>
          <a:p>
            <a:pPr algn="just" eaLnBrk="1" hangingPunct="1">
              <a:spcBef>
                <a:spcPct val="0"/>
              </a:spcBef>
              <a:buFont typeface="Wingdings" pitchFamily="2" charset="2"/>
              <a:buChar char="§"/>
            </a:pPr>
            <a:r>
              <a:rPr lang="tr-TR" altLang="tr-TR" sz="2000" dirty="0" smtClean="0">
                <a:solidFill>
                  <a:srgbClr val="FF0000"/>
                </a:solidFill>
                <a:latin typeface="Tahoma" pitchFamily="34" charset="0"/>
                <a:cs typeface="Tahoma" pitchFamily="34" charset="0"/>
              </a:rPr>
              <a:t>   Konut bölgelerinde;</a:t>
            </a:r>
            <a:r>
              <a:rPr lang="tr-TR" altLang="tr-TR" sz="2000" dirty="0" smtClean="0">
                <a:solidFill>
                  <a:srgbClr val="002060"/>
                </a:solidFill>
                <a:latin typeface="Tahoma" pitchFamily="34" charset="0"/>
                <a:cs typeface="Tahoma" pitchFamily="34" charset="0"/>
              </a:rPr>
              <a:t> </a:t>
            </a:r>
          </a:p>
          <a:p>
            <a:pPr algn="just" eaLnBrk="1" hangingPunct="1">
              <a:spcBef>
                <a:spcPct val="0"/>
              </a:spcBef>
              <a:buNone/>
            </a:pPr>
            <a:r>
              <a:rPr lang="tr-TR" altLang="tr-TR" sz="2000" dirty="0">
                <a:solidFill>
                  <a:srgbClr val="002060"/>
                </a:solidFill>
                <a:latin typeface="Tahoma" pitchFamily="34" charset="0"/>
                <a:cs typeface="Tahoma" pitchFamily="34" charset="0"/>
              </a:rPr>
              <a:t> </a:t>
            </a:r>
            <a:r>
              <a:rPr lang="tr-TR" altLang="tr-TR" sz="2000" dirty="0" smtClean="0">
                <a:solidFill>
                  <a:srgbClr val="002060"/>
                </a:solidFill>
                <a:latin typeface="Tahoma" pitchFamily="34" charset="0"/>
                <a:cs typeface="Tahoma" pitchFamily="34" charset="0"/>
              </a:rPr>
              <a:t>      Zemin ve normal </a:t>
            </a:r>
            <a:r>
              <a:rPr lang="tr-TR" altLang="tr-TR" sz="2000" dirty="0">
                <a:solidFill>
                  <a:srgbClr val="002060"/>
                </a:solidFill>
                <a:latin typeface="Tahoma" pitchFamily="34" charset="0"/>
                <a:cs typeface="Tahoma" pitchFamily="34" charset="0"/>
              </a:rPr>
              <a:t>katlarda </a:t>
            </a:r>
            <a:r>
              <a:rPr lang="tr-TR" altLang="tr-TR" sz="2000" dirty="0" smtClean="0">
                <a:solidFill>
                  <a:srgbClr val="002060"/>
                </a:solidFill>
                <a:latin typeface="Tahoma" pitchFamily="34" charset="0"/>
                <a:cs typeface="Tahoma" pitchFamily="34" charset="0"/>
              </a:rPr>
              <a:t>       </a:t>
            </a:r>
            <a:r>
              <a:rPr lang="tr-TR" altLang="tr-TR" sz="2000" dirty="0" smtClean="0">
                <a:solidFill>
                  <a:srgbClr val="FF0000"/>
                </a:solidFill>
                <a:latin typeface="Tahoma" pitchFamily="34" charset="0"/>
                <a:cs typeface="Tahoma" pitchFamily="34" charset="0"/>
              </a:rPr>
              <a:t>3.60 </a:t>
            </a:r>
            <a:r>
              <a:rPr lang="tr-TR" altLang="tr-TR" sz="2000" dirty="0">
                <a:solidFill>
                  <a:srgbClr val="FF0000"/>
                </a:solidFill>
                <a:latin typeface="Tahoma" pitchFamily="34" charset="0"/>
                <a:cs typeface="Tahoma" pitchFamily="34" charset="0"/>
              </a:rPr>
              <a:t>m</a:t>
            </a:r>
            <a:r>
              <a:rPr lang="tr-TR" altLang="tr-TR" sz="2000" dirty="0" smtClean="0">
                <a:solidFill>
                  <a:srgbClr val="FF0000"/>
                </a:solidFill>
                <a:latin typeface="Tahoma" pitchFamily="34" charset="0"/>
                <a:cs typeface="Tahoma" pitchFamily="34" charset="0"/>
              </a:rPr>
              <a:t>.,</a:t>
            </a:r>
            <a:endParaRPr lang="tr-TR" altLang="tr-TR" sz="2000" dirty="0">
              <a:latin typeface="Tahoma" pitchFamily="34" charset="0"/>
              <a:cs typeface="Tahoma" pitchFamily="34" charset="0"/>
            </a:endParaRPr>
          </a:p>
          <a:p>
            <a:pPr marL="342900" indent="-342900" algn="just">
              <a:spcBef>
                <a:spcPct val="0"/>
              </a:spcBef>
              <a:buFont typeface="Wingdings" pitchFamily="2" charset="2"/>
              <a:buChar char="§"/>
            </a:pPr>
            <a:r>
              <a:rPr lang="tr-TR" altLang="tr-TR" sz="2000" dirty="0">
                <a:solidFill>
                  <a:srgbClr val="FF0000"/>
                </a:solidFill>
                <a:latin typeface="Tahoma" pitchFamily="34" charset="0"/>
                <a:cs typeface="Tahoma" pitchFamily="34" charset="0"/>
              </a:rPr>
              <a:t>Konut bölgelerinde zemin katında ticaret </a:t>
            </a:r>
            <a:r>
              <a:rPr lang="tr-TR" altLang="tr-TR" sz="2000" dirty="0" smtClean="0">
                <a:solidFill>
                  <a:srgbClr val="FF0000"/>
                </a:solidFill>
                <a:latin typeface="Tahoma" pitchFamily="34" charset="0"/>
                <a:cs typeface="Tahoma" pitchFamily="34" charset="0"/>
              </a:rPr>
              <a:t>          yapılabilmesi </a:t>
            </a:r>
            <a:r>
              <a:rPr lang="tr-TR" altLang="tr-TR" sz="2000" dirty="0">
                <a:solidFill>
                  <a:srgbClr val="FF0000"/>
                </a:solidFill>
                <a:latin typeface="Tahoma" pitchFamily="34" charset="0"/>
                <a:cs typeface="Tahoma" pitchFamily="34" charset="0"/>
              </a:rPr>
              <a:t>halinde; </a:t>
            </a:r>
          </a:p>
          <a:p>
            <a:pPr algn="just" eaLnBrk="1" hangingPunct="1">
              <a:spcBef>
                <a:spcPct val="0"/>
              </a:spcBef>
              <a:buNone/>
            </a:pPr>
            <a:r>
              <a:rPr lang="tr-TR" altLang="tr-TR" sz="2000" dirty="0" smtClean="0">
                <a:solidFill>
                  <a:srgbClr val="002060"/>
                </a:solidFill>
                <a:latin typeface="Tahoma" pitchFamily="34" charset="0"/>
                <a:cs typeface="Tahoma" pitchFamily="34" charset="0"/>
              </a:rPr>
              <a:t>        Zemin katlarda 		     </a:t>
            </a:r>
            <a:r>
              <a:rPr lang="tr-TR" altLang="tr-TR" sz="2000" dirty="0" smtClean="0">
                <a:solidFill>
                  <a:srgbClr val="FF0000"/>
                </a:solidFill>
                <a:latin typeface="Tahoma" pitchFamily="34" charset="0"/>
                <a:cs typeface="Tahoma" pitchFamily="34" charset="0"/>
              </a:rPr>
              <a:t>4,50 m,</a:t>
            </a:r>
            <a:r>
              <a:rPr lang="tr-TR" altLang="tr-TR" sz="2000" dirty="0" smtClean="0">
                <a:latin typeface="Tahoma" pitchFamily="34" charset="0"/>
                <a:cs typeface="Tahoma" pitchFamily="34" charset="0"/>
              </a:rPr>
              <a:t>  </a:t>
            </a:r>
          </a:p>
          <a:p>
            <a:pPr algn="just" eaLnBrk="1" hangingPunct="1">
              <a:spcBef>
                <a:spcPct val="0"/>
              </a:spcBef>
              <a:buNone/>
            </a:pPr>
            <a:r>
              <a:rPr lang="tr-TR" altLang="tr-TR" sz="2000" dirty="0" smtClean="0">
                <a:solidFill>
                  <a:srgbClr val="002060"/>
                </a:solidFill>
                <a:latin typeface="Tahoma" pitchFamily="34" charset="0"/>
                <a:cs typeface="Tahoma" pitchFamily="34" charset="0"/>
              </a:rPr>
              <a:t>        Asma </a:t>
            </a:r>
            <a:r>
              <a:rPr lang="tr-TR" altLang="tr-TR" sz="2000" dirty="0">
                <a:solidFill>
                  <a:srgbClr val="002060"/>
                </a:solidFill>
                <a:latin typeface="Tahoma" pitchFamily="34" charset="0"/>
                <a:cs typeface="Tahoma" pitchFamily="34" charset="0"/>
              </a:rPr>
              <a:t>katlı zemin katlarda </a:t>
            </a:r>
            <a:r>
              <a:rPr lang="tr-TR" altLang="tr-TR" sz="2000" dirty="0" smtClean="0">
                <a:solidFill>
                  <a:srgbClr val="002060"/>
                </a:solidFill>
                <a:latin typeface="Tahoma" pitchFamily="34" charset="0"/>
                <a:cs typeface="Tahoma" pitchFamily="34" charset="0"/>
              </a:rPr>
              <a:t>      5.50 </a:t>
            </a:r>
            <a:r>
              <a:rPr lang="tr-TR" altLang="tr-TR" sz="2000" dirty="0">
                <a:solidFill>
                  <a:srgbClr val="002060"/>
                </a:solidFill>
                <a:latin typeface="Tahoma" pitchFamily="34" charset="0"/>
                <a:cs typeface="Tahoma" pitchFamily="34" charset="0"/>
              </a:rPr>
              <a:t>m., </a:t>
            </a:r>
            <a:endParaRPr lang="tr-TR" altLang="tr-TR" sz="2000" dirty="0" smtClean="0">
              <a:solidFill>
                <a:srgbClr val="002060"/>
              </a:solidFill>
              <a:latin typeface="Tahoma" pitchFamily="34" charset="0"/>
              <a:cs typeface="Tahoma" pitchFamily="34" charset="0"/>
            </a:endParaRPr>
          </a:p>
          <a:p>
            <a:pPr algn="just" eaLnBrk="1" hangingPunct="1">
              <a:spcBef>
                <a:spcPct val="0"/>
              </a:spcBef>
              <a:buNone/>
            </a:pPr>
            <a:r>
              <a:rPr lang="tr-TR" altLang="tr-TR" sz="2000" dirty="0">
                <a:solidFill>
                  <a:srgbClr val="002060"/>
                </a:solidFill>
                <a:latin typeface="Tahoma" pitchFamily="34" charset="0"/>
                <a:cs typeface="Tahoma" pitchFamily="34" charset="0"/>
              </a:rPr>
              <a:t> </a:t>
            </a:r>
            <a:r>
              <a:rPr lang="tr-TR" altLang="tr-TR" sz="2000" dirty="0" smtClean="0">
                <a:solidFill>
                  <a:srgbClr val="002060"/>
                </a:solidFill>
                <a:latin typeface="Tahoma" pitchFamily="34" charset="0"/>
                <a:cs typeface="Tahoma" pitchFamily="34" charset="0"/>
              </a:rPr>
              <a:t>       Diğer </a:t>
            </a:r>
            <a:r>
              <a:rPr lang="tr-TR" altLang="tr-TR" sz="2000" dirty="0">
                <a:solidFill>
                  <a:srgbClr val="002060"/>
                </a:solidFill>
                <a:latin typeface="Tahoma" pitchFamily="34" charset="0"/>
                <a:cs typeface="Tahoma" pitchFamily="34" charset="0"/>
              </a:rPr>
              <a:t>katlarda</a:t>
            </a:r>
            <a:r>
              <a:rPr lang="tr-TR" altLang="tr-TR" sz="2000" dirty="0">
                <a:latin typeface="Tahoma" pitchFamily="34" charset="0"/>
                <a:cs typeface="Tahoma" pitchFamily="34" charset="0"/>
              </a:rPr>
              <a:t> </a:t>
            </a:r>
            <a:r>
              <a:rPr lang="tr-TR" altLang="tr-TR" sz="2000" dirty="0" smtClean="0">
                <a:latin typeface="Tahoma" pitchFamily="34" charset="0"/>
                <a:cs typeface="Tahoma" pitchFamily="34" charset="0"/>
              </a:rPr>
              <a:t>		     </a:t>
            </a:r>
            <a:r>
              <a:rPr lang="tr-TR" altLang="tr-TR" sz="2000" dirty="0" smtClean="0">
                <a:solidFill>
                  <a:srgbClr val="FF0000"/>
                </a:solidFill>
                <a:latin typeface="Tahoma" pitchFamily="34" charset="0"/>
                <a:cs typeface="Tahoma" pitchFamily="34" charset="0"/>
              </a:rPr>
              <a:t>3.60 m.,</a:t>
            </a:r>
            <a:endParaRPr lang="tr-TR" altLang="tr-TR" sz="2000" dirty="0">
              <a:latin typeface="Tahoma" pitchFamily="34" charset="0"/>
              <a:cs typeface="Tahoma" pitchFamily="34" charset="0"/>
            </a:endParaRPr>
          </a:p>
          <a:p>
            <a:pPr algn="just" eaLnBrk="1" hangingPunct="1">
              <a:spcBef>
                <a:spcPct val="0"/>
              </a:spcBef>
              <a:buFontTx/>
              <a:buNone/>
            </a:pPr>
            <a:r>
              <a:rPr lang="tr-TR" altLang="tr-TR" sz="2000" dirty="0" smtClean="0">
                <a:solidFill>
                  <a:srgbClr val="002060"/>
                </a:solidFill>
                <a:latin typeface="Tahoma" pitchFamily="34" charset="0"/>
                <a:cs typeface="Tahoma" pitchFamily="34" charset="0"/>
              </a:rPr>
              <a:t>    kabul </a:t>
            </a:r>
            <a:r>
              <a:rPr lang="tr-TR" altLang="tr-TR" sz="2000" dirty="0">
                <a:solidFill>
                  <a:srgbClr val="002060"/>
                </a:solidFill>
                <a:latin typeface="Tahoma" pitchFamily="34" charset="0"/>
                <a:cs typeface="Tahoma" pitchFamily="34" charset="0"/>
              </a:rPr>
              <a:t>edilerek uygulama yapılabilir</a:t>
            </a:r>
            <a:r>
              <a:rPr lang="tr-TR" altLang="tr-TR" sz="2000" dirty="0" smtClean="0">
                <a:solidFill>
                  <a:srgbClr val="002060"/>
                </a:solidFill>
                <a:latin typeface="Tahoma" pitchFamily="34" charset="0"/>
                <a:cs typeface="Tahoma" pitchFamily="34" charset="0"/>
              </a:rPr>
              <a:t>.</a:t>
            </a:r>
          </a:p>
        </p:txBody>
      </p:sp>
    </p:spTree>
    <p:extLst>
      <p:ext uri="{BB962C8B-B14F-4D97-AF65-F5344CB8AC3E}">
        <p14:creationId xmlns:p14="http://schemas.microsoft.com/office/powerpoint/2010/main" val="359478781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323527" y="1309688"/>
            <a:ext cx="8464405" cy="204158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r>
              <a:rPr lang="tr-TR" altLang="tr-TR" sz="2000" dirty="0">
                <a:solidFill>
                  <a:srgbClr val="002060"/>
                </a:solidFill>
                <a:latin typeface="Tahoma" pitchFamily="34" charset="0"/>
                <a:cs typeface="Tahoma" pitchFamily="34" charset="0"/>
              </a:rPr>
              <a:t> </a:t>
            </a:r>
            <a:r>
              <a:rPr lang="tr-TR" altLang="tr-TR" sz="2000" dirty="0">
                <a:solidFill>
                  <a:srgbClr val="FF0000"/>
                </a:solidFill>
                <a:latin typeface="Tahoma" pitchFamily="34" charset="0"/>
                <a:cs typeface="Tahoma" pitchFamily="34" charset="0"/>
              </a:rPr>
              <a:t>Bu yükseklikler dikkate alınmadan bina yüksekliği verilen planlarda uygulamalar,</a:t>
            </a:r>
          </a:p>
          <a:p>
            <a:pPr algn="just" eaLnBrk="1" hangingPunct="1">
              <a:lnSpc>
                <a:spcPts val="1600"/>
              </a:lnSpc>
              <a:spcBef>
                <a:spcPct val="0"/>
              </a:spcBef>
              <a:buFontTx/>
              <a:buNone/>
            </a:pPr>
            <a:endParaRPr lang="tr-TR" altLang="tr-TR" sz="2000" dirty="0">
              <a:solidFill>
                <a:srgbClr val="002060"/>
              </a:solidFill>
              <a:latin typeface="Tahoma" pitchFamily="34" charset="0"/>
              <a:cs typeface="Tahoma" pitchFamily="34" charset="0"/>
            </a:endParaRPr>
          </a:p>
          <a:p>
            <a:pPr algn="just" eaLnBrk="1" hangingPunct="1">
              <a:lnSpc>
                <a:spcPts val="1600"/>
              </a:lnSpc>
              <a:spcBef>
                <a:spcPct val="0"/>
              </a:spcBef>
              <a:buFontTx/>
              <a:buNone/>
            </a:pPr>
            <a:endParaRPr lang="tr-TR" altLang="tr-TR" sz="2000" dirty="0">
              <a:solidFill>
                <a:srgbClr val="002060"/>
              </a:solidFill>
              <a:latin typeface="Tahoma" pitchFamily="34" charset="0"/>
              <a:cs typeface="Tahoma" pitchFamily="34" charset="0"/>
            </a:endParaRPr>
          </a:p>
          <a:p>
            <a:pPr algn="just" eaLnBrk="1" hangingPunct="1">
              <a:spcBef>
                <a:spcPct val="0"/>
              </a:spcBef>
              <a:buFontTx/>
              <a:buNone/>
            </a:pPr>
            <a:r>
              <a:rPr lang="tr-TR" altLang="tr-TR" sz="2000" b="1" dirty="0">
                <a:solidFill>
                  <a:srgbClr val="002060"/>
                </a:solidFill>
                <a:latin typeface="Tahoma" pitchFamily="34" charset="0"/>
                <a:cs typeface="Tahoma" pitchFamily="34" charset="0"/>
              </a:rPr>
              <a:t>Bu yükseklikler ile</a:t>
            </a:r>
            <a:r>
              <a:rPr lang="tr-TR" altLang="tr-TR" sz="2000" dirty="0">
                <a:solidFill>
                  <a:srgbClr val="002060"/>
                </a:solidFill>
                <a:latin typeface="Tahoma" pitchFamily="34" charset="0"/>
                <a:cs typeface="Tahoma" pitchFamily="34" charset="0"/>
              </a:rPr>
              <a:t> plandaki veya planda belirlenmemişse yönetmelikle belirlenen </a:t>
            </a:r>
            <a:r>
              <a:rPr lang="tr-TR" altLang="tr-TR" sz="2000" b="1" dirty="0">
                <a:solidFill>
                  <a:srgbClr val="002060"/>
                </a:solidFill>
                <a:latin typeface="Tahoma" pitchFamily="34" charset="0"/>
                <a:cs typeface="Tahoma" pitchFamily="34" charset="0"/>
              </a:rPr>
              <a:t>kat adedinin </a:t>
            </a:r>
            <a:r>
              <a:rPr lang="tr-TR" altLang="tr-TR" sz="2000" dirty="0">
                <a:solidFill>
                  <a:srgbClr val="FF0000"/>
                </a:solidFill>
                <a:latin typeface="Tahoma" pitchFamily="34" charset="0"/>
                <a:cs typeface="Tahoma" pitchFamily="34" charset="0"/>
              </a:rPr>
              <a:t>çarpılması</a:t>
            </a:r>
            <a:r>
              <a:rPr lang="tr-TR" altLang="tr-TR" sz="2000" dirty="0">
                <a:solidFill>
                  <a:srgbClr val="002060"/>
                </a:solidFill>
                <a:latin typeface="Tahoma" pitchFamily="34" charset="0"/>
                <a:cs typeface="Tahoma" pitchFamily="34" charset="0"/>
              </a:rPr>
              <a:t> sonucu bulunan </a:t>
            </a:r>
            <a:r>
              <a:rPr lang="tr-TR" altLang="tr-TR" sz="2000" dirty="0">
                <a:solidFill>
                  <a:srgbClr val="FF0000"/>
                </a:solidFill>
                <a:latin typeface="Tahoma" pitchFamily="34" charset="0"/>
                <a:cs typeface="Tahoma" pitchFamily="34" charset="0"/>
              </a:rPr>
              <a:t>bina yüksekliğine göre gerçekleştirilebilir</a:t>
            </a:r>
            <a:r>
              <a:rPr lang="tr-TR" altLang="tr-TR" sz="2000" dirty="0" smtClean="0">
                <a:solidFill>
                  <a:srgbClr val="FF0000"/>
                </a:solidFill>
                <a:latin typeface="Tahoma" pitchFamily="34" charset="0"/>
                <a:cs typeface="Tahoma" pitchFamily="34" charset="0"/>
              </a:rPr>
              <a:t>.</a:t>
            </a:r>
            <a:endParaRPr lang="tr-TR" altLang="tr-TR" sz="2200" dirty="0">
              <a:solidFill>
                <a:srgbClr val="FF0000"/>
              </a:solidFill>
              <a:latin typeface="Tahoma" pitchFamily="34" charset="0"/>
              <a:cs typeface="Tahoma" pitchFamily="34" charset="0"/>
            </a:endParaRPr>
          </a:p>
        </p:txBody>
      </p:sp>
      <p:pic>
        <p:nvPicPr>
          <p:cNvPr id="10" name="Picture 5" descr="C:\Users\sevilaya\Desktop\20.09.2013 GÜLHAN\imar adası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1726" y="3549258"/>
            <a:ext cx="5527962" cy="28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323527" y="3718254"/>
            <a:ext cx="2952330" cy="224676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ct val="0"/>
              </a:spcBef>
            </a:pPr>
            <a:r>
              <a:rPr lang="tr-TR" altLang="tr-TR" sz="2000" b="1" dirty="0">
                <a:solidFill>
                  <a:srgbClr val="FF0000"/>
                </a:solidFill>
                <a:latin typeface="Tahoma" pitchFamily="34" charset="0"/>
                <a:cs typeface="Tahoma" pitchFamily="34" charset="0"/>
              </a:rPr>
              <a:t>Ancak, </a:t>
            </a:r>
            <a:r>
              <a:rPr lang="tr-TR" altLang="tr-TR" sz="2000" dirty="0">
                <a:solidFill>
                  <a:srgbClr val="002060"/>
                </a:solidFill>
                <a:latin typeface="Tahoma" pitchFamily="34" charset="0"/>
                <a:cs typeface="Tahoma" pitchFamily="34" charset="0"/>
              </a:rPr>
              <a:t>bir adada bulunan parsellerin en az </a:t>
            </a:r>
            <a:r>
              <a:rPr lang="tr-TR" altLang="tr-TR" sz="2000" b="1" dirty="0">
                <a:solidFill>
                  <a:srgbClr val="002060"/>
                </a:solidFill>
                <a:latin typeface="Tahoma" pitchFamily="34" charset="0"/>
                <a:cs typeface="Tahoma" pitchFamily="34" charset="0"/>
              </a:rPr>
              <a:t>dörtte üçünün </a:t>
            </a:r>
            <a:r>
              <a:rPr lang="tr-TR" altLang="tr-TR" sz="2000" dirty="0">
                <a:solidFill>
                  <a:srgbClr val="002060"/>
                </a:solidFill>
                <a:latin typeface="Tahoma" pitchFamily="34" charset="0"/>
                <a:cs typeface="Tahoma" pitchFamily="34" charset="0"/>
              </a:rPr>
              <a:t>yürürlükteki planın kat adedine göre yapılaşmış olması halinde </a:t>
            </a:r>
            <a:r>
              <a:rPr lang="tr-TR" altLang="tr-TR" sz="2000" u="sng" dirty="0">
                <a:solidFill>
                  <a:srgbClr val="FF0000"/>
                </a:solidFill>
                <a:latin typeface="Tahoma" pitchFamily="34" charset="0"/>
                <a:cs typeface="Tahoma" pitchFamily="34" charset="0"/>
              </a:rPr>
              <a:t>mevcut teşekkül dikkate alınır.</a:t>
            </a:r>
            <a:endParaRPr lang="tr-TR" altLang="tr-TR" sz="2000" u="sng" dirty="0">
              <a:solidFill>
                <a:srgbClr val="FF0000"/>
              </a:solidFill>
              <a:latin typeface="Tahoma" pitchFamily="34" charset="0"/>
              <a:cs typeface="Tahoma" pitchFamily="34" charset="0"/>
            </a:endParaRPr>
          </a:p>
        </p:txBody>
      </p:sp>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rPr>
              <a:t>KAT</a:t>
            </a:r>
            <a:r>
              <a:rPr lang="tr-TR" altLang="tr-TR" sz="24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rPr>
              <a:t>YÜKSEKLİKLERİ</a:t>
            </a:r>
          </a:p>
        </p:txBody>
      </p:sp>
    </p:spTree>
    <p:extLst>
      <p:ext uri="{BB962C8B-B14F-4D97-AF65-F5344CB8AC3E}">
        <p14:creationId xmlns:p14="http://schemas.microsoft.com/office/powerpoint/2010/main" val="261748630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3 Dikdörtgen"/>
          <p:cNvSpPr>
            <a:spLocks noChangeArrowheads="1"/>
          </p:cNvSpPr>
          <p:nvPr/>
        </p:nvSpPr>
        <p:spPr bwMode="auto">
          <a:xfrm>
            <a:off x="642938" y="1660525"/>
            <a:ext cx="8286750" cy="1447800"/>
          </a:xfrm>
          <a:prstGeom prst="rect">
            <a:avLst/>
          </a:prstGeom>
          <a:noFill/>
          <a:ln w="9525">
            <a:noFill/>
            <a:miter lim="800000"/>
            <a:headEnd/>
            <a:tailEnd/>
          </a:ln>
        </p:spPr>
        <p:txBody>
          <a:bodyPr>
            <a:spAutoFit/>
          </a:bodyPr>
          <a:lstStyle/>
          <a:p>
            <a:pPr defTabSz="720725" eaLnBrk="1" fontAlgn="auto" hangingPunct="1">
              <a:spcBef>
                <a:spcPts val="0"/>
              </a:spcBef>
              <a:spcAft>
                <a:spcPts val="0"/>
              </a:spcAft>
              <a:buFont typeface="Wingdings" pitchFamily="2" charset="2"/>
              <a:buChar char="q"/>
              <a:defRPr/>
            </a:pPr>
            <a:endParaRPr lang="tr-TR" altLang="tr-TR" sz="2200" dirty="0">
              <a:solidFill>
                <a:schemeClr val="bg1"/>
              </a:solidFill>
              <a:latin typeface="+mn-lt"/>
              <a:cs typeface="+mn-cs"/>
            </a:endParaRPr>
          </a:p>
          <a:p>
            <a:pPr eaLnBrk="1" fontAlgn="auto" hangingPunct="1">
              <a:spcBef>
                <a:spcPts val="0"/>
              </a:spcBef>
              <a:spcAft>
                <a:spcPts val="0"/>
              </a:spcAft>
              <a:defRPr/>
            </a:pPr>
            <a:r>
              <a:rPr lang="tr-TR" altLang="tr-TR" sz="2200" dirty="0">
                <a:solidFill>
                  <a:schemeClr val="bg1"/>
                </a:solidFill>
                <a:latin typeface="Times New Roman" pitchFamily="18" charset="0"/>
                <a:cs typeface="Times New Roman" pitchFamily="18" charset="0"/>
              </a:rPr>
              <a:t> </a:t>
            </a:r>
            <a:endParaRPr lang="tr-TR" altLang="tr-TR" sz="2200" dirty="0">
              <a:solidFill>
                <a:schemeClr val="bg1"/>
              </a:solidFill>
              <a:latin typeface="+mn-lt"/>
              <a:cs typeface="+mn-cs"/>
            </a:endParaRPr>
          </a:p>
          <a:p>
            <a:pPr indent="360363" algn="just" eaLnBrk="1" fontAlgn="auto" hangingPunct="1">
              <a:spcBef>
                <a:spcPts val="0"/>
              </a:spcBef>
              <a:spcAft>
                <a:spcPts val="0"/>
              </a:spcAft>
              <a:defRPr/>
            </a:pPr>
            <a:endParaRPr lang="tr-TR" altLang="tr-TR" sz="2200" dirty="0">
              <a:solidFill>
                <a:schemeClr val="bg1"/>
              </a:solidFill>
              <a:latin typeface="+mn-lt"/>
              <a:cs typeface="+mn-cs"/>
            </a:endParaRPr>
          </a:p>
          <a:p>
            <a:pPr algn="just" eaLnBrk="1" fontAlgn="auto" hangingPunct="1">
              <a:spcBef>
                <a:spcPts val="0"/>
              </a:spcBef>
              <a:spcAft>
                <a:spcPts val="0"/>
              </a:spcAft>
              <a:buFont typeface="Wingdings" pitchFamily="2" charset="2"/>
              <a:buChar char="q"/>
              <a:defRPr/>
            </a:pPr>
            <a:endParaRPr lang="tr-TR" sz="2200" dirty="0">
              <a:solidFill>
                <a:schemeClr val="bg1"/>
              </a:solidFill>
              <a:latin typeface="+mn-lt"/>
              <a:cs typeface="Times New Roman" pitchFamily="18" charset="0"/>
            </a:endParaRPr>
          </a:p>
        </p:txBody>
      </p:sp>
      <p:sp>
        <p:nvSpPr>
          <p:cNvPr id="49155" name="2 Metin kutusu"/>
          <p:cNvSpPr txBox="1">
            <a:spLocks noChangeArrowheads="1"/>
          </p:cNvSpPr>
          <p:nvPr/>
        </p:nvSpPr>
        <p:spPr bwMode="auto">
          <a:xfrm>
            <a:off x="668338" y="1309688"/>
            <a:ext cx="8286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tr-TR" altLang="tr-TR" sz="2200" b="1">
                <a:solidFill>
                  <a:schemeClr val="bg1"/>
                </a:solidFill>
              </a:rPr>
              <a:t>Madde 16/11 – Kat Yükseklikleri</a:t>
            </a:r>
          </a:p>
        </p:txBody>
      </p:sp>
      <p:sp>
        <p:nvSpPr>
          <p:cNvPr id="49156" name="7 Dikdörtgen"/>
          <p:cNvSpPr>
            <a:spLocks noChangeArrowheads="1"/>
          </p:cNvSpPr>
          <p:nvPr/>
        </p:nvSpPr>
        <p:spPr bwMode="auto">
          <a:xfrm>
            <a:off x="642938" y="2000250"/>
            <a:ext cx="785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20725">
              <a:spcBef>
                <a:spcPct val="20000"/>
              </a:spcBef>
              <a:buFont typeface="Arial" charset="0"/>
              <a:buChar char="•"/>
              <a:defRPr sz="3200">
                <a:solidFill>
                  <a:schemeClr val="tx1"/>
                </a:solidFill>
                <a:latin typeface="Calibri" pitchFamily="34" charset="0"/>
              </a:defRPr>
            </a:lvl1pPr>
            <a:lvl2pPr marL="742950" indent="-285750" defTabSz="720725">
              <a:spcBef>
                <a:spcPct val="20000"/>
              </a:spcBef>
              <a:buFont typeface="Arial" charset="0"/>
              <a:buChar char="–"/>
              <a:defRPr sz="2800">
                <a:solidFill>
                  <a:schemeClr val="tx1"/>
                </a:solidFill>
                <a:latin typeface="Calibri" pitchFamily="34" charset="0"/>
              </a:defRPr>
            </a:lvl2pPr>
            <a:lvl3pPr marL="1143000" indent="-228600" defTabSz="720725">
              <a:spcBef>
                <a:spcPct val="20000"/>
              </a:spcBef>
              <a:buFont typeface="Arial" charset="0"/>
              <a:buChar char="•"/>
              <a:defRPr sz="2400">
                <a:solidFill>
                  <a:schemeClr val="tx1"/>
                </a:solidFill>
                <a:latin typeface="Calibri" pitchFamily="34" charset="0"/>
              </a:defRPr>
            </a:lvl3pPr>
            <a:lvl4pPr marL="1600200" indent="-228600" defTabSz="720725">
              <a:spcBef>
                <a:spcPct val="20000"/>
              </a:spcBef>
              <a:buFont typeface="Arial" charset="0"/>
              <a:buChar char="–"/>
              <a:defRPr sz="2000">
                <a:solidFill>
                  <a:schemeClr val="tx1"/>
                </a:solidFill>
                <a:latin typeface="Calibri" pitchFamily="34" charset="0"/>
              </a:defRPr>
            </a:lvl4pPr>
            <a:lvl5pPr marL="2057400" indent="-228600" defTabSz="720725">
              <a:spcBef>
                <a:spcPct val="20000"/>
              </a:spcBef>
              <a:buFont typeface="Arial" charset="0"/>
              <a:buChar char="»"/>
              <a:defRPr sz="2000">
                <a:solidFill>
                  <a:schemeClr val="tx1"/>
                </a:solidFill>
                <a:latin typeface="Calibri" pitchFamily="34" charset="0"/>
              </a:defRPr>
            </a:lvl5pPr>
            <a:lvl6pPr marL="25146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720725"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q"/>
            </a:pPr>
            <a:endParaRPr lang="tr-TR" altLang="tr-TR" sz="2200">
              <a:solidFill>
                <a:schemeClr val="bg1"/>
              </a:solidFill>
            </a:endParaRPr>
          </a:p>
        </p:txBody>
      </p:sp>
      <p:sp>
        <p:nvSpPr>
          <p:cNvPr id="49157" name="8 Dikdörtgen"/>
          <p:cNvSpPr>
            <a:spLocks noChangeArrowheads="1"/>
          </p:cNvSpPr>
          <p:nvPr/>
        </p:nvSpPr>
        <p:spPr bwMode="auto">
          <a:xfrm>
            <a:off x="251520" y="1194563"/>
            <a:ext cx="8568952" cy="532453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Clr>
                <a:srgbClr val="FF0000"/>
              </a:buClr>
              <a:buFont typeface="Wingdings" panose="05000000000000000000" pitchFamily="2" charset="2"/>
              <a:buChar char="v"/>
            </a:pPr>
            <a:r>
              <a:rPr lang="tr-TR" altLang="tr-TR" sz="2000" dirty="0">
                <a:latin typeface="Tahoma" pitchFamily="34" charset="0"/>
                <a:cs typeface="Tahoma"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İskân edilen katların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iç yüksekliği</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asma katlar hariç </a:t>
            </a: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2.60</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metreden az olamaz. Ancak hava maniası olup planla kat adedi belirlenen parsellerde bu yükseklik 2.40 metreye düşürülebilir.</a:t>
            </a:r>
          </a:p>
          <a:p>
            <a:pPr algn="just">
              <a:spcBef>
                <a:spcPct val="0"/>
              </a:spcBef>
              <a:buClr>
                <a:srgbClr val="FF0000"/>
              </a:buClr>
              <a:buNone/>
            </a:pP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342900" algn="just">
              <a:spcBef>
                <a:spcPct val="0"/>
              </a:spcBef>
              <a:buClr>
                <a:srgbClr val="FF0000"/>
              </a:buClr>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Yıkanma yeri, banyo, duş, lavabo yeri, tuvalet, kiler, merdiven altı, her türlü iç ve dış geçitler ve iskân edilmeyen bodrum katları ile müştemilât binalarında, iç yükseklik 2.20 metreye kadar düşürülebilir.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342900" algn="just">
              <a:spcBef>
                <a:spcPct val="0"/>
              </a:spcBef>
              <a:buClr>
                <a:srgbClr val="FF0000"/>
              </a:buClr>
              <a:buFont typeface="Wingdings" panose="05000000000000000000" pitchFamily="2" charset="2"/>
              <a:buChar char="v"/>
            </a:pP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342900" algn="just">
              <a:spcBef>
                <a:spcPct val="0"/>
              </a:spcBef>
              <a:buClr>
                <a:srgbClr val="FF0000"/>
              </a:buClr>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Garaj, kalorifer dairesi, odunluk, kömürlük, bodrum katlarda yer alan otoparklar ve benzeri özellik arz eden yerlerin yükseklikleri bu maddede yer alan hükümlere tabi olmayıp, hizmetin gerektirdiği şekilde</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2.20</a:t>
            </a:r>
            <a:r>
              <a:rPr lang="tr-TR" sz="20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metrenin altında olmamak kaydıyla idaresince tespit ve tayin olunur.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342900" algn="just">
              <a:spcBef>
                <a:spcPct val="0"/>
              </a:spcBef>
              <a:buClr>
                <a:srgbClr val="FF0000"/>
              </a:buClr>
              <a:buFont typeface="Wingdings" panose="05000000000000000000" pitchFamily="2" charset="2"/>
              <a:buChar char="v"/>
            </a:pP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342900" algn="just">
              <a:spcBef>
                <a:spcPct val="0"/>
              </a:spcBef>
              <a:buClr>
                <a:srgbClr val="FF0000"/>
              </a:buClr>
              <a:buFont typeface="Wingdings" panose="05000000000000000000" pitchFamily="2" charset="2"/>
              <a:buChar char="v"/>
            </a:pP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Eğitim, sağlık, sanayi yapıları ile sinema, tiyatro ve konferans salonları, katlı otoparklar, düğün salonu, resmi kurum ve kuruşlara ait binalar ve spor salonları gibi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özellik arz eden yapılarda </a:t>
            </a:r>
            <a:r>
              <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rPr>
              <a:t>iç yükseklikler,</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teknolojik ve mimari gereklere göre</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rPr>
              <a:t>mimari estetik komisyon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kararı ile belirlenir. </a:t>
            </a:r>
          </a:p>
        </p:txBody>
      </p:sp>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None/>
            </a:pPr>
            <a:r>
              <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rPr>
              <a:t>KAT</a:t>
            </a:r>
            <a:r>
              <a:rPr lang="tr-TR" altLang="tr-TR" sz="24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tr-TR" altLang="tr-TR" sz="2400" b="1" dirty="0">
                <a:solidFill>
                  <a:srgbClr val="000066"/>
                </a:solidFill>
                <a:latin typeface="Tahoma" panose="020B0604030504040204" pitchFamily="34" charset="0"/>
                <a:ea typeface="Tahoma" panose="020B0604030504040204" pitchFamily="34" charset="0"/>
                <a:cs typeface="Tahoma" panose="020B0604030504040204" pitchFamily="34" charset="0"/>
              </a:rPr>
              <a:t>YÜKSEKLİKLERİ</a:t>
            </a:r>
          </a:p>
        </p:txBody>
      </p:sp>
    </p:spTree>
    <p:extLst>
      <p:ext uri="{BB962C8B-B14F-4D97-AF65-F5344CB8AC3E}">
        <p14:creationId xmlns:p14="http://schemas.microsoft.com/office/powerpoint/2010/main" val="127451419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268760"/>
            <a:ext cx="8496944" cy="514587"/>
          </a:xfrm>
        </p:spPr>
        <p:txBody>
          <a:bodyPr/>
          <a:lstStyle/>
          <a:p>
            <a:pPr marL="0" indent="0" algn="ctr" eaLnBrk="1" fontAlgn="auto" hangingPunct="1">
              <a:spcBef>
                <a:spcPts val="0"/>
              </a:spcBef>
              <a:spcAft>
                <a:spcPts val="0"/>
              </a:spcAft>
              <a:buClr>
                <a:srgbClr val="FF0000"/>
              </a:buClr>
              <a:buNone/>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Her müstakil konutta en az aşağıdaki piyesler bulunur:</a:t>
            </a:r>
            <a:endParaRPr lang="tr-TR" sz="2000" b="1" dirty="0">
              <a:solidFill>
                <a:srgbClr val="002060"/>
              </a:solidFill>
              <a:latin typeface="Tahoma" pitchFamily="34" charset="0"/>
              <a:ea typeface="Tahoma" panose="020B0604030504040204" pitchFamily="34" charset="0"/>
              <a:cs typeface="Tahoma" panose="020B0604030504040204" pitchFamily="34" charset="0"/>
            </a:endParaRPr>
          </a:p>
          <a:p>
            <a:pPr marL="0" indent="0" algn="just" eaLnBrk="1" fontAlgn="auto" hangingPunct="1">
              <a:spcBef>
                <a:spcPts val="0"/>
              </a:spcBef>
              <a:spcAft>
                <a:spcPts val="0"/>
              </a:spcAft>
              <a:buClr>
                <a:srgbClr val="FF0000"/>
              </a:buClr>
              <a:buNone/>
            </a:pP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graphicFrame>
        <p:nvGraphicFramePr>
          <p:cNvPr id="5" name="Tablo 4"/>
          <p:cNvGraphicFramePr>
            <a:graphicFrameLocks noGrp="1"/>
          </p:cNvGraphicFramePr>
          <p:nvPr>
            <p:extLst>
              <p:ext uri="{D42A27DB-BD31-4B8C-83A1-F6EECF244321}">
                <p14:modId xmlns:p14="http://schemas.microsoft.com/office/powerpoint/2010/main" val="1135316906"/>
              </p:ext>
            </p:extLst>
          </p:nvPr>
        </p:nvGraphicFramePr>
        <p:xfrm>
          <a:off x="467544" y="1839104"/>
          <a:ext cx="8136903" cy="4686241"/>
        </p:xfrm>
        <a:graphic>
          <a:graphicData uri="http://schemas.openxmlformats.org/drawingml/2006/table">
            <a:tbl>
              <a:tblPr firstRow="1" bandRow="1">
                <a:tableStyleId>{5C22544A-7EE6-4342-B048-85BDC9FD1C3A}</a:tableStyleId>
              </a:tblPr>
              <a:tblGrid>
                <a:gridCol w="4199691"/>
                <a:gridCol w="1968606"/>
                <a:gridCol w="1968606"/>
              </a:tblGrid>
              <a:tr h="726134">
                <a:tc>
                  <a:txBody>
                    <a:bodyPr/>
                    <a:lstStyle/>
                    <a:p>
                      <a:r>
                        <a:rPr lang="tr-TR" sz="1800" dirty="0" smtClean="0">
                          <a:solidFill>
                            <a:srgbClr val="002060"/>
                          </a:solidFill>
                          <a:latin typeface="Tahoma" pitchFamily="34" charset="0"/>
                          <a:ea typeface="Tahoma" panose="020B0604030504040204" pitchFamily="34" charset="0"/>
                          <a:cs typeface="Tahoma" panose="020B0604030504040204" pitchFamily="34" charset="0"/>
                        </a:rPr>
                        <a:t>Piyes	</a:t>
                      </a:r>
                      <a:endParaRPr lang="tr-TR" dirty="0">
                        <a:solidFill>
                          <a:srgbClr val="002060"/>
                        </a:solidFill>
                      </a:endParaRPr>
                    </a:p>
                  </a:txBody>
                  <a:tcPr anchor="ctr">
                    <a:blipFill>
                      <a:blip r:embed="rId2"/>
                      <a:tile tx="0" ty="0" sx="100000" sy="100000" flip="none" algn="tl"/>
                    </a:blipFill>
                  </a:tcPr>
                </a:tc>
                <a:tc>
                  <a:txBody>
                    <a:bodyPr/>
                    <a:lstStyle/>
                    <a:p>
                      <a:pPr algn="l"/>
                      <a:r>
                        <a:rPr lang="tr-TR" sz="1800" dirty="0" smtClean="0">
                          <a:solidFill>
                            <a:srgbClr val="002060"/>
                          </a:solidFill>
                          <a:latin typeface="Tahoma" pitchFamily="34" charset="0"/>
                          <a:ea typeface="Tahoma" panose="020B0604030504040204" pitchFamily="34" charset="0"/>
                          <a:cs typeface="Tahoma" panose="020B0604030504040204" pitchFamily="34" charset="0"/>
                        </a:rPr>
                        <a:t>Dar Kenarı </a:t>
                      </a:r>
                      <a:endParaRPr lang="tr-TR" dirty="0">
                        <a:solidFill>
                          <a:srgbClr val="002060"/>
                        </a:solidFill>
                      </a:endParaRPr>
                    </a:p>
                  </a:txBody>
                  <a:tcPr anchor="ctr">
                    <a:blipFill>
                      <a:blip r:embed="rId2"/>
                      <a:tile tx="0" ty="0" sx="100000" sy="100000" flip="none" algn="tl"/>
                    </a:blipFill>
                  </a:tcPr>
                </a:tc>
                <a:tc>
                  <a:txBody>
                    <a:bodyPr/>
                    <a:lstStyle/>
                    <a:p>
                      <a:pPr algn="l"/>
                      <a:r>
                        <a:rPr lang="tr-TR" sz="1800" dirty="0" smtClean="0">
                          <a:solidFill>
                            <a:srgbClr val="002060"/>
                          </a:solidFill>
                          <a:latin typeface="Tahoma" pitchFamily="34" charset="0"/>
                          <a:ea typeface="Tahoma" panose="020B0604030504040204" pitchFamily="34" charset="0"/>
                          <a:cs typeface="Tahoma" panose="020B0604030504040204" pitchFamily="34" charset="0"/>
                        </a:rPr>
                        <a:t> Net Alanı</a:t>
                      </a:r>
                      <a:endParaRPr lang="tr-TR" dirty="0">
                        <a:solidFill>
                          <a:srgbClr val="002060"/>
                        </a:solidFill>
                      </a:endParaRPr>
                    </a:p>
                  </a:txBody>
                  <a:tcPr anchor="ctr">
                    <a:blipFill>
                      <a:blip r:embed="rId2"/>
                      <a:tile tx="0" ty="0" sx="100000" sy="100000" flip="none" algn="tl"/>
                    </a:blipFill>
                  </a:tcPr>
                </a:tc>
              </a:tr>
              <a:tr h="774909">
                <a:tc>
                  <a:txBody>
                    <a:bodyPr/>
                    <a:lstStyle/>
                    <a:p>
                      <a:r>
                        <a:rPr lang="tr-TR" sz="1800" dirty="0" smtClean="0">
                          <a:solidFill>
                            <a:srgbClr val="002060"/>
                          </a:solidFill>
                          <a:latin typeface="Tahoma" pitchFamily="34" charset="0"/>
                          <a:ea typeface="Tahoma" panose="020B0604030504040204" pitchFamily="34" charset="0"/>
                          <a:cs typeface="Tahoma" panose="020B0604030504040204" pitchFamily="34" charset="0"/>
                        </a:rPr>
                        <a:t>1 oturma odası </a:t>
                      </a:r>
                      <a:endParaRPr lang="tr-TR" dirty="0">
                        <a:solidFill>
                          <a:srgbClr val="002060"/>
                        </a:solidFill>
                      </a:endParaRPr>
                    </a:p>
                  </a:txBody>
                  <a:tcPr anchor="ctr">
                    <a:blipFill>
                      <a:blip r:embed="rId2"/>
                      <a:tile tx="0" ty="0" sx="100000" sy="100000" flip="none" algn="tl"/>
                    </a:blipFill>
                  </a:tcPr>
                </a:tc>
                <a:tc>
                  <a:txBody>
                    <a:bodyPr/>
                    <a:lstStyle/>
                    <a:p>
                      <a:r>
                        <a:rPr lang="tr-TR" sz="1800" dirty="0" smtClean="0">
                          <a:solidFill>
                            <a:srgbClr val="002060"/>
                          </a:solidFill>
                          <a:latin typeface="Tahoma" pitchFamily="34" charset="0"/>
                          <a:ea typeface="Tahoma" panose="020B0604030504040204" pitchFamily="34" charset="0"/>
                          <a:cs typeface="Tahoma" panose="020B0604030504040204" pitchFamily="34" charset="0"/>
                        </a:rPr>
                        <a:t>3.00 m.</a:t>
                      </a:r>
                      <a:endParaRPr lang="tr-TR" dirty="0">
                        <a:solidFill>
                          <a:srgbClr val="002060"/>
                        </a:solidFill>
                      </a:endParaRPr>
                    </a:p>
                  </a:txBody>
                  <a:tcPr anchor="ct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solidFill>
                            <a:srgbClr val="002060"/>
                          </a:solidFill>
                          <a:latin typeface="Tahoma" pitchFamily="34" charset="0"/>
                          <a:ea typeface="Tahoma" panose="020B0604030504040204" pitchFamily="34" charset="0"/>
                          <a:cs typeface="Tahoma" panose="020B0604030504040204" pitchFamily="34" charset="0"/>
                        </a:rPr>
                        <a:t>12.0 m</a:t>
                      </a:r>
                      <a:r>
                        <a:rPr lang="tr-TR" sz="1800" baseline="30000" dirty="0" smtClean="0">
                          <a:solidFill>
                            <a:srgbClr val="002060"/>
                          </a:solidFill>
                          <a:latin typeface="Tahoma" pitchFamily="34" charset="0"/>
                          <a:ea typeface="Tahoma" panose="020B0604030504040204" pitchFamily="34" charset="0"/>
                          <a:cs typeface="Tahoma" panose="020B0604030504040204" pitchFamily="34" charset="0"/>
                        </a:rPr>
                        <a:t>2</a:t>
                      </a:r>
                    </a:p>
                    <a:p>
                      <a:pPr marL="0" marR="0" indent="0" algn="l" defTabSz="914400" rtl="0" eaLnBrk="1" fontAlgn="auto" latinLnBrk="0" hangingPunct="1">
                        <a:lnSpc>
                          <a:spcPct val="100000"/>
                        </a:lnSpc>
                        <a:spcBef>
                          <a:spcPts val="0"/>
                        </a:spcBef>
                        <a:spcAft>
                          <a:spcPts val="0"/>
                        </a:spcAft>
                        <a:buClrTx/>
                        <a:buSzTx/>
                        <a:buFontTx/>
                        <a:buNone/>
                        <a:tabLst/>
                        <a:defRPr/>
                      </a:pPr>
                      <a:endParaRPr lang="tr-TR" dirty="0">
                        <a:solidFill>
                          <a:srgbClr val="002060"/>
                        </a:solidFill>
                      </a:endParaRPr>
                    </a:p>
                  </a:txBody>
                  <a:tcPr anchor="ctr">
                    <a:blipFill>
                      <a:blip r:embed="rId2"/>
                      <a:tile tx="0" ty="0" sx="100000" sy="100000" flip="none" algn="tl"/>
                    </a:blipFill>
                  </a:tcPr>
                </a:tc>
              </a:tr>
              <a:tr h="774909">
                <a:tc>
                  <a:txBody>
                    <a:bodyPr/>
                    <a:lstStyle/>
                    <a:p>
                      <a:r>
                        <a:rPr lang="tr-TR" sz="1800" dirty="0" smtClean="0">
                          <a:solidFill>
                            <a:srgbClr val="002060"/>
                          </a:solidFill>
                          <a:latin typeface="Tahoma" pitchFamily="34" charset="0"/>
                          <a:ea typeface="Tahoma" panose="020B0604030504040204" pitchFamily="34" charset="0"/>
                          <a:cs typeface="Tahoma" panose="020B0604030504040204" pitchFamily="34" charset="0"/>
                        </a:rPr>
                        <a:t>1 yatak odası </a:t>
                      </a:r>
                      <a:endParaRPr lang="tr-TR" dirty="0">
                        <a:solidFill>
                          <a:srgbClr val="002060"/>
                        </a:solidFill>
                      </a:endParaRPr>
                    </a:p>
                  </a:txBody>
                  <a:tcPr anchor="ctr">
                    <a:blipFill>
                      <a:blip r:embed="rId2"/>
                      <a:tile tx="0" ty="0" sx="100000" sy="100000" flip="none" algn="tl"/>
                    </a:blipFill>
                  </a:tcPr>
                </a:tc>
                <a:tc>
                  <a:txBody>
                    <a:bodyPr/>
                    <a:lstStyle/>
                    <a:p>
                      <a:r>
                        <a:rPr lang="tr-TR" sz="1800" b="1" dirty="0" smtClean="0">
                          <a:solidFill>
                            <a:srgbClr val="002060"/>
                          </a:solidFill>
                          <a:latin typeface="Tahoma" pitchFamily="34" charset="0"/>
                          <a:ea typeface="Tahoma" panose="020B0604030504040204" pitchFamily="34" charset="0"/>
                          <a:cs typeface="Tahoma" panose="020B0604030504040204" pitchFamily="34" charset="0"/>
                        </a:rPr>
                        <a:t>2.50 m.</a:t>
                      </a:r>
                      <a:endParaRPr lang="tr-TR" b="1" dirty="0">
                        <a:solidFill>
                          <a:srgbClr val="002060"/>
                        </a:solidFill>
                      </a:endParaRPr>
                    </a:p>
                  </a:txBody>
                  <a:tcPr anchor="ct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1" dirty="0" smtClean="0">
                          <a:solidFill>
                            <a:srgbClr val="002060"/>
                          </a:solidFill>
                          <a:latin typeface="Tahoma" pitchFamily="34" charset="0"/>
                          <a:ea typeface="Tahoma" panose="020B0604030504040204" pitchFamily="34" charset="0"/>
                          <a:cs typeface="Tahoma" panose="020B0604030504040204" pitchFamily="34" charset="0"/>
                        </a:rPr>
                        <a:t>9.00 m</a:t>
                      </a:r>
                      <a:r>
                        <a:rPr lang="tr-TR" sz="1800" b="1" baseline="30000" dirty="0" smtClean="0">
                          <a:solidFill>
                            <a:srgbClr val="002060"/>
                          </a:solidFill>
                          <a:latin typeface="Tahoma" pitchFamily="34" charset="0"/>
                          <a:ea typeface="Tahoma" panose="020B0604030504040204" pitchFamily="34" charset="0"/>
                          <a:cs typeface="Tahoma" panose="020B0604030504040204" pitchFamily="34" charset="0"/>
                        </a:rPr>
                        <a:t>2</a:t>
                      </a:r>
                    </a:p>
                    <a:p>
                      <a:pPr marL="0" marR="0" indent="0" algn="l" defTabSz="914400" rtl="0" eaLnBrk="1" fontAlgn="auto" latinLnBrk="0" hangingPunct="1">
                        <a:lnSpc>
                          <a:spcPct val="100000"/>
                        </a:lnSpc>
                        <a:spcBef>
                          <a:spcPts val="0"/>
                        </a:spcBef>
                        <a:spcAft>
                          <a:spcPts val="0"/>
                        </a:spcAft>
                        <a:buClrTx/>
                        <a:buSzTx/>
                        <a:buFontTx/>
                        <a:buNone/>
                        <a:tabLst/>
                        <a:defRPr/>
                      </a:pPr>
                      <a:endParaRPr lang="tr-TR" b="1" dirty="0">
                        <a:solidFill>
                          <a:srgbClr val="002060"/>
                        </a:solidFill>
                      </a:endParaRPr>
                    </a:p>
                  </a:txBody>
                  <a:tcPr anchor="ctr">
                    <a:blipFill>
                      <a:blip r:embed="rId2"/>
                      <a:tile tx="0" ty="0" sx="100000" sy="100000" flip="none" algn="tl"/>
                    </a:blipFill>
                  </a:tcPr>
                </a:tc>
              </a:tr>
              <a:tr h="7788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solidFill>
                            <a:srgbClr val="002060"/>
                          </a:solidFill>
                          <a:latin typeface="Tahoma" pitchFamily="34" charset="0"/>
                          <a:ea typeface="Tahoma" panose="020B0604030504040204" pitchFamily="34" charset="0"/>
                          <a:cs typeface="Tahoma" panose="020B0604030504040204" pitchFamily="34" charset="0"/>
                        </a:rPr>
                        <a:t>1 mutfak veya</a:t>
                      </a:r>
                      <a:r>
                        <a:rPr lang="tr-TR" baseline="0" dirty="0" smtClean="0">
                          <a:solidFill>
                            <a:srgbClr val="002060"/>
                          </a:solidFill>
                          <a:latin typeface="Tahoma" pitchFamily="34" charset="0"/>
                          <a:ea typeface="Tahoma" panose="020B0604030504040204" pitchFamily="34" charset="0"/>
                          <a:cs typeface="Tahoma" panose="020B0604030504040204" pitchFamily="34" charset="0"/>
                        </a:rPr>
                        <a:t> </a:t>
                      </a:r>
                      <a:r>
                        <a:rPr lang="tr-TR" sz="1800" dirty="0" smtClean="0">
                          <a:solidFill>
                            <a:srgbClr val="002060"/>
                          </a:solidFill>
                          <a:latin typeface="Tahoma" pitchFamily="34" charset="0"/>
                          <a:ea typeface="Tahoma" panose="020B0604030504040204" pitchFamily="34" charset="0"/>
                          <a:cs typeface="Tahoma" panose="020B0604030504040204" pitchFamily="34" charset="0"/>
                        </a:rPr>
                        <a:t>yemek pişirme yeri</a:t>
                      </a:r>
                    </a:p>
                  </a:txBody>
                  <a:tcPr anchor="ctr">
                    <a:blipFill>
                      <a:blip r:embed="rId2"/>
                      <a:tile tx="0" ty="0" sx="100000" sy="100000" flip="none" algn="tl"/>
                    </a:blipFill>
                  </a:tcPr>
                </a:tc>
                <a:tc>
                  <a:txBody>
                    <a:bodyPr/>
                    <a:lstStyle/>
                    <a:p>
                      <a:r>
                        <a:rPr lang="tr-TR" sz="1800" dirty="0" smtClean="0">
                          <a:solidFill>
                            <a:srgbClr val="002060"/>
                          </a:solidFill>
                          <a:latin typeface="Tahoma" pitchFamily="34" charset="0"/>
                          <a:ea typeface="Tahoma" panose="020B0604030504040204" pitchFamily="34" charset="0"/>
                          <a:cs typeface="Tahoma" panose="020B0604030504040204" pitchFamily="34" charset="0"/>
                        </a:rPr>
                        <a:t>1.50 m. </a:t>
                      </a:r>
                      <a:endParaRPr lang="tr-TR" dirty="0">
                        <a:solidFill>
                          <a:srgbClr val="002060"/>
                        </a:solidFill>
                      </a:endParaRPr>
                    </a:p>
                  </a:txBody>
                  <a:tcPr anchor="ct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solidFill>
                            <a:srgbClr val="002060"/>
                          </a:solidFill>
                          <a:latin typeface="Tahoma" pitchFamily="34" charset="0"/>
                          <a:ea typeface="Tahoma" panose="020B0604030504040204" pitchFamily="34" charset="0"/>
                          <a:cs typeface="Tahoma" panose="020B0604030504040204" pitchFamily="34" charset="0"/>
                        </a:rPr>
                        <a:t>3.30 m</a:t>
                      </a:r>
                      <a:r>
                        <a:rPr lang="tr-TR" sz="1800" baseline="30000" dirty="0" smtClean="0">
                          <a:solidFill>
                            <a:srgbClr val="002060"/>
                          </a:solidFill>
                          <a:latin typeface="Tahoma" pitchFamily="34" charset="0"/>
                          <a:ea typeface="Tahoma" panose="020B0604030504040204" pitchFamily="34" charset="0"/>
                          <a:cs typeface="Tahoma" panose="020B0604030504040204" pitchFamily="34" charset="0"/>
                        </a:rPr>
                        <a:t>2</a:t>
                      </a:r>
                    </a:p>
                    <a:p>
                      <a:endParaRPr lang="tr-TR" dirty="0">
                        <a:solidFill>
                          <a:srgbClr val="002060"/>
                        </a:solidFill>
                      </a:endParaRPr>
                    </a:p>
                  </a:txBody>
                  <a:tcPr anchor="ctr">
                    <a:blipFill>
                      <a:blip r:embed="rId2"/>
                      <a:tile tx="0" ty="0" sx="100000" sy="100000" flip="none" algn="tl"/>
                    </a:blipFill>
                  </a:tcPr>
                </a:tc>
              </a:tr>
              <a:tr h="774909">
                <a:tc>
                  <a:txBody>
                    <a:bodyPr/>
                    <a:lstStyle/>
                    <a:p>
                      <a:pPr marL="0" marR="0" indent="0" algn="just" defTabSz="914400" rtl="0" eaLnBrk="1" fontAlgn="auto" latinLnBrk="0" hangingPunct="1">
                        <a:lnSpc>
                          <a:spcPct val="100000"/>
                        </a:lnSpc>
                        <a:spcBef>
                          <a:spcPts val="0"/>
                        </a:spcBef>
                        <a:spcAft>
                          <a:spcPts val="0"/>
                        </a:spcAft>
                        <a:buClr>
                          <a:srgbClr val="FF0000"/>
                        </a:buClr>
                        <a:buSzTx/>
                        <a:buFont typeface="Wingdings" panose="05000000000000000000" pitchFamily="2" charset="2"/>
                        <a:buNone/>
                        <a:tabLst/>
                        <a:defRPr/>
                      </a:pPr>
                      <a:r>
                        <a:rPr lang="tr-TR" sz="1800" dirty="0" smtClean="0">
                          <a:solidFill>
                            <a:srgbClr val="002060"/>
                          </a:solidFill>
                          <a:latin typeface="Tahoma" pitchFamily="34" charset="0"/>
                          <a:ea typeface="Tahoma" panose="020B0604030504040204" pitchFamily="34" charset="0"/>
                          <a:cs typeface="Tahoma" panose="020B0604030504040204" pitchFamily="34" charset="0"/>
                        </a:rPr>
                        <a:t>1 banyo veya yıkanma yeri</a:t>
                      </a:r>
                    </a:p>
                  </a:txBody>
                  <a:tcPr anchor="ctr">
                    <a:blipFill>
                      <a:blip r:embed="rId2"/>
                      <a:tile tx="0" ty="0" sx="100000" sy="100000" flip="none" algn="tl"/>
                    </a:blipFill>
                  </a:tcPr>
                </a:tc>
                <a:tc>
                  <a:txBody>
                    <a:bodyPr/>
                    <a:lstStyle/>
                    <a:p>
                      <a:r>
                        <a:rPr lang="tr-TR" sz="1800" b="1" dirty="0" smtClean="0">
                          <a:solidFill>
                            <a:srgbClr val="002060"/>
                          </a:solidFill>
                          <a:latin typeface="Tahoma" pitchFamily="34" charset="0"/>
                          <a:ea typeface="Tahoma" panose="020B0604030504040204" pitchFamily="34" charset="0"/>
                          <a:cs typeface="Tahoma" panose="020B0604030504040204" pitchFamily="34" charset="0"/>
                        </a:rPr>
                        <a:t>1.50 m.</a:t>
                      </a:r>
                      <a:endParaRPr lang="tr-TR" b="1" dirty="0">
                        <a:solidFill>
                          <a:srgbClr val="002060"/>
                        </a:solidFill>
                      </a:endParaRPr>
                    </a:p>
                  </a:txBody>
                  <a:tcPr anchor="ctr">
                    <a:blipFill>
                      <a:blip r:embed="rId2"/>
                      <a:tile tx="0" ty="0" sx="100000" sy="100000" flip="none" algn="tl"/>
                    </a:blipFill>
                  </a:tcPr>
                </a:tc>
                <a:tc>
                  <a:txBody>
                    <a:bodyPr/>
                    <a:lstStyle/>
                    <a:p>
                      <a:pPr marL="0" marR="0" indent="0" algn="just" defTabSz="914400" rtl="0" eaLnBrk="1" fontAlgn="auto" latinLnBrk="0" hangingPunct="1">
                        <a:lnSpc>
                          <a:spcPct val="100000"/>
                        </a:lnSpc>
                        <a:spcBef>
                          <a:spcPts val="0"/>
                        </a:spcBef>
                        <a:spcAft>
                          <a:spcPts val="0"/>
                        </a:spcAft>
                        <a:buClr>
                          <a:srgbClr val="FF0000"/>
                        </a:buClr>
                        <a:buSzTx/>
                        <a:buFont typeface="Wingdings" panose="05000000000000000000" pitchFamily="2" charset="2"/>
                        <a:buNone/>
                        <a:tabLst/>
                        <a:defRPr/>
                      </a:pPr>
                      <a:r>
                        <a:rPr lang="tr-TR" sz="1800" dirty="0" smtClean="0">
                          <a:solidFill>
                            <a:srgbClr val="002060"/>
                          </a:solidFill>
                          <a:latin typeface="Tahoma" pitchFamily="34" charset="0"/>
                          <a:ea typeface="Tahoma" panose="020B0604030504040204" pitchFamily="34" charset="0"/>
                          <a:cs typeface="Tahoma" panose="020B0604030504040204" pitchFamily="34" charset="0"/>
                        </a:rPr>
                        <a:t>3.00 m</a:t>
                      </a:r>
                      <a:r>
                        <a:rPr lang="tr-TR" sz="1800" baseline="30000" dirty="0" smtClean="0">
                          <a:solidFill>
                            <a:srgbClr val="002060"/>
                          </a:solidFill>
                          <a:latin typeface="Tahoma" pitchFamily="34" charset="0"/>
                          <a:ea typeface="Tahoma" panose="020B0604030504040204" pitchFamily="34" charset="0"/>
                          <a:cs typeface="Tahoma" panose="020B0604030504040204" pitchFamily="34" charset="0"/>
                        </a:rPr>
                        <a:t>2</a:t>
                      </a:r>
                      <a:r>
                        <a:rPr lang="tr-TR" sz="1800" dirty="0" smtClean="0">
                          <a:solidFill>
                            <a:srgbClr val="002060"/>
                          </a:solidFill>
                          <a:latin typeface="Tahoma" pitchFamily="34" charset="0"/>
                          <a:ea typeface="Tahoma" panose="020B0604030504040204" pitchFamily="34" charset="0"/>
                          <a:cs typeface="Tahoma" panose="020B0604030504040204" pitchFamily="34" charset="0"/>
                        </a:rPr>
                        <a:t>  </a:t>
                      </a:r>
                      <a:endParaRPr lang="tr-TR" dirty="0">
                        <a:solidFill>
                          <a:srgbClr val="002060"/>
                        </a:solidFill>
                      </a:endParaRPr>
                    </a:p>
                  </a:txBody>
                  <a:tcPr anchor="ctr">
                    <a:blipFill>
                      <a:blip r:embed="rId2"/>
                      <a:tile tx="0" ty="0" sx="100000" sy="100000" flip="none" algn="tl"/>
                    </a:blipFill>
                  </a:tcPr>
                </a:tc>
              </a:tr>
              <a:tr h="856485">
                <a:tc>
                  <a:txBody>
                    <a:bodyPr/>
                    <a:lstStyle/>
                    <a:p>
                      <a:r>
                        <a:rPr lang="tr-TR" sz="1800" dirty="0" smtClean="0">
                          <a:solidFill>
                            <a:srgbClr val="002060"/>
                          </a:solidFill>
                          <a:latin typeface="Tahoma" pitchFamily="34" charset="0"/>
                          <a:ea typeface="Tahoma" panose="020B0604030504040204" pitchFamily="34" charset="0"/>
                          <a:cs typeface="Tahoma" panose="020B0604030504040204" pitchFamily="34" charset="0"/>
                        </a:rPr>
                        <a:t>1 tuvalet </a:t>
                      </a:r>
                      <a:endParaRPr lang="tr-TR" dirty="0">
                        <a:solidFill>
                          <a:srgbClr val="002060"/>
                        </a:solidFill>
                      </a:endParaRPr>
                    </a:p>
                  </a:txBody>
                  <a:tcPr anchor="ctr">
                    <a:blipFill>
                      <a:blip r:embed="rId2"/>
                      <a:tile tx="0" ty="0" sx="100000" sy="100000" flip="none" algn="tl"/>
                    </a:blipFill>
                  </a:tcPr>
                </a:tc>
                <a:tc>
                  <a:txBody>
                    <a:bodyPr/>
                    <a:lstStyle/>
                    <a:p>
                      <a:r>
                        <a:rPr lang="tr-TR" sz="1800" dirty="0" smtClean="0">
                          <a:solidFill>
                            <a:srgbClr val="002060"/>
                          </a:solidFill>
                          <a:latin typeface="Tahoma" pitchFamily="34" charset="0"/>
                          <a:ea typeface="Tahoma" panose="020B0604030504040204" pitchFamily="34" charset="0"/>
                          <a:cs typeface="Tahoma" panose="020B0604030504040204" pitchFamily="34" charset="0"/>
                        </a:rPr>
                        <a:t>1.00 m. </a:t>
                      </a:r>
                      <a:endParaRPr lang="tr-TR" dirty="0">
                        <a:solidFill>
                          <a:srgbClr val="002060"/>
                        </a:solidFill>
                      </a:endParaRPr>
                    </a:p>
                  </a:txBody>
                  <a:tcPr anchor="ct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smtClean="0">
                          <a:solidFill>
                            <a:srgbClr val="002060"/>
                          </a:solidFill>
                          <a:latin typeface="Tahoma" pitchFamily="34" charset="0"/>
                          <a:ea typeface="Tahoma" panose="020B0604030504040204" pitchFamily="34" charset="0"/>
                          <a:cs typeface="Tahoma" panose="020B0604030504040204" pitchFamily="34" charset="0"/>
                        </a:rPr>
                        <a:t>1.20 m</a:t>
                      </a:r>
                      <a:r>
                        <a:rPr lang="tr-TR" sz="1800" baseline="30000" dirty="0" smtClean="0">
                          <a:solidFill>
                            <a:srgbClr val="002060"/>
                          </a:solidFill>
                          <a:latin typeface="Tahoma" pitchFamily="34" charset="0"/>
                          <a:ea typeface="Tahoma" panose="020B0604030504040204" pitchFamily="34" charset="0"/>
                          <a:cs typeface="Tahoma" panose="020B0604030504040204" pitchFamily="34" charset="0"/>
                        </a:rPr>
                        <a:t>2</a:t>
                      </a:r>
                      <a:endParaRPr lang="tr-TR" dirty="0">
                        <a:solidFill>
                          <a:srgbClr val="002060"/>
                        </a:solidFill>
                      </a:endParaRPr>
                    </a:p>
                  </a:txBody>
                  <a:tcPr anchor="ctr">
                    <a:blipFill>
                      <a:blip r:embed="rId2"/>
                      <a:tile tx="0" ty="0" sx="100000" sy="100000" flip="none" algn="tl"/>
                    </a:blipFill>
                  </a:tcPr>
                </a:tc>
              </a:tr>
            </a:tbl>
          </a:graphicData>
        </a:graphic>
      </p:graphicFrame>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YAPI PİYESLERİ VE ÖLÇÜLERİ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11417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79512" y="1229876"/>
            <a:ext cx="8598904" cy="206210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3 </a:t>
            </a:r>
            <a:r>
              <a:rPr lang="tr-TR" sz="2000" b="1" dirty="0">
                <a:solidFill>
                  <a:srgbClr val="002060"/>
                </a:solidFill>
                <a:latin typeface="Tahoma" pitchFamily="34" charset="0"/>
                <a:ea typeface="Tahoma" panose="020B0604030504040204" pitchFamily="34" charset="0"/>
                <a:cs typeface="Tahoma" panose="020B0604030504040204" pitchFamily="34" charset="0"/>
              </a:rPr>
              <a:t>veya daha az odalı konutlarda </a:t>
            </a:r>
            <a:r>
              <a:rPr lang="tr-TR" sz="2000" dirty="0">
                <a:solidFill>
                  <a:srgbClr val="002060"/>
                </a:solidFill>
                <a:latin typeface="Tahoma" pitchFamily="34" charset="0"/>
                <a:ea typeface="Tahoma" panose="020B0604030504040204" pitchFamily="34" charset="0"/>
                <a:cs typeface="Tahoma" panose="020B0604030504040204" pitchFamily="34" charset="0"/>
              </a:rPr>
              <a:t>banyo/yıkanma yeri ile tuvalet aynı yerde düzenlenebilir.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Hol ve koridor genişlikleri </a:t>
            </a:r>
            <a:r>
              <a:rPr lang="tr-TR" sz="2000" b="1" dirty="0">
                <a:solidFill>
                  <a:srgbClr val="0070C0"/>
                </a:solidFill>
                <a:latin typeface="Tahoma" pitchFamily="34" charset="0"/>
                <a:ea typeface="Tahoma" panose="020B0604030504040204" pitchFamily="34" charset="0"/>
                <a:cs typeface="Tahoma" panose="020B0604030504040204" pitchFamily="34" charset="0"/>
              </a:rPr>
              <a:t>1.20</a:t>
            </a:r>
            <a:r>
              <a:rPr lang="tr-TR" sz="2000" dirty="0">
                <a:solidFill>
                  <a:srgbClr val="002060"/>
                </a:solidFill>
                <a:latin typeface="Tahoma" pitchFamily="34" charset="0"/>
                <a:ea typeface="Tahoma" panose="020B0604030504040204" pitchFamily="34" charset="0"/>
                <a:cs typeface="Tahoma" panose="020B0604030504040204" pitchFamily="34" charset="0"/>
              </a:rPr>
              <a:t> metreden az olamaz</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r>
              <a:rPr lang="tr-TR" sz="2000" u="sng" dirty="0">
                <a:solidFill>
                  <a:srgbClr val="002060"/>
                </a:solidFill>
                <a:latin typeface="Tahoma" pitchFamily="34" charset="0"/>
                <a:ea typeface="Tahoma" panose="020B0604030504040204" pitchFamily="34" charset="0"/>
                <a:cs typeface="Tahoma" panose="020B0604030504040204" pitchFamily="34" charset="0"/>
              </a:rPr>
              <a:t>Mutfak nişi ve oda</a:t>
            </a:r>
            <a:r>
              <a:rPr lang="tr-TR" sz="2000" dirty="0">
                <a:solidFill>
                  <a:srgbClr val="002060"/>
                </a:solidFill>
                <a:latin typeface="Tahoma" pitchFamily="34" charset="0"/>
                <a:ea typeface="Tahoma" panose="020B0604030504040204" pitchFamily="34" charset="0"/>
                <a:cs typeface="Tahoma" panose="020B0604030504040204" pitchFamily="34" charset="0"/>
              </a:rPr>
              <a:t> ile banyo ve tuvaletin aynı mekânda düzenlenmesi halinde her mekân için öngörülen en az alanların toplamı kadar alan düzenlenmek zorundadır. </a:t>
            </a:r>
            <a:endParaRPr lang="tr-TR" sz="2000" dirty="0">
              <a:solidFill>
                <a:schemeClr val="tx1"/>
              </a:solidFill>
              <a:latin typeface="Tahoma" pitchFamily="34" charset="0"/>
              <a:ea typeface="Tahoma" panose="020B0604030504040204" pitchFamily="34" charset="0"/>
              <a:cs typeface="Tahoma" panose="020B0604030504040204" pitchFamily="34" charset="0"/>
            </a:endParaRPr>
          </a:p>
        </p:txBody>
      </p:sp>
      <p:pic>
        <p:nvPicPr>
          <p:cNvPr id="4" name="Resim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7" y="3068959"/>
            <a:ext cx="3528392" cy="34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2"/>
          <p:cNvSpPr>
            <a:spLocks noChangeArrowheads="1"/>
          </p:cNvSpPr>
          <p:nvPr/>
        </p:nvSpPr>
        <p:spPr bwMode="auto">
          <a:xfrm>
            <a:off x="162352" y="3212976"/>
            <a:ext cx="5273744" cy="329320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Birinci </a:t>
            </a:r>
            <a:r>
              <a:rPr lang="tr-TR" sz="2000" dirty="0">
                <a:solidFill>
                  <a:srgbClr val="002060"/>
                </a:solidFill>
                <a:latin typeface="Tahoma" pitchFamily="34" charset="0"/>
                <a:ea typeface="Tahoma" panose="020B0604030504040204" pitchFamily="34" charset="0"/>
                <a:cs typeface="Tahoma" panose="020B0604030504040204" pitchFamily="34" charset="0"/>
              </a:rPr>
              <a:t>fıkrada belirtilen bu piyesler ile koridor ölçüleri </a:t>
            </a:r>
            <a:r>
              <a:rPr lang="tr-TR" sz="2000" dirty="0">
                <a:solidFill>
                  <a:srgbClr val="FF0000"/>
                </a:solidFill>
                <a:latin typeface="Tahoma" pitchFamily="34" charset="0"/>
                <a:ea typeface="Tahoma" panose="020B0604030504040204" pitchFamily="34" charset="0"/>
                <a:cs typeface="Tahoma" panose="020B0604030504040204" pitchFamily="34" charset="0"/>
              </a:rPr>
              <a:t>engellilerin de kullanımını sağlayacak standartlara ve erişilebilirlik mevzuatına uygun olmak zorundadır.</a:t>
            </a: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Mutfak</a:t>
            </a:r>
            <a:r>
              <a:rPr lang="tr-TR" sz="2000" dirty="0">
                <a:solidFill>
                  <a:srgbClr val="002060"/>
                </a:solidFill>
                <a:latin typeface="Tahoma" pitchFamily="34" charset="0"/>
                <a:ea typeface="Tahoma" panose="020B0604030504040204" pitchFamily="34" charset="0"/>
                <a:cs typeface="Tahoma" panose="020B0604030504040204" pitchFamily="34" charset="0"/>
              </a:rPr>
              <a:t>, oda ve tuvalet/banyo </a:t>
            </a:r>
            <a:r>
              <a:rPr lang="tr-TR" sz="2000" b="1" dirty="0">
                <a:solidFill>
                  <a:srgbClr val="002060"/>
                </a:solidFill>
                <a:latin typeface="Tahoma" pitchFamily="34" charset="0"/>
                <a:ea typeface="Tahoma" panose="020B0604030504040204" pitchFamily="34" charset="0"/>
                <a:cs typeface="Tahoma" panose="020B0604030504040204" pitchFamily="34" charset="0"/>
              </a:rPr>
              <a:t>havalandırmaları</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aynı boşluğa açılamaz. </a:t>
            </a:r>
            <a:r>
              <a:rPr lang="tr-TR" sz="2000" dirty="0">
                <a:solidFill>
                  <a:srgbClr val="002060"/>
                </a:solidFill>
                <a:latin typeface="Tahoma" pitchFamily="34" charset="0"/>
                <a:ea typeface="Tahoma" panose="020B0604030504040204" pitchFamily="34" charset="0"/>
                <a:cs typeface="Tahoma" panose="020B0604030504040204" pitchFamily="34" charset="0"/>
              </a:rPr>
              <a:t>Ancak, banyo ve tuvalet havalandırmaları aynı boşluğa açılabilir.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Su </a:t>
            </a:r>
            <a:r>
              <a:rPr lang="tr-TR" sz="2000" dirty="0">
                <a:solidFill>
                  <a:srgbClr val="002060"/>
                </a:solidFill>
                <a:latin typeface="Tahoma" pitchFamily="34" charset="0"/>
                <a:ea typeface="Tahoma" panose="020B0604030504040204" pitchFamily="34" charset="0"/>
                <a:cs typeface="Tahoma" panose="020B0604030504040204" pitchFamily="34" charset="0"/>
              </a:rPr>
              <a:t>depoları ve ıslak hacimlerin altında enerji odaları teşkil edilemez.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p:txBody>
      </p:sp>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YAPI PİYESLERİ VE ÖLÇÜLERİ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21305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23528" y="1196752"/>
            <a:ext cx="5472608" cy="224676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just">
              <a:buNone/>
            </a:pPr>
            <a:r>
              <a:rPr lang="tr-TR" sz="2000" dirty="0" smtClean="0">
                <a:solidFill>
                  <a:srgbClr val="002060"/>
                </a:solidFill>
                <a:latin typeface="Tahoma" pitchFamily="34" charset="0"/>
                <a:ea typeface="Tahoma" panose="020B0604030504040204" pitchFamily="34" charset="0"/>
                <a:cs typeface="Tahoma" panose="020B0604030504040204" pitchFamily="34" charset="0"/>
              </a:rPr>
              <a:t>Binalarda </a:t>
            </a:r>
            <a:r>
              <a:rPr lang="tr-TR" sz="2000" dirty="0">
                <a:solidFill>
                  <a:srgbClr val="002060"/>
                </a:solidFill>
                <a:latin typeface="Tahoma" pitchFamily="34" charset="0"/>
                <a:ea typeface="Tahoma" panose="020B0604030504040204" pitchFamily="34" charset="0"/>
                <a:cs typeface="Tahoma" panose="020B0604030504040204" pitchFamily="34" charset="0"/>
              </a:rPr>
              <a:t>ve girişlerinde engellilerin erişimine yönelik</a:t>
            </a:r>
            <a:r>
              <a:rPr lang="tr-TR" sz="2000" dirty="0">
                <a:solidFill>
                  <a:schemeClr val="tx1"/>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TS 9111 </a:t>
            </a:r>
            <a:r>
              <a:rPr lang="tr-TR" sz="2000" dirty="0">
                <a:solidFill>
                  <a:srgbClr val="002060"/>
                </a:solidFill>
                <a:latin typeface="Tahoma" pitchFamily="34" charset="0"/>
                <a:ea typeface="Tahoma" panose="020B0604030504040204" pitchFamily="34" charset="0"/>
                <a:cs typeface="Tahoma" panose="020B0604030504040204" pitchFamily="34" charset="0"/>
              </a:rPr>
              <a:t>Standardına uyulması zorunludur. </a:t>
            </a:r>
            <a:r>
              <a:rPr lang="tr-TR" sz="2000" dirty="0">
                <a:solidFill>
                  <a:srgbClr val="0070C0"/>
                </a:solidFill>
                <a:latin typeface="Tahoma" pitchFamily="34" charset="0"/>
                <a:ea typeface="Tahoma" panose="020B0604030504040204" pitchFamily="34" charset="0"/>
                <a:cs typeface="Tahoma" panose="020B0604030504040204" pitchFamily="34" charset="0"/>
              </a:rPr>
              <a:t>Rampaların kenar korumaları, genişlikleri, sahanlıkları, korkuluk ile küpeşte ve kaplama malzemeleri engellilerin de dolaşımına olanak sağlayacak şekilde TS 9111 standardına uygun yapılmak zorundadır. </a:t>
            </a:r>
            <a:r>
              <a:rPr lang="tr-TR" altLang="tr-TR" sz="2000" dirty="0">
                <a:solidFill>
                  <a:srgbClr val="002060"/>
                </a:solidFill>
                <a:latin typeface="Tahoma" pitchFamily="34" charset="0"/>
                <a:ea typeface="Tahoma" panose="020B0604030504040204" pitchFamily="34" charset="0"/>
                <a:cs typeface="Tahoma" panose="020B0604030504040204" pitchFamily="34" charset="0"/>
              </a:rPr>
              <a:t>	</a:t>
            </a: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8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BİNA GİRİŞLERİ VE RAMPALARI</a:t>
            </a:r>
            <a:endParaRPr lang="tr-TR" sz="28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2" name="Dikdörtgen 1"/>
          <p:cNvSpPr/>
          <p:nvPr/>
        </p:nvSpPr>
        <p:spPr>
          <a:xfrm>
            <a:off x="291122" y="3443521"/>
            <a:ext cx="8462390" cy="163121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tr-TR" sz="2000" dirty="0">
                <a:solidFill>
                  <a:srgbClr val="002060"/>
                </a:solidFill>
                <a:latin typeface="Tahoma" pitchFamily="34" charset="0"/>
                <a:ea typeface="Tahoma" panose="020B0604030504040204" pitchFamily="34" charset="0"/>
                <a:cs typeface="Tahoma" panose="020B0604030504040204" pitchFamily="34" charset="0"/>
              </a:rPr>
              <a:t>Bina girişlerinde engellilere yönelik ön bahçede parsel sınırına kadar giriş rampası veya merdivene bitişik dar kenarı en az 0.90 metre ve alanı en az 1.20 m² </a:t>
            </a:r>
            <a:r>
              <a:rPr lang="tr-TR" sz="2000" dirty="0">
                <a:solidFill>
                  <a:srgbClr val="FF0000"/>
                </a:solidFill>
                <a:latin typeface="Tahoma" pitchFamily="34" charset="0"/>
                <a:ea typeface="Tahoma" panose="020B0604030504040204" pitchFamily="34" charset="0"/>
                <a:cs typeface="Tahoma" panose="020B0604030504040204" pitchFamily="34" charset="0"/>
              </a:rPr>
              <a:t>engelli asansörü</a:t>
            </a:r>
            <a:r>
              <a:rPr lang="tr-TR" sz="2000" dirty="0">
                <a:solidFill>
                  <a:schemeClr val="tx1"/>
                </a:solidFill>
                <a:latin typeface="Tahoma" pitchFamily="34" charset="0"/>
                <a:ea typeface="Tahoma" panose="020B0604030504040204" pitchFamily="34" charset="0"/>
                <a:cs typeface="Tahoma" panose="020B0604030504040204" pitchFamily="34" charset="0"/>
              </a:rPr>
              <a:t> </a:t>
            </a:r>
            <a:r>
              <a:rPr lang="tr-TR" sz="2000" dirty="0">
                <a:solidFill>
                  <a:srgbClr val="002060"/>
                </a:solidFill>
                <a:latin typeface="Tahoma" pitchFamily="34" charset="0"/>
                <a:ea typeface="Tahoma" panose="020B0604030504040204" pitchFamily="34" charset="0"/>
                <a:cs typeface="Tahoma" panose="020B0604030504040204" pitchFamily="34" charset="0"/>
              </a:rPr>
              <a:t>yeri ya da</a:t>
            </a:r>
            <a:r>
              <a:rPr lang="tr-TR" sz="2000" dirty="0">
                <a:solidFill>
                  <a:schemeClr val="tx1"/>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mekanik kaldırma iletme platformu </a:t>
            </a:r>
            <a:r>
              <a:rPr lang="tr-TR" sz="2000" dirty="0">
                <a:solidFill>
                  <a:srgbClr val="002060"/>
                </a:solidFill>
                <a:latin typeface="Tahoma" pitchFamily="34" charset="0"/>
                <a:ea typeface="Tahoma" panose="020B0604030504040204" pitchFamily="34" charset="0"/>
                <a:cs typeface="Tahoma" panose="020B0604030504040204" pitchFamily="34" charset="0"/>
              </a:rPr>
              <a:t>yapılır. </a:t>
            </a:r>
            <a:r>
              <a:rPr lang="tr-TR" sz="2000" b="1" dirty="0">
                <a:solidFill>
                  <a:srgbClr val="002060"/>
                </a:solidFill>
                <a:latin typeface="Tahoma" pitchFamily="34" charset="0"/>
                <a:ea typeface="Tahoma" panose="020B0604030504040204" pitchFamily="34" charset="0"/>
                <a:cs typeface="Tahoma" panose="020B0604030504040204" pitchFamily="34" charset="0"/>
              </a:rPr>
              <a:t>Aile ve Sosyal Politikalar </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Bakanlığı’nın</a:t>
            </a:r>
            <a:r>
              <a:rPr lang="tr-TR" sz="2000" dirty="0" smtClean="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002060"/>
                </a:solidFill>
                <a:latin typeface="Tahoma" pitchFamily="34" charset="0"/>
                <a:ea typeface="Tahoma" panose="020B0604030504040204" pitchFamily="34" charset="0"/>
                <a:cs typeface="Tahoma" panose="020B0604030504040204" pitchFamily="34" charset="0"/>
              </a:rPr>
              <a:t>görüşü alınmak suretiyle engellilerin kullanımı için farklı uygulama yapılabilir. </a:t>
            </a:r>
          </a:p>
        </p:txBody>
      </p:sp>
      <p:pic>
        <p:nvPicPr>
          <p:cNvPr id="8" name="Picture 4"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9" y="5074737"/>
            <a:ext cx="2520279" cy="1666631"/>
          </a:xfrm>
          <a:prstGeom prst="rect">
            <a:avLst/>
          </a:prstGeom>
          <a:extLst/>
        </p:spPr>
        <p:style>
          <a:lnRef idx="2">
            <a:schemeClr val="accent1"/>
          </a:lnRef>
          <a:fillRef idx="1">
            <a:schemeClr val="lt1"/>
          </a:fillRef>
          <a:effectRef idx="0">
            <a:schemeClr val="accent1"/>
          </a:effectRef>
          <a:fontRef idx="minor">
            <a:schemeClr val="dk1"/>
          </a:fontRef>
        </p:style>
      </p:pic>
      <p:pic>
        <p:nvPicPr>
          <p:cNvPr id="1028" name="Picture 4" descr="engelli mekanik platform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5074737"/>
            <a:ext cx="2597336" cy="1666631"/>
          </a:xfrm>
          <a:prstGeom prst="rect">
            <a:avLst/>
          </a:prstGeom>
          <a:extLst/>
        </p:spPr>
        <p:style>
          <a:lnRef idx="2">
            <a:schemeClr val="accent1"/>
          </a:lnRef>
          <a:fillRef idx="1">
            <a:schemeClr val="lt1"/>
          </a:fillRef>
          <a:effectRef idx="0">
            <a:schemeClr val="accent1"/>
          </a:effectRef>
          <a:fontRef idx="minor">
            <a:schemeClr val="dk1"/>
          </a:fontRef>
        </p:style>
      </p:pic>
      <p:pic>
        <p:nvPicPr>
          <p:cNvPr id="7" name="Picture 3" descr="Ş-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1150839"/>
            <a:ext cx="3024336" cy="229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onder.sahin\Desktop\8aa34336464deb9657c17d2a11102451_X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5074737"/>
            <a:ext cx="2880320" cy="166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345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79512" y="1192086"/>
            <a:ext cx="4752528" cy="506600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Font typeface="Wingdings" panose="05000000000000000000" pitchFamily="2" charset="2"/>
              <a:buChar char="v"/>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Bina </a:t>
            </a:r>
            <a:r>
              <a:rPr lang="tr-TR" sz="2000" b="1" dirty="0">
                <a:solidFill>
                  <a:srgbClr val="002060"/>
                </a:solidFill>
                <a:latin typeface="Tahoma" pitchFamily="34" charset="0"/>
                <a:ea typeface="Tahoma" panose="020B0604030504040204" pitchFamily="34" charset="0"/>
                <a:cs typeface="Tahoma" panose="020B0604030504040204" pitchFamily="34" charset="0"/>
              </a:rPr>
              <a:t>giriş koridoru genişliği, </a:t>
            </a:r>
            <a:r>
              <a:rPr lang="tr-TR" sz="2000" dirty="0">
                <a:solidFill>
                  <a:srgbClr val="002060"/>
                </a:solidFill>
                <a:latin typeface="Tahoma" pitchFamily="34" charset="0"/>
                <a:ea typeface="Tahoma" panose="020B0604030504040204" pitchFamily="34" charset="0"/>
                <a:cs typeface="Tahoma" panose="020B0604030504040204" pitchFamily="34" charset="0"/>
              </a:rPr>
              <a:t>ana merdivene </a:t>
            </a:r>
            <a:r>
              <a:rPr lang="tr-TR" sz="2000" b="1" dirty="0">
                <a:solidFill>
                  <a:srgbClr val="FF0000"/>
                </a:solidFill>
                <a:latin typeface="Tahoma" pitchFamily="34" charset="0"/>
                <a:ea typeface="Tahoma" panose="020B0604030504040204" pitchFamily="34" charset="0"/>
                <a:cs typeface="Tahoma" panose="020B0604030504040204" pitchFamily="34" charset="0"/>
              </a:rPr>
              <a:t>ve asansöre </a:t>
            </a:r>
            <a:r>
              <a:rPr lang="tr-TR" sz="2000" dirty="0">
                <a:solidFill>
                  <a:srgbClr val="002060"/>
                </a:solidFill>
                <a:latin typeface="Tahoma" pitchFamily="34" charset="0"/>
                <a:ea typeface="Tahoma" panose="020B0604030504040204" pitchFamily="34" charset="0"/>
                <a:cs typeface="Tahoma" panose="020B0604030504040204" pitchFamily="34" charset="0"/>
              </a:rPr>
              <a:t>ulaşıncaya kadar dış kapı genişliğinden az olmamak koşuluyla </a:t>
            </a:r>
            <a:r>
              <a:rPr lang="tr-TR" sz="2000" dirty="0">
                <a:solidFill>
                  <a:srgbClr val="FF0000"/>
                </a:solidFill>
                <a:latin typeface="Tahoma" pitchFamily="34" charset="0"/>
                <a:ea typeface="Tahoma" panose="020B0604030504040204" pitchFamily="34" charset="0"/>
                <a:cs typeface="Tahoma" panose="020B0604030504040204" pitchFamily="34" charset="0"/>
              </a:rPr>
              <a:t>umumi binalarda en az 2.20 metre,</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diğer binalarda ise en az 1.50 metredir. </a:t>
            </a:r>
          </a:p>
          <a:p>
            <a:pPr algn="just">
              <a:buNone/>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Bina </a:t>
            </a:r>
            <a:r>
              <a:rPr lang="tr-TR" sz="2000" dirty="0">
                <a:solidFill>
                  <a:srgbClr val="002060"/>
                </a:solidFill>
                <a:latin typeface="Tahoma" pitchFamily="34" charset="0"/>
                <a:ea typeface="Tahoma" panose="020B0604030504040204" pitchFamily="34" charset="0"/>
                <a:cs typeface="Tahoma" panose="020B0604030504040204" pitchFamily="34" charset="0"/>
              </a:rPr>
              <a:t>girişinde ve bina içinde bulunan rampaların eğimleri aşağıdaki değerlere uygun olmak zorundadır: </a:t>
            </a:r>
          </a:p>
          <a:p>
            <a:pPr marL="285750" indent="-285750" algn="just">
              <a:buFont typeface="Wingdings" panose="05000000000000000000" pitchFamily="2" charset="2"/>
              <a:buChar char="v"/>
            </a:pPr>
            <a:endParaRPr lang="tr-TR" sz="800" dirty="0">
              <a:solidFill>
                <a:schemeClr val="tx1"/>
              </a:solidFill>
              <a:latin typeface="Tahoma" pitchFamily="34" charset="0"/>
              <a:ea typeface="Tahoma" panose="020B0604030504040204" pitchFamily="34" charset="0"/>
              <a:cs typeface="Tahoma" panose="020B0604030504040204" pitchFamily="34" charset="0"/>
            </a:endParaRPr>
          </a:p>
          <a:p>
            <a:pPr algn="just">
              <a:buNone/>
            </a:pPr>
            <a:r>
              <a:rPr lang="tr-TR" sz="2000" b="1" dirty="0">
                <a:solidFill>
                  <a:srgbClr val="002060"/>
                </a:solidFill>
                <a:latin typeface="Tahoma" pitchFamily="34" charset="0"/>
                <a:ea typeface="Tahoma" panose="020B0604030504040204" pitchFamily="34" charset="0"/>
                <a:cs typeface="Tahoma" panose="020B0604030504040204" pitchFamily="34" charset="0"/>
              </a:rPr>
              <a:t>En fazla yükseklik	</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 En </a:t>
            </a:r>
            <a:r>
              <a:rPr lang="tr-TR" sz="2000" b="1" dirty="0">
                <a:solidFill>
                  <a:srgbClr val="002060"/>
                </a:solidFill>
                <a:latin typeface="Tahoma" pitchFamily="34" charset="0"/>
                <a:ea typeface="Tahoma" panose="020B0604030504040204" pitchFamily="34" charset="0"/>
                <a:cs typeface="Tahoma" panose="020B0604030504040204" pitchFamily="34" charset="0"/>
              </a:rPr>
              <a:t>fazla eğim</a:t>
            </a:r>
          </a:p>
          <a:p>
            <a:pPr algn="just">
              <a:buNone/>
            </a:pPr>
            <a:r>
              <a:rPr lang="tr-TR" sz="2000" dirty="0">
                <a:solidFill>
                  <a:srgbClr val="002060"/>
                </a:solidFill>
                <a:latin typeface="Tahoma" pitchFamily="34" charset="0"/>
                <a:ea typeface="Tahoma" panose="020B0604030504040204" pitchFamily="34" charset="0"/>
                <a:cs typeface="Tahoma" panose="020B0604030504040204" pitchFamily="34" charset="0"/>
              </a:rPr>
              <a:t> 15 cm ve daha </a:t>
            </a:r>
            <a:r>
              <a:rPr lang="tr-TR" sz="2000" dirty="0" smtClean="0">
                <a:solidFill>
                  <a:srgbClr val="002060"/>
                </a:solidFill>
                <a:latin typeface="Tahoma" pitchFamily="34" charset="0"/>
                <a:ea typeface="Tahoma" panose="020B0604030504040204" pitchFamily="34" charset="0"/>
                <a:cs typeface="Tahoma" panose="020B0604030504040204" pitchFamily="34" charset="0"/>
              </a:rPr>
              <a:t>az	   1:12 </a:t>
            </a:r>
            <a:r>
              <a:rPr lang="tr-TR" sz="2000" dirty="0">
                <a:solidFill>
                  <a:srgbClr val="002060"/>
                </a:solidFill>
                <a:latin typeface="Tahoma" pitchFamily="34" charset="0"/>
                <a:ea typeface="Tahoma" panose="020B0604030504040204" pitchFamily="34" charset="0"/>
                <a:cs typeface="Tahoma" panose="020B0604030504040204" pitchFamily="34" charset="0"/>
              </a:rPr>
              <a:t>(% 8)</a:t>
            </a:r>
          </a:p>
          <a:p>
            <a:pPr algn="just">
              <a:buNone/>
            </a:pP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smtClean="0">
                <a:solidFill>
                  <a:srgbClr val="002060"/>
                </a:solidFill>
                <a:latin typeface="Tahoma" pitchFamily="34" charset="0"/>
                <a:ea typeface="Tahoma" panose="020B0604030504040204" pitchFamily="34" charset="0"/>
                <a:cs typeface="Tahoma" panose="020B0604030504040204" pitchFamily="34" charset="0"/>
              </a:rPr>
              <a:t>16-50 </a:t>
            </a:r>
            <a:r>
              <a:rPr lang="tr-TR" sz="2000" dirty="0">
                <a:solidFill>
                  <a:srgbClr val="002060"/>
                </a:solidFill>
                <a:latin typeface="Tahoma" pitchFamily="34" charset="0"/>
                <a:ea typeface="Tahoma" panose="020B0604030504040204" pitchFamily="34" charset="0"/>
                <a:cs typeface="Tahoma" panose="020B0604030504040204" pitchFamily="34" charset="0"/>
              </a:rPr>
              <a:t>cm arası		   1:14 (% 7)</a:t>
            </a:r>
          </a:p>
          <a:p>
            <a:pPr algn="just">
              <a:buNone/>
            </a:pP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smtClean="0">
                <a:solidFill>
                  <a:srgbClr val="002060"/>
                </a:solidFill>
                <a:latin typeface="Tahoma" pitchFamily="34" charset="0"/>
                <a:ea typeface="Tahoma" panose="020B0604030504040204" pitchFamily="34" charset="0"/>
                <a:cs typeface="Tahoma" panose="020B0604030504040204" pitchFamily="34" charset="0"/>
              </a:rPr>
              <a:t>51-100 </a:t>
            </a:r>
            <a:r>
              <a:rPr lang="tr-TR" sz="2000" dirty="0">
                <a:solidFill>
                  <a:srgbClr val="002060"/>
                </a:solidFill>
                <a:latin typeface="Tahoma" pitchFamily="34" charset="0"/>
                <a:ea typeface="Tahoma" panose="020B0604030504040204" pitchFamily="34" charset="0"/>
                <a:cs typeface="Tahoma" panose="020B0604030504040204" pitchFamily="34" charset="0"/>
              </a:rPr>
              <a:t>cm arası	</a:t>
            </a:r>
            <a:r>
              <a:rPr lang="tr-TR" sz="2000" dirty="0" smtClean="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002060"/>
                </a:solidFill>
                <a:latin typeface="Tahoma" pitchFamily="34" charset="0"/>
                <a:ea typeface="Tahoma" panose="020B0604030504040204" pitchFamily="34" charset="0"/>
                <a:cs typeface="Tahoma" panose="020B0604030504040204" pitchFamily="34" charset="0"/>
              </a:rPr>
              <a:t>1:16 (% 6)</a:t>
            </a:r>
          </a:p>
          <a:p>
            <a:pPr algn="just">
              <a:buNone/>
            </a:pP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smtClean="0">
                <a:solidFill>
                  <a:srgbClr val="002060"/>
                </a:solidFill>
                <a:latin typeface="Tahoma" pitchFamily="34" charset="0"/>
                <a:ea typeface="Tahoma" panose="020B0604030504040204" pitchFamily="34" charset="0"/>
                <a:cs typeface="Tahoma" panose="020B0604030504040204" pitchFamily="34" charset="0"/>
              </a:rPr>
              <a:t>100 </a:t>
            </a:r>
            <a:r>
              <a:rPr lang="tr-TR" sz="2000" dirty="0">
                <a:solidFill>
                  <a:srgbClr val="002060"/>
                </a:solidFill>
                <a:latin typeface="Tahoma" pitchFamily="34" charset="0"/>
                <a:ea typeface="Tahoma" panose="020B0604030504040204" pitchFamily="34" charset="0"/>
                <a:cs typeface="Tahoma" panose="020B0604030504040204" pitchFamily="34" charset="0"/>
              </a:rPr>
              <a:t>cm üzeri		   1:20 (% 5</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9" name="Picture 2" descr="bina giriş rampası,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4" y="3933056"/>
            <a:ext cx="3672409" cy="2533002"/>
          </a:xfrm>
          <a:prstGeom prst="rect">
            <a:avLst/>
          </a:prstGeom>
          <a:ln>
            <a:noFill/>
          </a:ln>
        </p:spPr>
        <p:style>
          <a:lnRef idx="2">
            <a:schemeClr val="accent1"/>
          </a:lnRef>
          <a:fillRef idx="1">
            <a:schemeClr val="lt1"/>
          </a:fillRef>
          <a:effectRef idx="0">
            <a:schemeClr val="accent1"/>
          </a:effectRef>
          <a:fontRef idx="minor">
            <a:schemeClr val="dk1"/>
          </a:fontRef>
        </p:style>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4" y="1192086"/>
            <a:ext cx="3672409" cy="253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8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BİNA GİRİŞLERİ VE RAMPALARI</a:t>
            </a:r>
            <a:endParaRPr lang="tr-TR" sz="28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1143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3" y="1199667"/>
            <a:ext cx="8262715" cy="2864333"/>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tr-TR" sz="2000" b="1" u="sng"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genişlikleri;</a:t>
            </a:r>
          </a:p>
          <a:p>
            <a:pPr marL="457200" lvl="1" indent="0" algn="just">
              <a:lnSpc>
                <a:spcPct val="15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Konut ve ticaret bölgelerinde:</a:t>
            </a:r>
          </a:p>
          <a:p>
            <a:pPr marL="1371600" lvl="2" indent="-45720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3)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10 veya daha fazla katlı inşaata müsait yerlerde:</a:t>
            </a:r>
          </a:p>
          <a:p>
            <a:pPr marL="914400" lvl="2"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Bitişik nizamda: (12.00) metreden,</a:t>
            </a:r>
          </a:p>
          <a:p>
            <a:pPr marL="914400" lvl="2"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Blok başlarında: Yan bahçe mesafesi + (12.00) metreden,</a:t>
            </a:r>
          </a:p>
          <a:p>
            <a:pPr marL="914400" lvl="2" indent="0" algn="just">
              <a:lnSpc>
                <a:spcPct val="100000"/>
              </a:lnSpc>
              <a:buNone/>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Ayrık nizamda: Yan bahçe mesafeleri toplamı + (12.00) metreden az olamaz.</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40 Metin kutusu">
            <a:extLst>
              <a:ext uri="{FF2B5EF4-FFF2-40B4-BE49-F238E27FC236}">
                <a16:creationId xmlns="" xmlns:a16="http://schemas.microsoft.com/office/drawing/2014/main" id="{F6C90C91-E3E9-4E39-98B6-7CFEDACC9699}"/>
              </a:ext>
            </a:extLst>
          </p:cNvPr>
          <p:cNvSpPr txBox="1">
            <a:spLocks noChangeArrowheads="1"/>
          </p:cNvSpPr>
          <p:nvPr/>
        </p:nvSpPr>
        <p:spPr bwMode="auto">
          <a:xfrm>
            <a:off x="4296453" y="4441747"/>
            <a:ext cx="1785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600">
                <a:latin typeface="Times New Roman" panose="02020603050405020304" pitchFamily="18" charset="0"/>
                <a:cs typeface="Times New Roman" panose="02020603050405020304" pitchFamily="18" charset="0"/>
              </a:rPr>
              <a:t>YOL</a:t>
            </a:r>
          </a:p>
        </p:txBody>
      </p:sp>
      <p:sp>
        <p:nvSpPr>
          <p:cNvPr id="29" name="41 Metin kutusu">
            <a:extLst>
              <a:ext uri="{FF2B5EF4-FFF2-40B4-BE49-F238E27FC236}">
                <a16:creationId xmlns="" xmlns:a16="http://schemas.microsoft.com/office/drawing/2014/main" id="{774679A5-5B8A-444C-90DD-C33552144A8F}"/>
              </a:ext>
            </a:extLst>
          </p:cNvPr>
          <p:cNvSpPr txBox="1">
            <a:spLocks noChangeArrowheads="1"/>
          </p:cNvSpPr>
          <p:nvPr/>
        </p:nvSpPr>
        <p:spPr bwMode="auto">
          <a:xfrm rot="-5400000">
            <a:off x="543603" y="4623466"/>
            <a:ext cx="1785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600" dirty="0">
                <a:latin typeface="Times New Roman" panose="02020603050405020304" pitchFamily="18" charset="0"/>
                <a:cs typeface="Times New Roman" panose="02020603050405020304" pitchFamily="18" charset="0"/>
              </a:rPr>
              <a:t>YOL</a:t>
            </a:r>
          </a:p>
        </p:txBody>
      </p:sp>
      <p:sp>
        <p:nvSpPr>
          <p:cNvPr id="30" name="29 Dikdörtgen">
            <a:extLst>
              <a:ext uri="{FF2B5EF4-FFF2-40B4-BE49-F238E27FC236}">
                <a16:creationId xmlns="" xmlns:a16="http://schemas.microsoft.com/office/drawing/2014/main" id="{9298C860-8076-4278-9E48-A33EA702921D}"/>
              </a:ext>
            </a:extLst>
          </p:cNvPr>
          <p:cNvSpPr/>
          <p:nvPr/>
        </p:nvSpPr>
        <p:spPr>
          <a:xfrm flipV="1">
            <a:off x="1296078" y="4295458"/>
            <a:ext cx="6286500" cy="24459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33" name="32 Dikdörtgen">
            <a:extLst>
              <a:ext uri="{FF2B5EF4-FFF2-40B4-BE49-F238E27FC236}">
                <a16:creationId xmlns="" xmlns:a16="http://schemas.microsoft.com/office/drawing/2014/main" id="{F6D84B38-FAC1-4839-BB5D-2225948AC132}"/>
              </a:ext>
            </a:extLst>
          </p:cNvPr>
          <p:cNvSpPr/>
          <p:nvPr/>
        </p:nvSpPr>
        <p:spPr>
          <a:xfrm>
            <a:off x="1958065" y="5189686"/>
            <a:ext cx="2805113" cy="714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34" name="4 Metin kutusu">
            <a:extLst>
              <a:ext uri="{FF2B5EF4-FFF2-40B4-BE49-F238E27FC236}">
                <a16:creationId xmlns="" xmlns:a16="http://schemas.microsoft.com/office/drawing/2014/main" id="{B5732417-DEFE-4DE2-A240-E865B3051909}"/>
              </a:ext>
            </a:extLst>
          </p:cNvPr>
          <p:cNvSpPr txBox="1">
            <a:spLocks noChangeArrowheads="1"/>
          </p:cNvSpPr>
          <p:nvPr/>
        </p:nvSpPr>
        <p:spPr bwMode="auto">
          <a:xfrm>
            <a:off x="2928028" y="5261124"/>
            <a:ext cx="1108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3600">
                <a:latin typeface="Times New Roman" panose="02020603050405020304" pitchFamily="18" charset="0"/>
                <a:cs typeface="Times New Roman" panose="02020603050405020304" pitchFamily="18" charset="0"/>
              </a:rPr>
              <a:t>B-10</a:t>
            </a:r>
          </a:p>
        </p:txBody>
      </p:sp>
      <p:cxnSp>
        <p:nvCxnSpPr>
          <p:cNvPr id="35" name="34 Düz Bağlayıcı">
            <a:extLst>
              <a:ext uri="{FF2B5EF4-FFF2-40B4-BE49-F238E27FC236}">
                <a16:creationId xmlns="" xmlns:a16="http://schemas.microsoft.com/office/drawing/2014/main" id="{27E34983-F2E5-4470-8F37-AFF6B3D6732B}"/>
              </a:ext>
            </a:extLst>
          </p:cNvPr>
          <p:cNvCxnSpPr/>
          <p:nvPr/>
        </p:nvCxnSpPr>
        <p:spPr>
          <a:xfrm>
            <a:off x="1619928" y="5046811"/>
            <a:ext cx="2214562" cy="1588"/>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6 Metin kutusu">
            <a:extLst>
              <a:ext uri="{FF2B5EF4-FFF2-40B4-BE49-F238E27FC236}">
                <a16:creationId xmlns="" xmlns:a16="http://schemas.microsoft.com/office/drawing/2014/main" id="{089AFC24-F6D7-497C-8289-7D10993700BD}"/>
              </a:ext>
            </a:extLst>
          </p:cNvPr>
          <p:cNvSpPr txBox="1">
            <a:spLocks noChangeArrowheads="1"/>
          </p:cNvSpPr>
          <p:nvPr/>
        </p:nvSpPr>
        <p:spPr bwMode="auto">
          <a:xfrm>
            <a:off x="3002640" y="4803924"/>
            <a:ext cx="4746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12</a:t>
            </a:r>
          </a:p>
        </p:txBody>
      </p:sp>
      <p:sp>
        <p:nvSpPr>
          <p:cNvPr id="37" name="7 Metin kutusu">
            <a:extLst>
              <a:ext uri="{FF2B5EF4-FFF2-40B4-BE49-F238E27FC236}">
                <a16:creationId xmlns="" xmlns:a16="http://schemas.microsoft.com/office/drawing/2014/main" id="{ECE82D1C-906D-4F56-952B-3A13D670AAC7}"/>
              </a:ext>
            </a:extLst>
          </p:cNvPr>
          <p:cNvSpPr txBox="1">
            <a:spLocks noChangeArrowheads="1"/>
          </p:cNvSpPr>
          <p:nvPr/>
        </p:nvSpPr>
        <p:spPr bwMode="auto">
          <a:xfrm>
            <a:off x="2002515" y="4808686"/>
            <a:ext cx="4746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12</a:t>
            </a:r>
          </a:p>
        </p:txBody>
      </p:sp>
      <p:sp>
        <p:nvSpPr>
          <p:cNvPr id="38" name="8 Metin kutusu">
            <a:extLst>
              <a:ext uri="{FF2B5EF4-FFF2-40B4-BE49-F238E27FC236}">
                <a16:creationId xmlns="" xmlns:a16="http://schemas.microsoft.com/office/drawing/2014/main" id="{0F112AE0-903A-4987-90B8-4D0A050A2D07}"/>
              </a:ext>
            </a:extLst>
          </p:cNvPr>
          <p:cNvSpPr txBox="1">
            <a:spLocks noChangeArrowheads="1"/>
          </p:cNvSpPr>
          <p:nvPr/>
        </p:nvSpPr>
        <p:spPr bwMode="auto">
          <a:xfrm>
            <a:off x="1615165" y="4803924"/>
            <a:ext cx="3571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5</a:t>
            </a:r>
          </a:p>
        </p:txBody>
      </p:sp>
      <p:sp>
        <p:nvSpPr>
          <p:cNvPr id="39" name="38 Dikdörtgen">
            <a:extLst>
              <a:ext uri="{FF2B5EF4-FFF2-40B4-BE49-F238E27FC236}">
                <a16:creationId xmlns="" xmlns:a16="http://schemas.microsoft.com/office/drawing/2014/main" id="{90C7D7F3-145C-46AB-A8B9-489638FC5EC6}"/>
              </a:ext>
            </a:extLst>
          </p:cNvPr>
          <p:cNvSpPr/>
          <p:nvPr/>
        </p:nvSpPr>
        <p:spPr>
          <a:xfrm>
            <a:off x="5271178" y="5189686"/>
            <a:ext cx="1714500" cy="714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cxnSp>
        <p:nvCxnSpPr>
          <p:cNvPr id="40" name="39 Düz Bağlayıcı">
            <a:extLst>
              <a:ext uri="{FF2B5EF4-FFF2-40B4-BE49-F238E27FC236}">
                <a16:creationId xmlns="" xmlns:a16="http://schemas.microsoft.com/office/drawing/2014/main" id="{949111B4-1DDC-4103-B339-EB5DEE56304F}"/>
              </a:ext>
            </a:extLst>
          </p:cNvPr>
          <p:cNvCxnSpPr/>
          <p:nvPr/>
        </p:nvCxnSpPr>
        <p:spPr>
          <a:xfrm>
            <a:off x="3834490" y="5046811"/>
            <a:ext cx="1214438" cy="158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11 Metin kutusu">
            <a:extLst>
              <a:ext uri="{FF2B5EF4-FFF2-40B4-BE49-F238E27FC236}">
                <a16:creationId xmlns="" xmlns:a16="http://schemas.microsoft.com/office/drawing/2014/main" id="{A7126B9D-A1FE-4847-9A48-CF496BE25645}"/>
              </a:ext>
            </a:extLst>
          </p:cNvPr>
          <p:cNvSpPr txBox="1">
            <a:spLocks noChangeArrowheads="1"/>
          </p:cNvSpPr>
          <p:nvPr/>
        </p:nvSpPr>
        <p:spPr bwMode="auto">
          <a:xfrm>
            <a:off x="5691865" y="5189686"/>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3600">
                <a:latin typeface="Times New Roman" panose="02020603050405020304" pitchFamily="18" charset="0"/>
                <a:cs typeface="Times New Roman" panose="02020603050405020304" pitchFamily="18" charset="0"/>
              </a:rPr>
              <a:t>B-10</a:t>
            </a:r>
          </a:p>
        </p:txBody>
      </p:sp>
      <p:sp>
        <p:nvSpPr>
          <p:cNvPr id="42" name="12 Metin kutusu">
            <a:extLst>
              <a:ext uri="{FF2B5EF4-FFF2-40B4-BE49-F238E27FC236}">
                <a16:creationId xmlns="" xmlns:a16="http://schemas.microsoft.com/office/drawing/2014/main" id="{9EF2402A-68C5-4ED4-B9C8-1E74E5057872}"/>
              </a:ext>
            </a:extLst>
          </p:cNvPr>
          <p:cNvSpPr txBox="1">
            <a:spLocks noChangeArrowheads="1"/>
          </p:cNvSpPr>
          <p:nvPr/>
        </p:nvSpPr>
        <p:spPr bwMode="auto">
          <a:xfrm>
            <a:off x="4002765" y="4803924"/>
            <a:ext cx="4667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400">
                <a:latin typeface="Times New Roman" panose="02020603050405020304" pitchFamily="18" charset="0"/>
                <a:cs typeface="Times New Roman" panose="02020603050405020304" pitchFamily="18" charset="0"/>
              </a:rPr>
              <a:t>12</a:t>
            </a:r>
          </a:p>
        </p:txBody>
      </p:sp>
      <p:sp>
        <p:nvSpPr>
          <p:cNvPr id="43" name="13 Metin kutusu">
            <a:extLst>
              <a:ext uri="{FF2B5EF4-FFF2-40B4-BE49-F238E27FC236}">
                <a16:creationId xmlns="" xmlns:a16="http://schemas.microsoft.com/office/drawing/2014/main" id="{FCB2B21D-90D2-4141-8D67-B6A675FDC8F1}"/>
              </a:ext>
            </a:extLst>
          </p:cNvPr>
          <p:cNvSpPr txBox="1">
            <a:spLocks noChangeArrowheads="1"/>
          </p:cNvSpPr>
          <p:nvPr/>
        </p:nvSpPr>
        <p:spPr bwMode="auto">
          <a:xfrm>
            <a:off x="4685390" y="4799161"/>
            <a:ext cx="4508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tr-TR" sz="1300">
                <a:latin typeface="Times New Roman" panose="02020603050405020304" pitchFamily="18" charset="0"/>
                <a:cs typeface="Times New Roman" panose="02020603050405020304" pitchFamily="18" charset="0"/>
              </a:rPr>
              <a:t>6</a:t>
            </a:r>
          </a:p>
        </p:txBody>
      </p:sp>
      <p:grpSp>
        <p:nvGrpSpPr>
          <p:cNvPr id="44" name="14 Grup">
            <a:extLst>
              <a:ext uri="{FF2B5EF4-FFF2-40B4-BE49-F238E27FC236}">
                <a16:creationId xmlns="" xmlns:a16="http://schemas.microsoft.com/office/drawing/2014/main" id="{E025D2F2-68F8-4A64-A477-4D942E3BAA52}"/>
              </a:ext>
            </a:extLst>
          </p:cNvPr>
          <p:cNvGrpSpPr>
            <a:grpSpLocks/>
          </p:cNvGrpSpPr>
          <p:nvPr/>
        </p:nvGrpSpPr>
        <p:grpSpPr bwMode="auto">
          <a:xfrm>
            <a:off x="1604053" y="4819799"/>
            <a:ext cx="5692775" cy="1512887"/>
            <a:chOff x="3428992" y="1631144"/>
            <a:chExt cx="5327892" cy="1512898"/>
          </a:xfrm>
        </p:grpSpPr>
        <p:sp>
          <p:nvSpPr>
            <p:cNvPr id="45" name="44 Dikdörtgen">
              <a:extLst>
                <a:ext uri="{FF2B5EF4-FFF2-40B4-BE49-F238E27FC236}">
                  <a16:creationId xmlns="" xmlns:a16="http://schemas.microsoft.com/office/drawing/2014/main" id="{67DF22B8-57FA-4C91-A5F1-2C401FB09951}"/>
                </a:ext>
              </a:extLst>
            </p:cNvPr>
            <p:cNvSpPr/>
            <p:nvPr/>
          </p:nvSpPr>
          <p:spPr>
            <a:xfrm>
              <a:off x="3428992" y="1642256"/>
              <a:ext cx="5327892" cy="1500199"/>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cxnSp>
          <p:nvCxnSpPr>
            <p:cNvPr id="46" name="45 Düz Bağlayıcı">
              <a:extLst>
                <a:ext uri="{FF2B5EF4-FFF2-40B4-BE49-F238E27FC236}">
                  <a16:creationId xmlns="" xmlns:a16="http://schemas.microsoft.com/office/drawing/2014/main" id="{2F48A607-4DBB-437F-86D0-913E444B4AB3}"/>
                </a:ext>
              </a:extLst>
            </p:cNvPr>
            <p:cNvCxnSpPr/>
            <p:nvPr/>
          </p:nvCxnSpPr>
          <p:spPr>
            <a:xfrm rot="5400000">
              <a:off x="4771569" y="2393200"/>
              <a:ext cx="1500198" cy="1485"/>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7" name="46 Düz Bağlayıcı">
              <a:extLst>
                <a:ext uri="{FF2B5EF4-FFF2-40B4-BE49-F238E27FC236}">
                  <a16:creationId xmlns="" xmlns:a16="http://schemas.microsoft.com/office/drawing/2014/main" id="{17D86923-46D7-408E-AF1B-A4E9E98BAC43}"/>
                </a:ext>
              </a:extLst>
            </p:cNvPr>
            <p:cNvCxnSpPr/>
            <p:nvPr/>
          </p:nvCxnSpPr>
          <p:spPr>
            <a:xfrm rot="5400000">
              <a:off x="5888159" y="2392406"/>
              <a:ext cx="1498611" cy="148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47 Düz Bağlayıcı">
              <a:extLst>
                <a:ext uri="{FF2B5EF4-FFF2-40B4-BE49-F238E27FC236}">
                  <a16:creationId xmlns="" xmlns:a16="http://schemas.microsoft.com/office/drawing/2014/main" id="{E14279A2-EC0E-4586-BEFB-824738E1E0EC}"/>
                </a:ext>
              </a:extLst>
            </p:cNvPr>
            <p:cNvCxnSpPr/>
            <p:nvPr/>
          </p:nvCxnSpPr>
          <p:spPr>
            <a:xfrm rot="5400000">
              <a:off x="6951160" y="2393200"/>
              <a:ext cx="1500198" cy="148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48 Düz Bağlayıcı">
              <a:extLst>
                <a:ext uri="{FF2B5EF4-FFF2-40B4-BE49-F238E27FC236}">
                  <a16:creationId xmlns="" xmlns:a16="http://schemas.microsoft.com/office/drawing/2014/main" id="{4DBC8BA8-E5DA-475E-8A83-41B790D92D1A}"/>
                </a:ext>
              </a:extLst>
            </p:cNvPr>
            <p:cNvCxnSpPr/>
            <p:nvPr/>
          </p:nvCxnSpPr>
          <p:spPr>
            <a:xfrm rot="5400000">
              <a:off x="3865263" y="2380500"/>
              <a:ext cx="1500198" cy="1485"/>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29082040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2"/>
          <p:cNvSpPr>
            <a:spLocks noChangeArrowheads="1"/>
          </p:cNvSpPr>
          <p:nvPr/>
        </p:nvSpPr>
        <p:spPr bwMode="auto">
          <a:xfrm>
            <a:off x="251520" y="1189613"/>
            <a:ext cx="5832648" cy="5416868"/>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Ortak merdiven kolu </a:t>
            </a:r>
            <a:r>
              <a:rPr lang="tr-TR" sz="2000" dirty="0">
                <a:solidFill>
                  <a:srgbClr val="002060"/>
                </a:solidFill>
                <a:latin typeface="Tahoma" pitchFamily="34" charset="0"/>
                <a:ea typeface="Tahoma" panose="020B0604030504040204" pitchFamily="34" charset="0"/>
                <a:cs typeface="Tahoma" panose="020B0604030504040204" pitchFamily="34" charset="0"/>
              </a:rPr>
              <a:t>ve sahanlık genişlikleri konut yapılarında </a:t>
            </a:r>
            <a:r>
              <a:rPr lang="tr-TR" sz="2000" dirty="0" smtClean="0">
                <a:solidFill>
                  <a:srgbClr val="0070C0"/>
                </a:solidFill>
                <a:latin typeface="Tahoma" pitchFamily="34" charset="0"/>
                <a:ea typeface="Tahoma" panose="020B0604030504040204" pitchFamily="34" charset="0"/>
                <a:cs typeface="Tahoma" panose="020B0604030504040204" pitchFamily="34" charset="0"/>
              </a:rPr>
              <a:t>Yangın Yönetmeliği </a:t>
            </a:r>
            <a:r>
              <a:rPr lang="tr-TR" sz="2000" dirty="0">
                <a:solidFill>
                  <a:srgbClr val="0070C0"/>
                </a:solidFill>
                <a:latin typeface="Tahoma" pitchFamily="34" charset="0"/>
                <a:ea typeface="Tahoma" panose="020B0604030504040204" pitchFamily="34" charset="0"/>
                <a:cs typeface="Tahoma" panose="020B0604030504040204" pitchFamily="34" charset="0"/>
              </a:rPr>
              <a:t>hükümlerine göre hesap edilecek kaçış genişliğinden az olmamak üzere</a:t>
            </a:r>
            <a:r>
              <a:rPr lang="tr-TR" sz="2000" dirty="0">
                <a:solidFill>
                  <a:srgbClr val="002060"/>
                </a:solidFill>
                <a:latin typeface="Tahoma" pitchFamily="34" charset="0"/>
                <a:ea typeface="Tahoma" panose="020B0604030504040204" pitchFamily="34" charset="0"/>
                <a:cs typeface="Tahoma" panose="020B0604030504040204" pitchFamily="34" charset="0"/>
              </a:rPr>
              <a:t> (1.20) </a:t>
            </a:r>
            <a:r>
              <a:rPr lang="tr-TR" sz="2000" dirty="0" err="1">
                <a:solidFill>
                  <a:srgbClr val="002060"/>
                </a:solidFill>
                <a:latin typeface="Tahoma" pitchFamily="34" charset="0"/>
                <a:ea typeface="Tahoma" panose="020B0604030504040204" pitchFamily="34" charset="0"/>
                <a:cs typeface="Tahoma" panose="020B0604030504040204" pitchFamily="34" charset="0"/>
              </a:rPr>
              <a:t>m.den</a:t>
            </a:r>
            <a:r>
              <a:rPr lang="tr-TR" sz="2000" dirty="0">
                <a:solidFill>
                  <a:srgbClr val="002060"/>
                </a:solidFill>
                <a:latin typeface="Tahoma" pitchFamily="34" charset="0"/>
                <a:ea typeface="Tahoma" panose="020B0604030504040204" pitchFamily="34" charset="0"/>
                <a:cs typeface="Tahoma" panose="020B0604030504040204" pitchFamily="34" charset="0"/>
              </a:rPr>
              <a:t>, diğer yapılarda (1.50) </a:t>
            </a:r>
            <a:r>
              <a:rPr lang="tr-TR" sz="2000" dirty="0" err="1">
                <a:solidFill>
                  <a:srgbClr val="002060"/>
                </a:solidFill>
                <a:latin typeface="Tahoma" pitchFamily="34" charset="0"/>
                <a:ea typeface="Tahoma" panose="020B0604030504040204" pitchFamily="34" charset="0"/>
                <a:cs typeface="Tahoma" panose="020B0604030504040204" pitchFamily="34" charset="0"/>
              </a:rPr>
              <a:t>m.den</a:t>
            </a:r>
            <a:r>
              <a:rPr lang="tr-TR" sz="2000" dirty="0">
                <a:solidFill>
                  <a:srgbClr val="002060"/>
                </a:solidFill>
                <a:latin typeface="Tahoma" pitchFamily="34" charset="0"/>
                <a:ea typeface="Tahoma" panose="020B0604030504040204" pitchFamily="34" charset="0"/>
                <a:cs typeface="Tahoma" panose="020B0604030504040204" pitchFamily="34" charset="0"/>
              </a:rPr>
              <a:t>,</a:t>
            </a:r>
            <a:r>
              <a:rPr lang="tr-TR" sz="2000" dirty="0">
                <a:solidFill>
                  <a:schemeClr val="tx1"/>
                </a:solidFill>
                <a:latin typeface="Tahoma" pitchFamily="34" charset="0"/>
                <a:ea typeface="Tahoma" panose="020B0604030504040204" pitchFamily="34" charset="0"/>
                <a:cs typeface="Tahoma" panose="020B0604030504040204" pitchFamily="34" charset="0"/>
              </a:rPr>
              <a:t> </a:t>
            </a:r>
            <a:r>
              <a:rPr lang="tr-TR" sz="2000" dirty="0">
                <a:solidFill>
                  <a:srgbClr val="0070C0"/>
                </a:solidFill>
                <a:latin typeface="Tahoma" pitchFamily="34" charset="0"/>
                <a:ea typeface="Tahoma" panose="020B0604030504040204" pitchFamily="34" charset="0"/>
                <a:cs typeface="Tahoma" panose="020B0604030504040204" pitchFamily="34" charset="0"/>
              </a:rPr>
              <a:t>konutlarda bağımsız bölüm içindeki merdivenler ise 1.00 metreden az olamaz. </a:t>
            </a:r>
            <a:endParaRPr lang="tr-TR" sz="2000" dirty="0" smtClean="0">
              <a:solidFill>
                <a:srgbClr val="0070C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Merdiven evlerinin bina cephesinden, çatıdan veya ışıklıktan doğrudan ışık alması ve merdivenlerin çatıya ve bodrumlara ulaştırılması zorunludur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algn="just">
              <a:buClr>
                <a:srgbClr val="FF0000"/>
              </a:buClr>
              <a:buNone/>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Merdiven </a:t>
            </a:r>
            <a:r>
              <a:rPr lang="tr-TR" sz="2000" dirty="0">
                <a:solidFill>
                  <a:srgbClr val="002060"/>
                </a:solidFill>
                <a:latin typeface="Tahoma" pitchFamily="34" charset="0"/>
                <a:ea typeface="Tahoma" panose="020B0604030504040204" pitchFamily="34" charset="0"/>
                <a:cs typeface="Tahoma" panose="020B0604030504040204" pitchFamily="34" charset="0"/>
              </a:rPr>
              <a:t>basamakları ve sahanlık ölçülerine dair TSE standartlarının bu maddede belirtilen ölçü ve miktarlardan küçük olması halinde Yönetmelik hükümleri geçerlidir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11"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MERDİVENLER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binada merdiven altı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6" y="4959694"/>
            <a:ext cx="2555772" cy="16467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on kat merdiveni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906" y="1189613"/>
            <a:ext cx="2555774" cy="16747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upload.wikimedia.org/wikipedia/tr/9/9a/Merdivenler.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6" y="3069955"/>
            <a:ext cx="255005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6445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2"/>
          <p:cNvSpPr>
            <a:spLocks noChangeArrowheads="1"/>
          </p:cNvSpPr>
          <p:nvPr/>
        </p:nvSpPr>
        <p:spPr bwMode="auto">
          <a:xfrm>
            <a:off x="251520" y="1189613"/>
            <a:ext cx="5832648" cy="184665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Merdivenlerin </a:t>
            </a:r>
            <a:r>
              <a:rPr lang="tr-TR" sz="2000" dirty="0">
                <a:solidFill>
                  <a:srgbClr val="002060"/>
                </a:solidFill>
                <a:latin typeface="Tahoma" pitchFamily="34" charset="0"/>
                <a:ea typeface="Tahoma" panose="020B0604030504040204" pitchFamily="34" charset="0"/>
                <a:cs typeface="Tahoma" panose="020B0604030504040204" pitchFamily="34" charset="0"/>
              </a:rPr>
              <a:t>her iki tarafında da engellilerle ilgili TSE erişilebilirlik standartlarına uygun korkuluk ve küpeşte yapılması, ayrıca sahanlık ve merdiven döşemelerinde ve kaplamalarında da standartlara uyulması zorunludur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1000" dirty="0">
              <a:solidFill>
                <a:srgbClr val="0070C0"/>
              </a:solidFill>
              <a:latin typeface="Tahoma" pitchFamily="34" charset="0"/>
              <a:ea typeface="Tahoma" panose="020B0604030504040204" pitchFamily="34" charset="0"/>
              <a:cs typeface="Tahoma" panose="020B060403050404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1189613"/>
            <a:ext cx="2584810" cy="180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ikdörtgen 2"/>
          <p:cNvSpPr>
            <a:spLocks noChangeArrowheads="1"/>
          </p:cNvSpPr>
          <p:nvPr/>
        </p:nvSpPr>
        <p:spPr bwMode="auto">
          <a:xfrm>
            <a:off x="251520" y="3036272"/>
            <a:ext cx="5832648" cy="89255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70C0"/>
                </a:solidFill>
                <a:latin typeface="Tahoma" pitchFamily="34" charset="0"/>
                <a:ea typeface="Tahoma" panose="020B0604030504040204" pitchFamily="34" charset="0"/>
                <a:cs typeface="Tahoma" panose="020B0604030504040204" pitchFamily="34" charset="0"/>
              </a:rPr>
              <a:t>Basamak </a:t>
            </a:r>
            <a:r>
              <a:rPr lang="tr-TR" sz="2000" dirty="0">
                <a:solidFill>
                  <a:srgbClr val="0070C0"/>
                </a:solidFill>
                <a:latin typeface="Tahoma" pitchFamily="34" charset="0"/>
                <a:ea typeface="Tahoma" panose="020B0604030504040204" pitchFamily="34" charset="0"/>
                <a:cs typeface="Tahoma" panose="020B0604030504040204" pitchFamily="34" charset="0"/>
              </a:rPr>
              <a:t>uçları çıkıntısız (</a:t>
            </a:r>
            <a:r>
              <a:rPr lang="tr-TR" sz="2000" dirty="0" err="1">
                <a:solidFill>
                  <a:srgbClr val="0070C0"/>
                </a:solidFill>
                <a:latin typeface="Tahoma" pitchFamily="34" charset="0"/>
                <a:ea typeface="Tahoma" panose="020B0604030504040204" pitchFamily="34" charset="0"/>
                <a:cs typeface="Tahoma" panose="020B0604030504040204" pitchFamily="34" charset="0"/>
              </a:rPr>
              <a:t>damlalıksız</a:t>
            </a:r>
            <a:r>
              <a:rPr lang="tr-TR" sz="2000" dirty="0">
                <a:solidFill>
                  <a:srgbClr val="0070C0"/>
                </a:solidFill>
                <a:latin typeface="Tahoma" pitchFamily="34" charset="0"/>
                <a:ea typeface="Tahoma" panose="020B0604030504040204" pitchFamily="34" charset="0"/>
                <a:cs typeface="Tahoma" panose="020B0604030504040204" pitchFamily="34" charset="0"/>
              </a:rPr>
              <a:t>) olmak zorundadır</a:t>
            </a:r>
            <a:r>
              <a:rPr lang="tr-TR" sz="2000" dirty="0" smtClean="0">
                <a:solidFill>
                  <a:srgbClr val="0070C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1000" dirty="0">
              <a:solidFill>
                <a:srgbClr val="0070C0"/>
              </a:solidFill>
              <a:latin typeface="Tahoma" pitchFamily="34" charset="0"/>
              <a:ea typeface="Tahoma" panose="020B0604030504040204" pitchFamily="34" charset="0"/>
              <a:cs typeface="Tahoma" panose="020B0604030504040204" pitchFamily="34" charset="0"/>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7066" y="4869160"/>
            <a:ext cx="258481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586" y="2996952"/>
            <a:ext cx="2564290" cy="171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MERDİVENLER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Users\onder.sahin\Desktop\Adsız.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797270"/>
            <a:ext cx="5889100" cy="28720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onder.sahin\Desktop\120px-Approve_ico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5363493"/>
            <a:ext cx="333759" cy="3337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onder.sahin\Desktop\593828_o59e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4005064"/>
            <a:ext cx="285191" cy="2703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onder.sahin\Desktop\593828_o59e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4005064"/>
            <a:ext cx="285191" cy="27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7341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2"/>
          <p:cNvSpPr>
            <a:spLocks noChangeArrowheads="1"/>
          </p:cNvSpPr>
          <p:nvPr/>
        </p:nvSpPr>
        <p:spPr bwMode="auto">
          <a:xfrm>
            <a:off x="251520" y="1189613"/>
            <a:ext cx="5472608" cy="5109091"/>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1000" dirty="0">
              <a:solidFill>
                <a:srgbClr val="0070C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Bu Yönetmeliğin yürürlüğe girmesinden önce yürürlükte olan </a:t>
            </a:r>
            <a:r>
              <a:rPr lang="tr-TR" sz="2000" b="1" dirty="0">
                <a:solidFill>
                  <a:srgbClr val="002060"/>
                </a:solidFill>
                <a:latin typeface="Tahoma" pitchFamily="34" charset="0"/>
                <a:ea typeface="Tahoma" panose="020B0604030504040204" pitchFamily="34" charset="0"/>
                <a:cs typeface="Tahoma" panose="020B0604030504040204" pitchFamily="34" charset="0"/>
              </a:rPr>
              <a:t>mevzuata uygun olarak yapılmış yapılara</a:t>
            </a:r>
            <a:r>
              <a:rPr lang="tr-TR" sz="2000" dirty="0">
                <a:solidFill>
                  <a:srgbClr val="002060"/>
                </a:solidFill>
                <a:latin typeface="Tahoma" pitchFamily="34" charset="0"/>
                <a:ea typeface="Tahoma" panose="020B0604030504040204" pitchFamily="34" charset="0"/>
                <a:cs typeface="Tahoma" panose="020B0604030504040204" pitchFamily="34" charset="0"/>
              </a:rPr>
              <a:t> bu Yönetmelik hükümlerine göre </a:t>
            </a:r>
            <a:r>
              <a:rPr lang="tr-TR" sz="2000" b="1" dirty="0">
                <a:solidFill>
                  <a:srgbClr val="002060"/>
                </a:solidFill>
                <a:latin typeface="Tahoma" pitchFamily="34" charset="0"/>
                <a:ea typeface="Tahoma" panose="020B0604030504040204" pitchFamily="34" charset="0"/>
                <a:cs typeface="Tahoma" panose="020B0604030504040204" pitchFamily="34" charset="0"/>
              </a:rPr>
              <a:t>kat ilavesi yapılması halinde </a:t>
            </a:r>
            <a:r>
              <a:rPr lang="tr-TR" sz="2000" dirty="0">
                <a:solidFill>
                  <a:srgbClr val="FF0000"/>
                </a:solidFill>
                <a:latin typeface="Tahoma" pitchFamily="34" charset="0"/>
                <a:ea typeface="Tahoma" panose="020B0604030504040204" pitchFamily="34" charset="0"/>
                <a:cs typeface="Tahoma" panose="020B0604030504040204" pitchFamily="34" charset="0"/>
              </a:rPr>
              <a:t>mevcut merdiven ölçüleri ilave katlar için de aynen uygulanabilir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Karma kullanımlı binalarda her kullanım için ayrı merdiven evi düzenlenmesi zorunludur. Bu kullanımların birbirine dönüştürülmesi durumunda yeni oluşan kullanım için bağımsız genel merdiven oluşturulmadan tadilata izin verilmez</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70C0"/>
                </a:solidFill>
                <a:latin typeface="Tahoma" pitchFamily="34" charset="0"/>
                <a:ea typeface="Tahoma" panose="020B0604030504040204" pitchFamily="34" charset="0"/>
                <a:cs typeface="Tahoma" panose="020B0604030504040204" pitchFamily="34" charset="0"/>
              </a:rPr>
              <a:t>Yüksekliği 1.80 metreden az olan merdiven altları kapatılır</a:t>
            </a:r>
            <a:r>
              <a:rPr lang="tr-TR" sz="2000" dirty="0" smtClean="0">
                <a:solidFill>
                  <a:srgbClr val="0070C0"/>
                </a:solidFill>
                <a:latin typeface="Tahoma" pitchFamily="34" charset="0"/>
                <a:ea typeface="Tahoma" panose="020B0604030504040204" pitchFamily="34" charset="0"/>
                <a:cs typeface="Tahoma" panose="020B0604030504040204" pitchFamily="34" charset="0"/>
              </a:rPr>
              <a:t>.</a:t>
            </a:r>
            <a:endParaRPr lang="tr-TR" sz="2000" dirty="0">
              <a:solidFill>
                <a:srgbClr val="0070C0"/>
              </a:solidFill>
              <a:latin typeface="Tahoma" pitchFamily="34" charset="0"/>
              <a:ea typeface="Tahoma" panose="020B0604030504040204" pitchFamily="34" charset="0"/>
              <a:cs typeface="Tahoma" panose="020B0604030504040204" pitchFamily="34"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5085184"/>
            <a:ext cx="294344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onder.sahin\Desktop\imag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6" y="1177924"/>
            <a:ext cx="2943444" cy="18910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onder.sahin\Desktop\kapla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3" y="3068960"/>
            <a:ext cx="2943445" cy="2016224"/>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MERDİVENLER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85225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196752"/>
            <a:ext cx="8496944" cy="163121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Uygulama </a:t>
            </a:r>
            <a:r>
              <a:rPr lang="tr-TR" sz="2000" b="1" dirty="0">
                <a:solidFill>
                  <a:srgbClr val="002060"/>
                </a:solidFill>
                <a:latin typeface="Tahoma" pitchFamily="34" charset="0"/>
                <a:ea typeface="Tahoma" panose="020B0604030504040204" pitchFamily="34" charset="0"/>
                <a:cs typeface="Tahoma" panose="020B0604030504040204" pitchFamily="34" charset="0"/>
              </a:rPr>
              <a:t>imar planına göre </a:t>
            </a:r>
            <a:r>
              <a:rPr lang="tr-TR" sz="2000" dirty="0">
                <a:solidFill>
                  <a:srgbClr val="FF0000"/>
                </a:solidFill>
                <a:latin typeface="Tahoma" pitchFamily="34" charset="0"/>
                <a:ea typeface="Tahoma" panose="020B0604030504040204" pitchFamily="34" charset="0"/>
                <a:cs typeface="Tahoma" panose="020B0604030504040204" pitchFamily="34" charset="0"/>
              </a:rPr>
              <a:t>kat adedi 3</a:t>
            </a:r>
            <a:r>
              <a:rPr lang="tr-TR" sz="2000" dirty="0">
                <a:solidFill>
                  <a:srgbClr val="002060"/>
                </a:solidFill>
                <a:latin typeface="Tahoma" pitchFamily="34" charset="0"/>
                <a:ea typeface="Tahoma" panose="020B0604030504040204" pitchFamily="34" charset="0"/>
                <a:cs typeface="Tahoma" panose="020B0604030504040204" pitchFamily="34" charset="0"/>
              </a:rPr>
              <a:t> olan binalarda </a:t>
            </a:r>
            <a:r>
              <a:rPr lang="tr-TR" sz="2000" b="1" dirty="0">
                <a:solidFill>
                  <a:srgbClr val="002060"/>
                </a:solidFill>
                <a:latin typeface="Tahoma" pitchFamily="34" charset="0"/>
                <a:ea typeface="Tahoma" panose="020B0604030504040204" pitchFamily="34" charset="0"/>
                <a:cs typeface="Tahoma" panose="020B0604030504040204" pitchFamily="34" charset="0"/>
              </a:rPr>
              <a:t>asansör yeri bırakılmak, </a:t>
            </a:r>
            <a:r>
              <a:rPr lang="tr-TR" sz="2000" dirty="0">
                <a:solidFill>
                  <a:srgbClr val="FF0000"/>
                </a:solidFill>
                <a:latin typeface="Tahoma" pitchFamily="34" charset="0"/>
                <a:ea typeface="Tahoma" panose="020B0604030504040204" pitchFamily="34" charset="0"/>
                <a:cs typeface="Tahoma" panose="020B0604030504040204" pitchFamily="34" charset="0"/>
              </a:rPr>
              <a:t>4 ve daha fazla </a:t>
            </a:r>
            <a:r>
              <a:rPr lang="tr-TR" sz="2000" dirty="0">
                <a:solidFill>
                  <a:srgbClr val="002060"/>
                </a:solidFill>
                <a:latin typeface="Tahoma" pitchFamily="34" charset="0"/>
                <a:ea typeface="Tahoma" panose="020B0604030504040204" pitchFamily="34" charset="0"/>
                <a:cs typeface="Tahoma" panose="020B0604030504040204" pitchFamily="34" charset="0"/>
              </a:rPr>
              <a:t>olanlarda ise </a:t>
            </a:r>
            <a:r>
              <a:rPr lang="tr-TR" sz="2000" b="1" dirty="0">
                <a:solidFill>
                  <a:srgbClr val="002060"/>
                </a:solidFill>
                <a:latin typeface="Tahoma" pitchFamily="34" charset="0"/>
                <a:ea typeface="Tahoma" panose="020B0604030504040204" pitchFamily="34" charset="0"/>
                <a:cs typeface="Tahoma" panose="020B0604030504040204" pitchFamily="34" charset="0"/>
              </a:rPr>
              <a:t>asansör tesis edilmek zorundadır.</a:t>
            </a:r>
            <a:r>
              <a:rPr lang="tr-TR" sz="2000" dirty="0">
                <a:solidFill>
                  <a:srgbClr val="002060"/>
                </a:solidFill>
                <a:latin typeface="Tahoma" pitchFamily="34" charset="0"/>
                <a:ea typeface="Tahoma" panose="020B0604030504040204" pitchFamily="34" charset="0"/>
                <a:cs typeface="Tahoma" panose="020B0604030504040204" pitchFamily="34" charset="0"/>
              </a:rPr>
              <a:t> İskân edilen bodrum katlar dâhil kat adedi 4 ve daha fazla olan binalarda asansör yapılması zorunludur. Daha az katlı yapılarda da asansör yapılabilir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ASANSÖRLER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708920"/>
            <a:ext cx="4320480" cy="396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2"/>
          <p:cNvSpPr>
            <a:spLocks noChangeArrowheads="1"/>
          </p:cNvSpPr>
          <p:nvPr/>
        </p:nvSpPr>
        <p:spPr bwMode="auto">
          <a:xfrm>
            <a:off x="251520" y="2877904"/>
            <a:ext cx="3960440" cy="163121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Tek </a:t>
            </a:r>
            <a:r>
              <a:rPr lang="tr-TR" sz="2000" dirty="0">
                <a:solidFill>
                  <a:srgbClr val="002060"/>
                </a:solidFill>
                <a:latin typeface="Tahoma" pitchFamily="34" charset="0"/>
                <a:ea typeface="Tahoma" panose="020B0604030504040204" pitchFamily="34" charset="0"/>
                <a:cs typeface="Tahoma" panose="020B0604030504040204" pitchFamily="34" charset="0"/>
              </a:rPr>
              <a:t>asansörlü binalarda asansör kabininin dar kenarı 1.20 metre ve alanı 1.80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dirty="0">
                <a:solidFill>
                  <a:srgbClr val="002060"/>
                </a:solidFill>
                <a:latin typeface="Tahoma" pitchFamily="34" charset="0"/>
                <a:ea typeface="Tahoma" panose="020B0604030504040204" pitchFamily="34" charset="0"/>
                <a:cs typeface="Tahoma" panose="020B0604030504040204" pitchFamily="34" charset="0"/>
              </a:rPr>
              <a:t> den kapı net genişliği 0.90 m den az olamaz</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4100" name="Picture 4" descr="C:\Users\Onder_\Desktop\Adsız.png"/>
          <p:cNvPicPr>
            <a:picLocks noChangeAspect="1" noChangeArrowheads="1"/>
          </p:cNvPicPr>
          <p:nvPr/>
        </p:nvPicPr>
        <p:blipFill>
          <a:blip r:embed="rId4" cstate="print"/>
          <a:srcRect/>
          <a:stretch>
            <a:fillRect/>
          </a:stretch>
        </p:blipFill>
        <p:spPr bwMode="auto">
          <a:xfrm>
            <a:off x="395536" y="4509120"/>
            <a:ext cx="3816424" cy="2160240"/>
          </a:xfrm>
          <a:prstGeom prst="rect">
            <a:avLst/>
          </a:prstGeom>
          <a:noFill/>
        </p:spPr>
      </p:pic>
    </p:spTree>
    <p:extLst>
      <p:ext uri="{BB962C8B-B14F-4D97-AF65-F5344CB8AC3E}">
        <p14:creationId xmlns:p14="http://schemas.microsoft.com/office/powerpoint/2010/main" val="21971143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0" y="1196752"/>
            <a:ext cx="8748464" cy="181588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b="1" dirty="0">
                <a:solidFill>
                  <a:srgbClr val="002060"/>
                </a:solidFill>
                <a:latin typeface="Tahoma" pitchFamily="34" charset="0"/>
                <a:ea typeface="Tahoma" panose="020B0604030504040204" pitchFamily="34" charset="0"/>
                <a:cs typeface="Tahoma" panose="020B0604030504040204" pitchFamily="34" charset="0"/>
              </a:rPr>
              <a:t>Asansör kapısının açıldığı sahanlıkların genişliği,</a:t>
            </a:r>
            <a:r>
              <a:rPr lang="tr-TR" sz="2000" dirty="0">
                <a:solidFill>
                  <a:srgbClr val="002060"/>
                </a:solidFill>
                <a:latin typeface="Tahoma" pitchFamily="34" charset="0"/>
                <a:ea typeface="Tahoma" panose="020B0604030504040204" pitchFamily="34" charset="0"/>
                <a:cs typeface="Tahoma" panose="020B0604030504040204" pitchFamily="34" charset="0"/>
              </a:rPr>
              <a:t> asansör kapısı </a:t>
            </a:r>
            <a:r>
              <a:rPr lang="tr-TR" sz="2000" b="1" dirty="0">
                <a:solidFill>
                  <a:srgbClr val="002060"/>
                </a:solidFill>
                <a:latin typeface="Tahoma" pitchFamily="34" charset="0"/>
                <a:ea typeface="Tahoma" panose="020B0604030504040204" pitchFamily="34" charset="0"/>
                <a:cs typeface="Tahoma" panose="020B0604030504040204" pitchFamily="34" charset="0"/>
              </a:rPr>
              <a:t>sürgülü ise en az 1.20 metre</a:t>
            </a:r>
            <a:r>
              <a:rPr lang="tr-TR" sz="2000" dirty="0">
                <a:solidFill>
                  <a:srgbClr val="002060"/>
                </a:solidFill>
                <a:latin typeface="Tahoma" pitchFamily="34" charset="0"/>
                <a:ea typeface="Tahoma" panose="020B0604030504040204" pitchFamily="34" charset="0"/>
                <a:cs typeface="Tahoma" panose="020B0604030504040204" pitchFamily="34" charset="0"/>
              </a:rPr>
              <a:t>, asansör kapısı </a:t>
            </a:r>
            <a:r>
              <a:rPr lang="tr-TR" sz="2000" b="1" dirty="0">
                <a:solidFill>
                  <a:srgbClr val="002060"/>
                </a:solidFill>
                <a:latin typeface="Tahoma" pitchFamily="34" charset="0"/>
                <a:ea typeface="Tahoma" panose="020B0604030504040204" pitchFamily="34" charset="0"/>
                <a:cs typeface="Tahoma" panose="020B0604030504040204" pitchFamily="34" charset="0"/>
              </a:rPr>
              <a:t>dışa açılan kapı ise en az 1.50 metre olmak zorundadır.</a:t>
            </a:r>
            <a:r>
              <a:rPr lang="tr-TR" sz="2000" dirty="0">
                <a:solidFill>
                  <a:srgbClr val="002060"/>
                </a:solidFill>
                <a:latin typeface="Tahoma" pitchFamily="34" charset="0"/>
                <a:ea typeface="Tahoma" panose="020B0604030504040204" pitchFamily="34" charset="0"/>
                <a:cs typeface="Tahoma" panose="020B0604030504040204" pitchFamily="34" charset="0"/>
              </a:rPr>
              <a:t> Birden fazla asansör bulunan binalarda, asansör sayısının yarısı kadar asansörün bu fıkrada belirtilen ölçülerde yapılması şarttır. </a:t>
            </a:r>
          </a:p>
        </p:txBody>
      </p:sp>
      <p:pic>
        <p:nvPicPr>
          <p:cNvPr id="3076" name="Picture 4" descr="C:\Users\onder.sahin\Desktop\indir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012634"/>
            <a:ext cx="4248472" cy="36062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onder.sahin\Desktop\ind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029515"/>
            <a:ext cx="3885158" cy="3589328"/>
          </a:xfrm>
          <a:prstGeom prst="rect">
            <a:avLst/>
          </a:prstGeom>
          <a:noFill/>
          <a:extLst>
            <a:ext uri="{909E8E84-426E-40DD-AFC4-6F175D3DCCD1}">
              <a14:hiddenFill xmlns:a14="http://schemas.microsoft.com/office/drawing/2010/main">
                <a:solidFill>
                  <a:srgbClr val="FFFFFF"/>
                </a:solidFill>
              </a14:hiddenFill>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ASANSÖRLER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36622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0" y="1196752"/>
            <a:ext cx="8748464" cy="181588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Tek sayıda asansör bulunması durumunda sayı bir alta yuvarlanır. TSE standartlarının bu fıkrada belirtilen ölçü ve miktarlardan küçük olması halinde; taban alanında yapılaşma hakkı 120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dirty="0">
                <a:solidFill>
                  <a:srgbClr val="002060"/>
                </a:solidFill>
                <a:latin typeface="Tahoma" pitchFamily="34" charset="0"/>
                <a:ea typeface="Tahoma" panose="020B0604030504040204" pitchFamily="34" charset="0"/>
                <a:cs typeface="Tahoma" panose="020B0604030504040204" pitchFamily="34" charset="0"/>
              </a:rPr>
              <a:t>’nin altında olan parseller ile tek bağımsız bölümlü müstakil konut binalarında TSE standartlarına uyulmasına ilgili idaresi yetkilidir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7" name="Picture 3" descr="C:\Users\onder.sahin\Desktop\is-330x-granit_asansor_cercevesi_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0510" y="3012634"/>
            <a:ext cx="4152178" cy="3584718"/>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2"/>
          <p:cNvSpPr>
            <a:spLocks noChangeArrowheads="1"/>
          </p:cNvSpPr>
          <p:nvPr/>
        </p:nvSpPr>
        <p:spPr bwMode="auto">
          <a:xfrm>
            <a:off x="0" y="3012634"/>
            <a:ext cx="4369994" cy="363176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Mevcut </a:t>
            </a:r>
            <a:r>
              <a:rPr lang="tr-TR" sz="2000" dirty="0">
                <a:solidFill>
                  <a:srgbClr val="002060"/>
                </a:solidFill>
                <a:latin typeface="Tahoma" pitchFamily="34" charset="0"/>
                <a:ea typeface="Tahoma" panose="020B0604030504040204" pitchFamily="34" charset="0"/>
                <a:cs typeface="Tahoma" panose="020B0604030504040204" pitchFamily="34" charset="0"/>
              </a:rPr>
              <a:t>binalarda yapılacak tadilatlarda, bu madde hükümlerinin ya da TSE standartlarının uygulanmasında idaresi yetkilidir.</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b="1" dirty="0">
                <a:solidFill>
                  <a:srgbClr val="002060"/>
                </a:solidFill>
                <a:latin typeface="Tahoma" pitchFamily="34" charset="0"/>
                <a:ea typeface="Tahoma" panose="020B0604030504040204" pitchFamily="34" charset="0"/>
                <a:cs typeface="Tahoma" panose="020B0604030504040204" pitchFamily="34" charset="0"/>
              </a:rPr>
              <a:t>Kullanılabilir katlar alanı tek katlı olan binalar hariç </a:t>
            </a:r>
            <a:r>
              <a:rPr lang="tr-TR" sz="2000" dirty="0">
                <a:solidFill>
                  <a:srgbClr val="FF0000"/>
                </a:solidFill>
                <a:latin typeface="Tahoma" pitchFamily="34" charset="0"/>
                <a:ea typeface="Tahoma" panose="020B0604030504040204" pitchFamily="34" charset="0"/>
                <a:cs typeface="Tahoma" panose="020B0604030504040204" pitchFamily="34" charset="0"/>
              </a:rPr>
              <a:t>800 m</a:t>
            </a:r>
            <a:r>
              <a:rPr lang="tr-TR" sz="2000" baseline="30000" dirty="0">
                <a:solidFill>
                  <a:srgbClr val="FF0000"/>
                </a:solidFill>
                <a:latin typeface="Tahoma" pitchFamily="34" charset="0"/>
                <a:ea typeface="Tahoma" panose="020B0604030504040204" pitchFamily="34" charset="0"/>
                <a:cs typeface="Tahoma" panose="020B0604030504040204" pitchFamily="34" charset="0"/>
              </a:rPr>
              <a:t>2</a:t>
            </a:r>
            <a:r>
              <a:rPr lang="tr-TR" sz="2000" dirty="0">
                <a:solidFill>
                  <a:srgbClr val="FF0000"/>
                </a:solidFill>
                <a:latin typeface="Tahoma" pitchFamily="34" charset="0"/>
                <a:ea typeface="Tahoma" panose="020B0604030504040204" pitchFamily="34" charset="0"/>
                <a:cs typeface="Tahoma" panose="020B0604030504040204" pitchFamily="34" charset="0"/>
              </a:rPr>
              <a:t>'den veya kat adedi birden fazla olan umumi binalarda en az bir adet asansör yapılması zorunludur. </a:t>
            </a:r>
          </a:p>
        </p:txBody>
      </p:sp>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ASANSÖRLER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31362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0" y="1196752"/>
            <a:ext cx="8748464" cy="1692771"/>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Kat </a:t>
            </a:r>
            <a:r>
              <a:rPr lang="tr-TR" sz="2000" dirty="0">
                <a:solidFill>
                  <a:srgbClr val="002060"/>
                </a:solidFill>
                <a:latin typeface="Tahoma" pitchFamily="34" charset="0"/>
                <a:ea typeface="Tahoma" panose="020B0604030504040204" pitchFamily="34" charset="0"/>
                <a:cs typeface="Tahoma" panose="020B0604030504040204" pitchFamily="34" charset="0"/>
              </a:rPr>
              <a:t>alanı 800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dirty="0">
                <a:solidFill>
                  <a:srgbClr val="002060"/>
                </a:solidFill>
                <a:latin typeface="Tahoma" pitchFamily="34" charset="0"/>
                <a:ea typeface="Tahoma" panose="020B0604030504040204" pitchFamily="34" charset="0"/>
                <a:cs typeface="Tahoma" panose="020B0604030504040204" pitchFamily="34" charset="0"/>
              </a:rPr>
              <a:t>'den ve kat adedi 3'ten fazla olan umumi binalarla </a:t>
            </a:r>
            <a:r>
              <a:rPr lang="tr-TR" sz="2000" b="1" dirty="0">
                <a:solidFill>
                  <a:srgbClr val="002060"/>
                </a:solidFill>
                <a:latin typeface="Tahoma" pitchFamily="34" charset="0"/>
                <a:ea typeface="Tahoma" panose="020B0604030504040204" pitchFamily="34" charset="0"/>
                <a:cs typeface="Tahoma" panose="020B0604030504040204" pitchFamily="34" charset="0"/>
              </a:rPr>
              <a:t>yüksek katlı binalarda </a:t>
            </a:r>
            <a:r>
              <a:rPr lang="tr-TR" sz="2000" dirty="0">
                <a:solidFill>
                  <a:srgbClr val="002060"/>
                </a:solidFill>
                <a:latin typeface="Tahoma" pitchFamily="34" charset="0"/>
                <a:ea typeface="Tahoma" panose="020B0604030504040204" pitchFamily="34" charset="0"/>
                <a:cs typeface="Tahoma" panose="020B0604030504040204" pitchFamily="34" charset="0"/>
              </a:rPr>
              <a:t>ikinci fıkrada belirtilen asgari ölçülere uygun ve </a:t>
            </a:r>
            <a:r>
              <a:rPr lang="tr-TR" sz="2000" dirty="0">
                <a:solidFill>
                  <a:srgbClr val="FF0000"/>
                </a:solidFill>
                <a:latin typeface="Tahoma" pitchFamily="34" charset="0"/>
                <a:ea typeface="Tahoma" panose="020B0604030504040204" pitchFamily="34" charset="0"/>
                <a:cs typeface="Tahoma" panose="020B0604030504040204" pitchFamily="34" charset="0"/>
              </a:rPr>
              <a:t>en az 2 adet </a:t>
            </a:r>
            <a:r>
              <a:rPr lang="tr-TR" sz="2000" dirty="0">
                <a:solidFill>
                  <a:srgbClr val="002060"/>
                </a:solidFill>
                <a:latin typeface="Tahoma" pitchFamily="34" charset="0"/>
                <a:ea typeface="Tahoma" panose="020B0604030504040204" pitchFamily="34" charset="0"/>
                <a:cs typeface="Tahoma" panose="020B0604030504040204" pitchFamily="34" charset="0"/>
              </a:rPr>
              <a:t>olmak üzere binanın tipi, kullanım yoğunluğu ve ihtiyaçlarına göre belirlenecek sayıda asansör yapılması zorunludur.</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5" name="Dikdörtgen 2"/>
          <p:cNvSpPr>
            <a:spLocks noChangeArrowheads="1"/>
          </p:cNvSpPr>
          <p:nvPr/>
        </p:nvSpPr>
        <p:spPr bwMode="auto">
          <a:xfrm>
            <a:off x="0" y="3113988"/>
            <a:ext cx="4067944" cy="317009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Bu </a:t>
            </a:r>
            <a:r>
              <a:rPr lang="tr-TR" sz="2000" dirty="0">
                <a:solidFill>
                  <a:srgbClr val="002060"/>
                </a:solidFill>
                <a:latin typeface="Tahoma" pitchFamily="34" charset="0"/>
                <a:ea typeface="Tahoma" panose="020B0604030504040204" pitchFamily="34" charset="0"/>
                <a:cs typeface="Tahoma" panose="020B0604030504040204" pitchFamily="34" charset="0"/>
              </a:rPr>
              <a:t>asansörlerden </a:t>
            </a:r>
            <a:r>
              <a:rPr lang="tr-TR" sz="2000" b="1" dirty="0">
                <a:solidFill>
                  <a:srgbClr val="002060"/>
                </a:solidFill>
                <a:latin typeface="Tahoma" pitchFamily="34" charset="0"/>
                <a:ea typeface="Tahoma" panose="020B0604030504040204" pitchFamily="34" charset="0"/>
                <a:cs typeface="Tahoma" panose="020B0604030504040204" pitchFamily="34" charset="0"/>
              </a:rPr>
              <a:t>en az bir tanesinin</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herhangi bir tehlike anında, </a:t>
            </a:r>
            <a:r>
              <a:rPr lang="tr-TR" sz="2000" dirty="0">
                <a:solidFill>
                  <a:srgbClr val="002060"/>
                </a:solidFill>
                <a:latin typeface="Tahoma" pitchFamily="34" charset="0"/>
                <a:ea typeface="Tahoma" panose="020B0604030504040204" pitchFamily="34" charset="0"/>
                <a:cs typeface="Tahoma" panose="020B0604030504040204" pitchFamily="34" charset="0"/>
              </a:rPr>
              <a:t>arıza veya elektriklerin kesilmesi halinde zemin kata ulaşıp kapılarını açacak, yangına dayanıklı malzemeden yapılmış, kuyu içinde, duman sızdırmaz nitelikte, </a:t>
            </a:r>
            <a:r>
              <a:rPr lang="tr-TR" sz="2000" dirty="0">
                <a:solidFill>
                  <a:srgbClr val="FF0000"/>
                </a:solidFill>
                <a:latin typeface="Tahoma" pitchFamily="34" charset="0"/>
                <a:ea typeface="Tahoma" panose="020B0604030504040204" pitchFamily="34" charset="0"/>
                <a:cs typeface="Tahoma" panose="020B0604030504040204" pitchFamily="34" charset="0"/>
              </a:rPr>
              <a:t>kesintisiz bir güç kaynağından beslenecek şekilde tesis edilmesi gerekmektedir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endParaRPr lang="tr-TR" sz="2000" dirty="0">
              <a:solidFill>
                <a:srgbClr val="FF0000"/>
              </a:solidFill>
              <a:latin typeface="Tahoma" pitchFamily="34" charset="0"/>
              <a:ea typeface="Tahoma" panose="020B0604030504040204" pitchFamily="34" charset="0"/>
              <a:cs typeface="Tahoma" panose="020B0604030504040204" pitchFamily="34" charset="0"/>
            </a:endParaRPr>
          </a:p>
        </p:txBody>
      </p:sp>
      <p:pic>
        <p:nvPicPr>
          <p:cNvPr id="4098" name="Picture 2" descr="C:\Users\onder.sahin\Desktop\insan_asansor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889522"/>
            <a:ext cx="4536504" cy="3563813"/>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ASANSÖRLER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43318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0" y="1196752"/>
            <a:ext cx="8748464" cy="206210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10 </a:t>
            </a:r>
            <a:r>
              <a:rPr lang="tr-TR" sz="2000" dirty="0">
                <a:solidFill>
                  <a:srgbClr val="002060"/>
                </a:solidFill>
                <a:latin typeface="Tahoma" pitchFamily="34" charset="0"/>
                <a:ea typeface="Tahoma" panose="020B0604030504040204" pitchFamily="34" charset="0"/>
                <a:cs typeface="Tahoma" panose="020B0604030504040204" pitchFamily="34" charset="0"/>
              </a:rPr>
              <a:t>kat ve üzeri binalarda asansörlerden en az bir tanesi yük, eşya ve sedye taşıma amacına uygun olarak dar kenarı 1.20 metre ve alanı 2.52 m</a:t>
            </a:r>
            <a:r>
              <a:rPr lang="tr-TR" sz="20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2000" dirty="0">
                <a:solidFill>
                  <a:srgbClr val="002060"/>
                </a:solidFill>
                <a:latin typeface="Tahoma" pitchFamily="34" charset="0"/>
                <a:ea typeface="Tahoma" panose="020B0604030504040204" pitchFamily="34" charset="0"/>
                <a:cs typeface="Tahoma" panose="020B0604030504040204" pitchFamily="34" charset="0"/>
              </a:rPr>
              <a:t>'den, kapı genişliği ise net 1.10 metreden az olmayacak şekilde yapılır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Binalarda usulüne göre asansör yapılmış olması, bu Yönetmelikte belirtilen şekil ve ölçülerde merdiven yapılması şartını kaldırmaz.</a:t>
            </a:r>
          </a:p>
        </p:txBody>
      </p:sp>
      <p:pic>
        <p:nvPicPr>
          <p:cNvPr id="7" name="Picture 2" descr="C:\Users\Onder_\Desktop\sedye_asansorler.jpg"/>
          <p:cNvPicPr>
            <a:picLocks noChangeAspect="1" noChangeArrowheads="1"/>
          </p:cNvPicPr>
          <p:nvPr/>
        </p:nvPicPr>
        <p:blipFill>
          <a:blip r:embed="rId3" cstate="print"/>
          <a:srcRect/>
          <a:stretch>
            <a:fillRect/>
          </a:stretch>
        </p:blipFill>
        <p:spPr bwMode="auto">
          <a:xfrm>
            <a:off x="1637928" y="3429000"/>
            <a:ext cx="5472608" cy="3168350"/>
          </a:xfrm>
          <a:prstGeom prst="rect">
            <a:avLst/>
          </a:prstGeom>
          <a:noFill/>
        </p:spPr>
      </p:pic>
      <p:sp>
        <p:nvSpPr>
          <p:cNvPr id="5"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ASANSÖRLER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90915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0" y="1196752"/>
            <a:ext cx="8748464" cy="144655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Asansörlerin, bodrum katlar dâhil </a:t>
            </a:r>
            <a:r>
              <a:rPr lang="tr-TR" sz="2000" dirty="0">
                <a:solidFill>
                  <a:srgbClr val="FF0000"/>
                </a:solidFill>
                <a:latin typeface="Tahoma" pitchFamily="34" charset="0"/>
                <a:ea typeface="Tahoma" panose="020B0604030504040204" pitchFamily="34" charset="0"/>
                <a:cs typeface="Tahoma" panose="020B0604030504040204" pitchFamily="34" charset="0"/>
              </a:rPr>
              <a:t>tüm katlara hizmet vermesi zorunludur.</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Asansörlere </a:t>
            </a:r>
            <a:r>
              <a:rPr lang="tr-TR" sz="2000" b="1" dirty="0">
                <a:solidFill>
                  <a:srgbClr val="002060"/>
                </a:solidFill>
                <a:latin typeface="Tahoma" pitchFamily="34" charset="0"/>
                <a:ea typeface="Tahoma" panose="020B0604030504040204" pitchFamily="34" charset="0"/>
                <a:cs typeface="Tahoma" panose="020B0604030504040204" pitchFamily="34" charset="0"/>
              </a:rPr>
              <a:t>bina girişinden itibaren</a:t>
            </a:r>
            <a:r>
              <a:rPr lang="tr-TR" sz="2000" dirty="0">
                <a:solidFill>
                  <a:srgbClr val="002060"/>
                </a:solidFill>
                <a:latin typeface="Tahoma" pitchFamily="34" charset="0"/>
                <a:ea typeface="Tahoma" panose="020B0604030504040204" pitchFamily="34" charset="0"/>
                <a:cs typeface="Tahoma" panose="020B0604030504040204" pitchFamily="34" charset="0"/>
              </a:rPr>
              <a:t> erişilebilirlik standartlarına uygun </a:t>
            </a:r>
            <a:r>
              <a:rPr lang="tr-TR" sz="2000" b="1" dirty="0">
                <a:solidFill>
                  <a:srgbClr val="002060"/>
                </a:solidFill>
                <a:latin typeface="Tahoma" pitchFamily="34" charset="0"/>
                <a:ea typeface="Tahoma" panose="020B0604030504040204" pitchFamily="34" charset="0"/>
                <a:cs typeface="Tahoma" panose="020B0604030504040204" pitchFamily="34" charset="0"/>
              </a:rPr>
              <a:t>engelsiz erişim</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sağlanması zorunludur.</a:t>
            </a:r>
          </a:p>
        </p:txBody>
      </p:sp>
      <p:sp>
        <p:nvSpPr>
          <p:cNvPr id="5" name="Dikdörtgen 2"/>
          <p:cNvSpPr>
            <a:spLocks noChangeArrowheads="1"/>
          </p:cNvSpPr>
          <p:nvPr/>
        </p:nvSpPr>
        <p:spPr bwMode="auto">
          <a:xfrm>
            <a:off x="8023" y="2852936"/>
            <a:ext cx="4126454" cy="341632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Asansörler, </a:t>
            </a:r>
            <a:r>
              <a:rPr lang="tr-TR" sz="2000" b="1" dirty="0">
                <a:solidFill>
                  <a:srgbClr val="002060"/>
                </a:solidFill>
                <a:latin typeface="Tahoma" pitchFamily="34" charset="0"/>
                <a:ea typeface="Tahoma" panose="020B0604030504040204" pitchFamily="34" charset="0"/>
                <a:cs typeface="Tahoma" panose="020B0604030504040204" pitchFamily="34" charset="0"/>
              </a:rPr>
              <a:t>erişilebilirlik standartlarına uygun</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FF0000"/>
                </a:solidFill>
                <a:latin typeface="Tahoma" pitchFamily="34" charset="0"/>
                <a:ea typeface="Tahoma" panose="020B0604030504040204" pitchFamily="34" charset="0"/>
                <a:cs typeface="Tahoma" panose="020B0604030504040204" pitchFamily="34" charset="0"/>
              </a:rPr>
              <a:t>gerekli donanımlara sahip olmak zorundadır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Özellik </a:t>
            </a:r>
            <a:r>
              <a:rPr lang="tr-TR" sz="2000" b="1" dirty="0">
                <a:solidFill>
                  <a:srgbClr val="002060"/>
                </a:solidFill>
                <a:latin typeface="Tahoma" pitchFamily="34" charset="0"/>
                <a:ea typeface="Tahoma" panose="020B0604030504040204" pitchFamily="34" charset="0"/>
                <a:cs typeface="Tahoma" panose="020B0604030504040204" pitchFamily="34" charset="0"/>
              </a:rPr>
              <a:t>arz eden binalarda, </a:t>
            </a:r>
            <a:r>
              <a:rPr lang="tr-TR" sz="2000" dirty="0">
                <a:solidFill>
                  <a:srgbClr val="002060"/>
                </a:solidFill>
                <a:latin typeface="Tahoma" pitchFamily="34" charset="0"/>
                <a:ea typeface="Tahoma" panose="020B0604030504040204" pitchFamily="34" charset="0"/>
                <a:cs typeface="Tahoma" panose="020B0604030504040204" pitchFamily="34" charset="0"/>
              </a:rPr>
              <a:t>binanın kat adedi, yapı inşaat alanı, kullanma şekli göz önünde tutularak asansör sayıları ile asgari ölçüleri </a:t>
            </a:r>
            <a:r>
              <a:rPr lang="tr-TR" sz="2000" dirty="0">
                <a:solidFill>
                  <a:srgbClr val="FF0000"/>
                </a:solidFill>
                <a:latin typeface="Tahoma" pitchFamily="34" charset="0"/>
                <a:ea typeface="Tahoma" panose="020B0604030504040204" pitchFamily="34" charset="0"/>
                <a:cs typeface="Tahoma" panose="020B0604030504040204" pitchFamily="34" charset="0"/>
              </a:rPr>
              <a:t>ilgili idaresince artırılabilir.</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871" y="2852936"/>
            <a:ext cx="4374593" cy="337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ASANSÖRLER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244854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68896" y="1196752"/>
            <a:ext cx="8751575" cy="155427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1900" dirty="0">
                <a:solidFill>
                  <a:srgbClr val="002060"/>
                </a:solidFill>
                <a:latin typeface="Tahoma" pitchFamily="34" charset="0"/>
                <a:ea typeface="Tahoma" panose="020B0604030504040204" pitchFamily="34" charset="0"/>
                <a:cs typeface="Tahoma" panose="020B0604030504040204" pitchFamily="34" charset="0"/>
              </a:rPr>
              <a:t>Her müstakil ev veya dairede, </a:t>
            </a:r>
            <a:r>
              <a:rPr lang="tr-TR" sz="1900" dirty="0">
                <a:solidFill>
                  <a:srgbClr val="FF0000"/>
                </a:solidFill>
                <a:latin typeface="Tahoma" pitchFamily="34" charset="0"/>
                <a:ea typeface="Tahoma" panose="020B0604030504040204" pitchFamily="34" charset="0"/>
                <a:cs typeface="Tahoma" panose="020B0604030504040204" pitchFamily="34" charset="0"/>
              </a:rPr>
              <a:t>en az 1 oturma odası ile yatak odalarının doğrudan doğruya hariçten ışık ve hava almaları gereklidir.</a:t>
            </a:r>
            <a:r>
              <a:rPr lang="tr-TR" sz="1900" dirty="0">
                <a:solidFill>
                  <a:srgbClr val="002060"/>
                </a:solidFill>
                <a:latin typeface="Tahoma" pitchFamily="34" charset="0"/>
                <a:ea typeface="Tahoma" panose="020B0604030504040204" pitchFamily="34" charset="0"/>
                <a:cs typeface="Tahoma" panose="020B0604030504040204" pitchFamily="34" charset="0"/>
              </a:rPr>
              <a:t> Bu şekilde ışık ve hava almalarına lüzum olmayan diğer odalarla mutfakların ışıklıktan, yıkanma yeri ve tuvaletlerin ışıklık veya hava bacasından faydalanmaları da mümkündür. Ancak </a:t>
            </a:r>
            <a:r>
              <a:rPr lang="tr-TR" sz="1900" dirty="0">
                <a:solidFill>
                  <a:srgbClr val="FF0000"/>
                </a:solidFill>
                <a:latin typeface="Tahoma" pitchFamily="34" charset="0"/>
                <a:ea typeface="Tahoma" panose="020B0604030504040204" pitchFamily="34" charset="0"/>
                <a:cs typeface="Tahoma" panose="020B0604030504040204" pitchFamily="34" charset="0"/>
              </a:rPr>
              <a:t>tuvalet ve yıkanma yerleri ile odalar aynı ışıklığa açılamaz</a:t>
            </a:r>
            <a:r>
              <a:rPr lang="tr-TR" sz="1900" dirty="0" smtClean="0">
                <a:solidFill>
                  <a:srgbClr val="FF0000"/>
                </a:solidFill>
                <a:latin typeface="Tahoma" pitchFamily="34" charset="0"/>
                <a:ea typeface="Tahoma" panose="020B0604030504040204" pitchFamily="34" charset="0"/>
                <a:cs typeface="Tahoma" panose="020B0604030504040204" pitchFamily="34" charset="0"/>
              </a:rPr>
              <a:t>.</a:t>
            </a: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IŞIKLIK VE BACALAR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5242" y="3243135"/>
            <a:ext cx="3233224" cy="287396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2"/>
          <p:cNvSpPr>
            <a:spLocks noChangeArrowheads="1"/>
          </p:cNvSpPr>
          <p:nvPr/>
        </p:nvSpPr>
        <p:spPr bwMode="auto">
          <a:xfrm>
            <a:off x="68897" y="2852936"/>
            <a:ext cx="5295191" cy="371178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buClr>
                <a:srgbClr val="FF0000"/>
              </a:buClr>
              <a:buFont typeface="Wingdings" panose="05000000000000000000" pitchFamily="2" charset="2"/>
              <a:buChar char="v"/>
            </a:pPr>
            <a:r>
              <a:rPr lang="tr-TR" sz="1800" dirty="0" smtClean="0">
                <a:solidFill>
                  <a:srgbClr val="002060"/>
                </a:solidFill>
                <a:latin typeface="Tahoma" pitchFamily="34" charset="0"/>
                <a:ea typeface="Tahoma" panose="020B0604030504040204" pitchFamily="34" charset="0"/>
                <a:cs typeface="Tahoma" panose="020B0604030504040204" pitchFamily="34" charset="0"/>
              </a:rPr>
              <a:t>Işıklıklar</a:t>
            </a:r>
            <a:r>
              <a:rPr lang="tr-TR" sz="1800" dirty="0">
                <a:solidFill>
                  <a:srgbClr val="002060"/>
                </a:solidFill>
                <a:latin typeface="Tahoma" pitchFamily="34" charset="0"/>
                <a:ea typeface="Tahoma" panose="020B0604030504040204" pitchFamily="34" charset="0"/>
                <a:cs typeface="Tahoma" panose="020B0604030504040204" pitchFamily="34" charset="0"/>
              </a:rPr>
              <a:t>:</a:t>
            </a:r>
          </a:p>
          <a:p>
            <a:pPr marL="735012" indent="-285750" algn="just">
              <a:buClr>
                <a:srgbClr val="FF0000"/>
              </a:buClr>
              <a:buFont typeface="Wingdings" panose="05000000000000000000" pitchFamily="2" charset="2"/>
              <a:buChar char="ü"/>
            </a:pPr>
            <a:r>
              <a:rPr lang="tr-TR" sz="1800" dirty="0" smtClean="0">
                <a:solidFill>
                  <a:srgbClr val="002060"/>
                </a:solidFill>
                <a:latin typeface="Tahoma" pitchFamily="34" charset="0"/>
                <a:ea typeface="Tahoma" panose="020B0604030504040204" pitchFamily="34" charset="0"/>
                <a:cs typeface="Tahoma" panose="020B0604030504040204" pitchFamily="34" charset="0"/>
              </a:rPr>
              <a:t>1 </a:t>
            </a:r>
            <a:r>
              <a:rPr lang="tr-TR" sz="1800" dirty="0">
                <a:solidFill>
                  <a:srgbClr val="002060"/>
                </a:solidFill>
                <a:latin typeface="Tahoma" pitchFamily="34" charset="0"/>
                <a:ea typeface="Tahoma" panose="020B0604030504040204" pitchFamily="34" charset="0"/>
                <a:cs typeface="Tahoma" panose="020B0604030504040204" pitchFamily="34" charset="0"/>
              </a:rPr>
              <a:t>ila 6 katlı binalarda dar kenarı 1.50 metreden ve alanı 4.50 m</a:t>
            </a:r>
            <a:r>
              <a:rPr lang="tr-TR" sz="18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1800" dirty="0">
                <a:solidFill>
                  <a:srgbClr val="002060"/>
                </a:solidFill>
                <a:latin typeface="Tahoma" pitchFamily="34" charset="0"/>
                <a:ea typeface="Tahoma" panose="020B0604030504040204" pitchFamily="34" charset="0"/>
                <a:cs typeface="Tahoma" panose="020B0604030504040204" pitchFamily="34" charset="0"/>
              </a:rPr>
              <a:t>’den,</a:t>
            </a:r>
          </a:p>
          <a:p>
            <a:pPr marL="735012" indent="-285750" algn="just">
              <a:buClr>
                <a:srgbClr val="FF0000"/>
              </a:buClr>
              <a:buFont typeface="Wingdings" panose="05000000000000000000" pitchFamily="2" charset="2"/>
              <a:buChar char="ü"/>
            </a:pPr>
            <a:r>
              <a:rPr lang="tr-TR" sz="1800" dirty="0" smtClean="0">
                <a:solidFill>
                  <a:srgbClr val="002060"/>
                </a:solidFill>
                <a:latin typeface="Tahoma" pitchFamily="34" charset="0"/>
                <a:ea typeface="Tahoma" panose="020B0604030504040204" pitchFamily="34" charset="0"/>
                <a:cs typeface="Tahoma" panose="020B0604030504040204" pitchFamily="34" charset="0"/>
              </a:rPr>
              <a:t>7 </a:t>
            </a:r>
            <a:r>
              <a:rPr lang="tr-TR" sz="1800" dirty="0">
                <a:solidFill>
                  <a:srgbClr val="002060"/>
                </a:solidFill>
                <a:latin typeface="Tahoma" pitchFamily="34" charset="0"/>
                <a:ea typeface="Tahoma" panose="020B0604030504040204" pitchFamily="34" charset="0"/>
                <a:cs typeface="Tahoma" panose="020B0604030504040204" pitchFamily="34" charset="0"/>
              </a:rPr>
              <a:t>ve daha fazla katlı binalarda dar kenarı 2.00 metreden ve alanı 9.00 m</a:t>
            </a:r>
            <a:r>
              <a:rPr lang="tr-TR" sz="1800" baseline="30000" dirty="0">
                <a:solidFill>
                  <a:srgbClr val="002060"/>
                </a:solidFill>
                <a:latin typeface="Tahoma" pitchFamily="34" charset="0"/>
                <a:ea typeface="Tahoma" panose="020B0604030504040204" pitchFamily="34" charset="0"/>
                <a:cs typeface="Tahoma" panose="020B0604030504040204" pitchFamily="34" charset="0"/>
              </a:rPr>
              <a:t>2</a:t>
            </a:r>
            <a:r>
              <a:rPr lang="tr-TR" sz="1800" dirty="0">
                <a:solidFill>
                  <a:srgbClr val="002060"/>
                </a:solidFill>
                <a:latin typeface="Tahoma" pitchFamily="34" charset="0"/>
                <a:ea typeface="Tahoma" panose="020B0604030504040204" pitchFamily="34" charset="0"/>
                <a:cs typeface="Tahoma" panose="020B0604030504040204" pitchFamily="34" charset="0"/>
              </a:rPr>
              <a:t>’den</a:t>
            </a:r>
          </a:p>
          <a:p>
            <a:pPr algn="just">
              <a:buClr>
                <a:srgbClr val="FF0000"/>
              </a:buClr>
              <a:buNone/>
            </a:pPr>
            <a:r>
              <a:rPr lang="tr-TR" sz="1800" dirty="0" smtClean="0">
                <a:solidFill>
                  <a:srgbClr val="002060"/>
                </a:solidFill>
                <a:latin typeface="Tahoma" pitchFamily="34" charset="0"/>
                <a:ea typeface="Tahoma" panose="020B0604030504040204" pitchFamily="34" charset="0"/>
                <a:cs typeface="Tahoma" panose="020B0604030504040204" pitchFamily="34" charset="0"/>
              </a:rPr>
              <a:t>    az </a:t>
            </a:r>
            <a:r>
              <a:rPr lang="tr-TR" sz="1800" dirty="0">
                <a:solidFill>
                  <a:srgbClr val="002060"/>
                </a:solidFill>
                <a:latin typeface="Tahoma" pitchFamily="34" charset="0"/>
                <a:ea typeface="Tahoma" panose="020B0604030504040204" pitchFamily="34" charset="0"/>
                <a:cs typeface="Tahoma" panose="020B0604030504040204" pitchFamily="34" charset="0"/>
              </a:rPr>
              <a:t>olamaz.</a:t>
            </a:r>
          </a:p>
          <a:p>
            <a:pPr algn="just">
              <a:buClr>
                <a:srgbClr val="FF0000"/>
              </a:buClr>
              <a:buNone/>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1800" dirty="0" smtClean="0">
                <a:solidFill>
                  <a:srgbClr val="0070C0"/>
                </a:solidFill>
                <a:latin typeface="Tahoma" pitchFamily="34" charset="0"/>
                <a:ea typeface="Tahoma" panose="020B0604030504040204" pitchFamily="34" charset="0"/>
                <a:cs typeface="Tahoma" panose="020B0604030504040204" pitchFamily="34" charset="0"/>
              </a:rPr>
              <a:t>Her türlü binada hava bacalarının asgari ölçüsü 0.60x0.60 m</a:t>
            </a:r>
            <a:r>
              <a:rPr lang="tr-TR" sz="1800" baseline="30000" dirty="0" smtClean="0">
                <a:solidFill>
                  <a:srgbClr val="0070C0"/>
                </a:solidFill>
                <a:latin typeface="Tahoma" pitchFamily="34" charset="0"/>
                <a:ea typeface="Tahoma" panose="020B0604030504040204" pitchFamily="34" charset="0"/>
                <a:cs typeface="Tahoma" panose="020B0604030504040204" pitchFamily="34" charset="0"/>
              </a:rPr>
              <a:t>2</a:t>
            </a:r>
            <a:r>
              <a:rPr lang="tr-TR" sz="1800" dirty="0" smtClean="0">
                <a:solidFill>
                  <a:srgbClr val="0070C0"/>
                </a:solidFill>
                <a:latin typeface="Tahoma" pitchFamily="34" charset="0"/>
                <a:ea typeface="Tahoma" panose="020B0604030504040204" pitchFamily="34" charset="0"/>
                <a:cs typeface="Tahoma" panose="020B0604030504040204" pitchFamily="34" charset="0"/>
              </a:rPr>
              <a:t>’dir. Bu alan herhangi bir yapı elemanı (baca, kiriş ve benzeri) ile daraltılamaz.</a:t>
            </a:r>
          </a:p>
          <a:p>
            <a:pPr>
              <a:buClr>
                <a:srgbClr val="FF0000"/>
              </a:buClr>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1800" dirty="0" smtClean="0">
                <a:solidFill>
                  <a:srgbClr val="002060"/>
                </a:solidFill>
                <a:latin typeface="Tahoma" pitchFamily="34" charset="0"/>
                <a:ea typeface="Tahoma" panose="020B0604030504040204" pitchFamily="34" charset="0"/>
                <a:cs typeface="Tahoma" panose="020B0604030504040204" pitchFamily="34" charset="0"/>
              </a:rPr>
              <a:t>Hava bacaları, </a:t>
            </a:r>
            <a:r>
              <a:rPr lang="tr-TR" sz="1800" dirty="0" err="1" smtClean="0">
                <a:solidFill>
                  <a:srgbClr val="002060"/>
                </a:solidFill>
                <a:latin typeface="Tahoma" pitchFamily="34" charset="0"/>
                <a:ea typeface="Tahoma" panose="020B0604030504040204" pitchFamily="34" charset="0"/>
                <a:cs typeface="Tahoma" panose="020B0604030504040204" pitchFamily="34" charset="0"/>
              </a:rPr>
              <a:t>şönt</a:t>
            </a:r>
            <a:r>
              <a:rPr lang="tr-TR" sz="1800" dirty="0" smtClean="0">
                <a:solidFill>
                  <a:srgbClr val="002060"/>
                </a:solidFill>
                <a:latin typeface="Tahoma" pitchFamily="34" charset="0"/>
                <a:ea typeface="Tahoma" panose="020B0604030504040204" pitchFamily="34" charset="0"/>
                <a:cs typeface="Tahoma" panose="020B0604030504040204" pitchFamily="34" charset="0"/>
              </a:rPr>
              <a:t> baca tipi olarak düzenlenemez.</a:t>
            </a:r>
          </a:p>
        </p:txBody>
      </p:sp>
    </p:spTree>
    <p:extLst>
      <p:ext uri="{BB962C8B-B14F-4D97-AF65-F5344CB8AC3E}">
        <p14:creationId xmlns:p14="http://schemas.microsoft.com/office/powerpoint/2010/main" val="3904830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5" y="1199668"/>
            <a:ext cx="7884509" cy="2690161"/>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tr-TR" sz="2000" b="1" u="sng"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000" b="1" u="sng" dirty="0">
                <a:solidFill>
                  <a:srgbClr val="002060"/>
                </a:solidFill>
                <a:latin typeface="Tahoma" panose="020B0604030504040204" pitchFamily="34" charset="0"/>
                <a:ea typeface="Tahoma" panose="020B0604030504040204" pitchFamily="34" charset="0"/>
                <a:cs typeface="Tahoma" panose="020B0604030504040204" pitchFamily="34" charset="0"/>
              </a:rPr>
              <a:t>genişlikleri;</a:t>
            </a:r>
          </a:p>
          <a:p>
            <a:pPr marL="457200" lvl="1" indent="0" algn="just">
              <a:lnSpc>
                <a:spcPct val="10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 Yalnız 1 katlı dükkân yapılacak ticaret ve küçük sanayi bölgelerinde:</a:t>
            </a:r>
          </a:p>
          <a:p>
            <a:pPr marL="914400" lvl="2" indent="0" algn="just">
              <a:lnSpc>
                <a:spcPct val="10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1</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Bitişik nizamda: (5.00) metreden,</a:t>
            </a:r>
          </a:p>
          <a:p>
            <a:pPr marL="914400" lvl="2" indent="0" algn="just">
              <a:lnSpc>
                <a:spcPct val="100000"/>
              </a:lnSpc>
              <a:buNone/>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Blok başlarında: Yan bahçe mesafesi + (5.00) metreden,</a:t>
            </a:r>
          </a:p>
          <a:p>
            <a:pPr marL="914400" lvl="2" indent="0" algn="just">
              <a:lnSpc>
                <a:spcPct val="100000"/>
              </a:lnSpc>
              <a:buNone/>
            </a:pP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3)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Ayrık nizamda: Yan bahçe mesafeleri toplamı + (5.00) metreden az olamaz</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Users\onder.sahin\Desktop\ima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2282" y="4034972"/>
            <a:ext cx="5956118"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23960838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0" y="1196752"/>
            <a:ext cx="8748464" cy="245605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Her </a:t>
            </a:r>
            <a:r>
              <a:rPr lang="tr-TR" sz="2000" dirty="0">
                <a:solidFill>
                  <a:srgbClr val="002060"/>
                </a:solidFill>
                <a:latin typeface="Tahoma" pitchFamily="34" charset="0"/>
                <a:ea typeface="Tahoma" panose="020B0604030504040204" pitchFamily="34" charset="0"/>
                <a:cs typeface="Tahoma" panose="020B0604030504040204" pitchFamily="34" charset="0"/>
              </a:rPr>
              <a:t>binanın lüzumlu ışıklık veya hava bacası, kendi parseli üzerinde bulunur. Komşu bina ve parselin ışıklık veya hava bacasından faydalanmak suretiyle, bu elemanlarının yapılmasına ve ölçülerinin azaltılmasına izin verilmez</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Işıklık ve hava bacaları, bunlara ihtiyacı olan kattan itibaren başlatılabilir. </a:t>
            </a:r>
            <a:r>
              <a:rPr lang="tr-TR" sz="2000" b="1" dirty="0">
                <a:solidFill>
                  <a:srgbClr val="002060"/>
                </a:solidFill>
                <a:latin typeface="Tahoma" pitchFamily="34" charset="0"/>
                <a:ea typeface="Tahoma" panose="020B0604030504040204" pitchFamily="34" charset="0"/>
                <a:cs typeface="Tahoma" panose="020B0604030504040204" pitchFamily="34" charset="0"/>
              </a:rPr>
              <a:t>Hava bacalarının ve ışıklıkların </a:t>
            </a:r>
            <a:r>
              <a:rPr lang="tr-TR" sz="2000" dirty="0">
                <a:solidFill>
                  <a:srgbClr val="FF0000"/>
                </a:solidFill>
                <a:latin typeface="Tahoma" pitchFamily="34" charset="0"/>
                <a:ea typeface="Tahoma" panose="020B0604030504040204" pitchFamily="34" charset="0"/>
                <a:cs typeface="Tahoma" panose="020B0604030504040204" pitchFamily="34" charset="0"/>
              </a:rPr>
              <a:t>bitişik komşu parsele bakan kısımlarının duvar ile kapatılması mecburidir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endParaRPr lang="tr-TR" sz="1900" dirty="0">
              <a:solidFill>
                <a:srgbClr val="FF0000"/>
              </a:solidFill>
              <a:latin typeface="Tahoma" pitchFamily="34" charset="0"/>
              <a:ea typeface="Tahoma" panose="020B0604030504040204" pitchFamily="34" charset="0"/>
              <a:cs typeface="Tahoma" panose="020B0604030504040204" pitchFamily="34" charset="0"/>
            </a:endParaRPr>
          </a:p>
        </p:txBody>
      </p:sp>
      <p:sp>
        <p:nvSpPr>
          <p:cNvPr id="5" name="Dikdörtgen 2"/>
          <p:cNvSpPr>
            <a:spLocks noChangeArrowheads="1"/>
          </p:cNvSpPr>
          <p:nvPr/>
        </p:nvSpPr>
        <p:spPr bwMode="auto">
          <a:xfrm>
            <a:off x="0" y="3784249"/>
            <a:ext cx="5868144" cy="297312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Binalarda </a:t>
            </a:r>
            <a:r>
              <a:rPr lang="tr-TR" sz="2000" dirty="0">
                <a:solidFill>
                  <a:srgbClr val="002060"/>
                </a:solidFill>
                <a:latin typeface="Tahoma" pitchFamily="34" charset="0"/>
                <a:ea typeface="Tahoma" panose="020B0604030504040204" pitchFamily="34" charset="0"/>
                <a:cs typeface="Tahoma" panose="020B0604030504040204" pitchFamily="34" charset="0"/>
              </a:rPr>
              <a:t>banyo, tuvalet ve benzeri kullanım alanlarının havalandırma bacası ile veya mekanik havalandırma ile havalandırılması zorunludur.</a:t>
            </a: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Havalandırma bacalarından elektrik ve doğalgaz tesisatı geçirilemez.</a:t>
            </a: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Elektrik-haberleşme, mekanik, doğalgaz tesisatları için ortak tesisat bacası kullanılamaz.</a:t>
            </a:r>
          </a:p>
        </p:txBody>
      </p:sp>
      <p:pic>
        <p:nvPicPr>
          <p:cNvPr id="2051" name="Picture 3" descr="C:\Users\onder.sahin\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573016"/>
            <a:ext cx="2808312" cy="3024336"/>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IŞIKLIK VE BACALAR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86459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55091" y="5229200"/>
            <a:ext cx="8249357" cy="120032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1800" dirty="0" smtClean="0">
                <a:solidFill>
                  <a:srgbClr val="002060"/>
                </a:solidFill>
                <a:latin typeface="Tahoma" pitchFamily="34" charset="0"/>
                <a:ea typeface="Tahoma" panose="020B0604030504040204" pitchFamily="34" charset="0"/>
                <a:cs typeface="Tahoma" panose="020B0604030504040204" pitchFamily="34" charset="0"/>
              </a:rPr>
              <a:t>Bağımsız </a:t>
            </a:r>
            <a:r>
              <a:rPr lang="tr-TR" sz="1800" dirty="0">
                <a:solidFill>
                  <a:srgbClr val="002060"/>
                </a:solidFill>
                <a:latin typeface="Tahoma" pitchFamily="34" charset="0"/>
                <a:ea typeface="Tahoma" panose="020B0604030504040204" pitchFamily="34" charset="0"/>
                <a:cs typeface="Tahoma" panose="020B0604030504040204" pitchFamily="34" charset="0"/>
              </a:rPr>
              <a:t>bölümlerin mutfaklarında en az bir adet aspiratör bacası yapılır. </a:t>
            </a:r>
            <a:r>
              <a:rPr lang="tr-TR" sz="1800" dirty="0" smtClean="0">
                <a:solidFill>
                  <a:srgbClr val="002060"/>
                </a:solidFill>
                <a:latin typeface="Tahoma" pitchFamily="34" charset="0"/>
                <a:ea typeface="Tahoma" panose="020B0604030504040204" pitchFamily="34" charset="0"/>
                <a:cs typeface="Tahoma" panose="020B0604030504040204" pitchFamily="34" charset="0"/>
              </a:rPr>
              <a:t>Bağımsız </a:t>
            </a:r>
            <a:r>
              <a:rPr lang="tr-TR" sz="1800" dirty="0">
                <a:solidFill>
                  <a:srgbClr val="002060"/>
                </a:solidFill>
                <a:latin typeface="Tahoma" pitchFamily="34" charset="0"/>
                <a:ea typeface="Tahoma" panose="020B0604030504040204" pitchFamily="34" charset="0"/>
                <a:cs typeface="Tahoma" panose="020B0604030504040204" pitchFamily="34" charset="0"/>
              </a:rPr>
              <a:t>bölümlerde düzenlenen soba ve aspiratör bacaları, standartlara uygun olarak şönt baca şeklinde düzenlenebilir.</a:t>
            </a:r>
          </a:p>
          <a:p>
            <a:pPr marL="180000" indent="-285750" algn="just">
              <a:spcBef>
                <a:spcPts val="0"/>
              </a:spcBef>
              <a:buClr>
                <a:srgbClr val="FF0000"/>
              </a:buClr>
              <a:buFont typeface="Wingdings" panose="05000000000000000000" pitchFamily="2" charset="2"/>
              <a:buChar char="v"/>
            </a:pPr>
            <a:endParaRPr lang="tr-TR" sz="1800" dirty="0">
              <a:solidFill>
                <a:schemeClr val="tx1"/>
              </a:solidFill>
              <a:latin typeface="Tahoma" pitchFamily="34" charset="0"/>
              <a:ea typeface="Tahoma" panose="020B0604030504040204" pitchFamily="34" charset="0"/>
              <a:cs typeface="Tahoma" panose="020B0604030504040204" pitchFamily="34" charset="0"/>
            </a:endParaRPr>
          </a:p>
        </p:txBody>
      </p:sp>
      <p:pic>
        <p:nvPicPr>
          <p:cNvPr id="6149" name="Picture 5" descr="C:\Users\onder.sahin\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1910" y="1340768"/>
            <a:ext cx="6768752" cy="3695229"/>
          </a:xfrm>
          <a:prstGeom prst="rect">
            <a:avLst/>
          </a:prstGeom>
          <a:noFill/>
          <a:extLst>
            <a:ext uri="{909E8E84-426E-40DD-AFC4-6F175D3DCCD1}">
              <a14:hiddenFill xmlns:a14="http://schemas.microsoft.com/office/drawing/2010/main">
                <a:solidFill>
                  <a:srgbClr val="FFFFFF"/>
                </a:solidFill>
              </a14:hiddenFill>
            </a:ext>
          </a:extLst>
        </p:spPr>
      </p:pic>
      <p:sp>
        <p:nvSpPr>
          <p:cNvPr id="5"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IŞIKLIK VE BACALAR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94357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23528" y="1268760"/>
            <a:ext cx="4608512" cy="3231654"/>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Bu Yönetmelikte belirtilen;</a:t>
            </a:r>
          </a:p>
          <a:p>
            <a:pPr marL="285750" indent="-285750" algn="just">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Çok </a:t>
            </a:r>
            <a:r>
              <a:rPr lang="tr-TR" sz="2000" dirty="0">
                <a:solidFill>
                  <a:srgbClr val="002060"/>
                </a:solidFill>
                <a:latin typeface="Tahoma" pitchFamily="34" charset="0"/>
                <a:ea typeface="Tahoma" panose="020B0604030504040204" pitchFamily="34" charset="0"/>
                <a:cs typeface="Tahoma" panose="020B0604030504040204" pitchFamily="34" charset="0"/>
              </a:rPr>
              <a:t>yüksek yapılarda </a:t>
            </a:r>
            <a:r>
              <a:rPr lang="tr-TR" sz="2000" dirty="0">
                <a:solidFill>
                  <a:srgbClr val="0070C0"/>
                </a:solidFill>
                <a:latin typeface="Tahoma" pitchFamily="34" charset="0"/>
                <a:ea typeface="Tahoma" panose="020B0604030504040204" pitchFamily="34" charset="0"/>
                <a:cs typeface="Tahoma" panose="020B0604030504040204" pitchFamily="34" charset="0"/>
              </a:rPr>
              <a:t>30 </a:t>
            </a:r>
            <a:r>
              <a:rPr lang="tr-TR" sz="2000" dirty="0" smtClean="0">
                <a:solidFill>
                  <a:srgbClr val="0070C0"/>
                </a:solidFill>
                <a:latin typeface="Tahoma" pitchFamily="34" charset="0"/>
                <a:ea typeface="Tahoma" panose="020B0604030504040204" pitchFamily="34" charset="0"/>
                <a:cs typeface="Tahoma" panose="020B0604030504040204" pitchFamily="34" charset="0"/>
              </a:rPr>
              <a:t>m</a:t>
            </a:r>
            <a:r>
              <a:rPr lang="tr-TR" sz="2000" baseline="30000" dirty="0" smtClean="0">
                <a:solidFill>
                  <a:srgbClr val="0070C0"/>
                </a:solidFill>
                <a:latin typeface="Tahoma" pitchFamily="34" charset="0"/>
                <a:ea typeface="Tahoma" panose="020B0604030504040204" pitchFamily="34" charset="0"/>
                <a:cs typeface="Tahoma" panose="020B0604030504040204" pitchFamily="34" charset="0"/>
              </a:rPr>
              <a:t>3</a:t>
            </a:r>
            <a:r>
              <a:rPr lang="tr-TR" sz="2000" dirty="0" smtClean="0">
                <a:solidFill>
                  <a:srgbClr val="0070C0"/>
                </a:solidFill>
                <a:latin typeface="Tahoma" pitchFamily="34" charset="0"/>
                <a:ea typeface="Tahoma" panose="020B0604030504040204" pitchFamily="34" charset="0"/>
                <a:cs typeface="Tahoma" panose="020B0604030504040204" pitchFamily="34" charset="0"/>
              </a:rPr>
              <a:t>’ten,</a:t>
            </a:r>
          </a:p>
          <a:p>
            <a:pPr marL="342900" indent="-342900" algn="just">
              <a:buClr>
                <a:srgbClr val="FF0000"/>
              </a:buClr>
              <a:buFont typeface="Wingdings" panose="05000000000000000000" pitchFamily="2" charset="2"/>
              <a:buChar char="ü"/>
            </a:pPr>
            <a:endParaRPr lang="tr-TR" sz="1000" dirty="0" smtClean="0">
              <a:solidFill>
                <a:srgbClr val="0070C0"/>
              </a:solidFill>
              <a:latin typeface="Tahoma"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Umumi </a:t>
            </a:r>
            <a:r>
              <a:rPr lang="tr-TR" sz="2000" dirty="0">
                <a:solidFill>
                  <a:srgbClr val="002060"/>
                </a:solidFill>
                <a:latin typeface="Tahoma" pitchFamily="34" charset="0"/>
                <a:ea typeface="Tahoma" panose="020B0604030504040204" pitchFamily="34" charset="0"/>
                <a:cs typeface="Tahoma" panose="020B0604030504040204" pitchFamily="34" charset="0"/>
              </a:rPr>
              <a:t>binalar ve yüksek katlı yapılarda </a:t>
            </a:r>
            <a:r>
              <a:rPr lang="tr-TR" sz="2000" dirty="0">
                <a:solidFill>
                  <a:srgbClr val="0070C0"/>
                </a:solidFill>
                <a:latin typeface="Tahoma" pitchFamily="34" charset="0"/>
                <a:ea typeface="Tahoma" panose="020B0604030504040204" pitchFamily="34" charset="0"/>
                <a:cs typeface="Tahoma" panose="020B0604030504040204" pitchFamily="34" charset="0"/>
              </a:rPr>
              <a:t>15 </a:t>
            </a:r>
            <a:r>
              <a:rPr lang="tr-TR" sz="2000" dirty="0" smtClean="0">
                <a:solidFill>
                  <a:srgbClr val="0070C0"/>
                </a:solidFill>
                <a:latin typeface="Tahoma" pitchFamily="34" charset="0"/>
                <a:ea typeface="Tahoma" panose="020B0604030504040204" pitchFamily="34" charset="0"/>
                <a:cs typeface="Tahoma" panose="020B0604030504040204" pitchFamily="34" charset="0"/>
              </a:rPr>
              <a:t>m</a:t>
            </a:r>
            <a:r>
              <a:rPr lang="tr-TR" sz="2000" baseline="30000" dirty="0" smtClean="0">
                <a:solidFill>
                  <a:srgbClr val="0070C0"/>
                </a:solidFill>
                <a:latin typeface="Tahoma" pitchFamily="34" charset="0"/>
                <a:ea typeface="Tahoma" panose="020B0604030504040204" pitchFamily="34" charset="0"/>
                <a:cs typeface="Tahoma" panose="020B0604030504040204" pitchFamily="34" charset="0"/>
              </a:rPr>
              <a:t>3</a:t>
            </a:r>
            <a:r>
              <a:rPr lang="tr-TR" sz="2000" dirty="0" smtClean="0">
                <a:solidFill>
                  <a:srgbClr val="0070C0"/>
                </a:solidFill>
                <a:latin typeface="Tahoma" pitchFamily="34" charset="0"/>
                <a:ea typeface="Tahoma" panose="020B0604030504040204" pitchFamily="34" charset="0"/>
                <a:cs typeface="Tahoma" panose="020B0604030504040204" pitchFamily="34" charset="0"/>
              </a:rPr>
              <a:t>’ten,</a:t>
            </a:r>
          </a:p>
          <a:p>
            <a:pPr marL="342900" indent="-342900" algn="just">
              <a:buClr>
                <a:srgbClr val="FF0000"/>
              </a:buClr>
              <a:buFont typeface="Wingdings" panose="05000000000000000000" pitchFamily="2" charset="2"/>
              <a:buChar char="ü"/>
            </a:pPr>
            <a:endParaRPr lang="tr-TR" sz="1000" dirty="0" smtClean="0">
              <a:solidFill>
                <a:srgbClr val="0070C0"/>
              </a:solidFill>
              <a:latin typeface="Tahoma"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10 </a:t>
            </a:r>
            <a:r>
              <a:rPr lang="tr-TR" sz="2000" dirty="0">
                <a:solidFill>
                  <a:srgbClr val="002060"/>
                </a:solidFill>
                <a:latin typeface="Tahoma" pitchFamily="34" charset="0"/>
                <a:ea typeface="Tahoma" panose="020B0604030504040204" pitchFamily="34" charset="0"/>
                <a:cs typeface="Tahoma" panose="020B0604030504040204" pitchFamily="34" charset="0"/>
              </a:rPr>
              <a:t>bağımsız bölüme kadar konut binalarında </a:t>
            </a:r>
            <a:r>
              <a:rPr lang="tr-TR" sz="2000" dirty="0">
                <a:solidFill>
                  <a:srgbClr val="0070C0"/>
                </a:solidFill>
                <a:latin typeface="Tahoma" pitchFamily="34" charset="0"/>
                <a:ea typeface="Tahoma" panose="020B0604030504040204" pitchFamily="34" charset="0"/>
                <a:cs typeface="Tahoma" panose="020B0604030504040204" pitchFamily="34" charset="0"/>
              </a:rPr>
              <a:t>3 </a:t>
            </a:r>
            <a:r>
              <a:rPr lang="tr-TR" sz="2000" dirty="0" smtClean="0">
                <a:solidFill>
                  <a:srgbClr val="0070C0"/>
                </a:solidFill>
                <a:latin typeface="Tahoma" pitchFamily="34" charset="0"/>
                <a:ea typeface="Tahoma" panose="020B0604030504040204" pitchFamily="34" charset="0"/>
                <a:cs typeface="Tahoma" panose="020B0604030504040204" pitchFamily="34" charset="0"/>
              </a:rPr>
              <a:t>m</a:t>
            </a:r>
            <a:r>
              <a:rPr lang="tr-TR" sz="2000" baseline="30000" dirty="0" smtClean="0">
                <a:solidFill>
                  <a:srgbClr val="0070C0"/>
                </a:solidFill>
                <a:latin typeface="Tahoma" pitchFamily="34" charset="0"/>
                <a:ea typeface="Tahoma" panose="020B0604030504040204" pitchFamily="34" charset="0"/>
                <a:cs typeface="Tahoma" panose="020B0604030504040204" pitchFamily="34" charset="0"/>
              </a:rPr>
              <a:t>3</a:t>
            </a:r>
            <a:r>
              <a:rPr lang="tr-TR" sz="2000" dirty="0" smtClean="0">
                <a:solidFill>
                  <a:srgbClr val="0070C0"/>
                </a:solidFill>
                <a:latin typeface="Tahoma" pitchFamily="34" charset="0"/>
                <a:ea typeface="Tahoma" panose="020B0604030504040204" pitchFamily="34" charset="0"/>
                <a:cs typeface="Tahoma" panose="020B0604030504040204" pitchFamily="34" charset="0"/>
              </a:rPr>
              <a:t>’ten,</a:t>
            </a:r>
          </a:p>
          <a:p>
            <a:pPr marL="342900" indent="-342900" algn="just">
              <a:buClr>
                <a:srgbClr val="FF0000"/>
              </a:buClr>
              <a:buFont typeface="Wingdings" panose="05000000000000000000" pitchFamily="2" charset="2"/>
              <a:buChar char="ü"/>
            </a:pPr>
            <a:endParaRPr lang="tr-TR" sz="1000" dirty="0" smtClean="0">
              <a:solidFill>
                <a:srgbClr val="0070C0"/>
              </a:solidFill>
              <a:latin typeface="Tahoma"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rgbClr val="002060"/>
                </a:solidFill>
                <a:latin typeface="Tahoma" pitchFamily="34" charset="0"/>
                <a:ea typeface="Tahoma" panose="020B0604030504040204" pitchFamily="34" charset="0"/>
                <a:cs typeface="Tahoma" panose="020B0604030504040204" pitchFamily="34" charset="0"/>
              </a:rPr>
              <a:t>Diğer </a:t>
            </a:r>
            <a:r>
              <a:rPr lang="tr-TR" sz="2000" dirty="0">
                <a:solidFill>
                  <a:srgbClr val="002060"/>
                </a:solidFill>
                <a:latin typeface="Tahoma" pitchFamily="34" charset="0"/>
                <a:ea typeface="Tahoma" panose="020B0604030504040204" pitchFamily="34" charset="0"/>
                <a:cs typeface="Tahoma" panose="020B0604030504040204" pitchFamily="34" charset="0"/>
              </a:rPr>
              <a:t>binalarda </a:t>
            </a:r>
            <a:r>
              <a:rPr lang="tr-TR" sz="2000" dirty="0">
                <a:solidFill>
                  <a:srgbClr val="0070C0"/>
                </a:solidFill>
                <a:latin typeface="Tahoma" pitchFamily="34" charset="0"/>
                <a:ea typeface="Tahoma" panose="020B0604030504040204" pitchFamily="34" charset="0"/>
                <a:cs typeface="Tahoma" panose="020B0604030504040204" pitchFamily="34" charset="0"/>
              </a:rPr>
              <a:t>5 </a:t>
            </a:r>
            <a:r>
              <a:rPr lang="tr-TR" sz="2000" dirty="0" smtClean="0">
                <a:solidFill>
                  <a:srgbClr val="0070C0"/>
                </a:solidFill>
                <a:latin typeface="Tahoma" pitchFamily="34" charset="0"/>
                <a:ea typeface="Tahoma" panose="020B0604030504040204" pitchFamily="34" charset="0"/>
                <a:cs typeface="Tahoma" panose="020B0604030504040204" pitchFamily="34" charset="0"/>
              </a:rPr>
              <a:t>m</a:t>
            </a:r>
            <a:r>
              <a:rPr lang="tr-TR" sz="2000" baseline="30000" dirty="0" smtClean="0">
                <a:solidFill>
                  <a:srgbClr val="0070C0"/>
                </a:solidFill>
                <a:latin typeface="Tahoma" pitchFamily="34" charset="0"/>
                <a:ea typeface="Tahoma" panose="020B0604030504040204" pitchFamily="34" charset="0"/>
                <a:cs typeface="Tahoma" panose="020B0604030504040204" pitchFamily="34" charset="0"/>
              </a:rPr>
              <a:t>3</a:t>
            </a:r>
            <a:r>
              <a:rPr lang="tr-TR" sz="2000" dirty="0" smtClean="0">
                <a:solidFill>
                  <a:srgbClr val="0070C0"/>
                </a:solidFill>
                <a:latin typeface="Tahoma" pitchFamily="34" charset="0"/>
                <a:ea typeface="Tahoma" panose="020B0604030504040204" pitchFamily="34" charset="0"/>
                <a:cs typeface="Tahoma" panose="020B0604030504040204" pitchFamily="34" charset="0"/>
              </a:rPr>
              <a:t>’ten,</a:t>
            </a: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SU DEPOLARI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
        <p:nvSpPr>
          <p:cNvPr id="4" name="Dikdörtgen 2"/>
          <p:cNvSpPr>
            <a:spLocks noChangeArrowheads="1"/>
          </p:cNvSpPr>
          <p:nvPr/>
        </p:nvSpPr>
        <p:spPr bwMode="auto">
          <a:xfrm>
            <a:off x="323528" y="5648420"/>
            <a:ext cx="8280920" cy="70788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Konut binalarında 10 bağımsız bölümden sonraki artan her bağımsız bölüm için su deposu hacmi 0.500 m</a:t>
            </a:r>
            <a:r>
              <a:rPr lang="tr-TR" sz="2000" baseline="30000" dirty="0" smtClean="0">
                <a:solidFill>
                  <a:srgbClr val="002060"/>
                </a:solidFill>
                <a:latin typeface="Tahoma" pitchFamily="34" charset="0"/>
                <a:ea typeface="Tahoma" panose="020B0604030504040204" pitchFamily="34" charset="0"/>
                <a:cs typeface="Tahoma" panose="020B0604030504040204" pitchFamily="34" charset="0"/>
              </a:rPr>
              <a:t>3</a:t>
            </a:r>
            <a:r>
              <a:rPr lang="tr-TR" sz="2000" dirty="0" smtClean="0">
                <a:solidFill>
                  <a:srgbClr val="002060"/>
                </a:solidFill>
                <a:latin typeface="Tahoma" pitchFamily="34" charset="0"/>
                <a:ea typeface="Tahoma" panose="020B0604030504040204" pitchFamily="34" charset="0"/>
                <a:cs typeface="Tahoma" panose="020B0604030504040204" pitchFamily="34" charset="0"/>
              </a:rPr>
              <a:t> arttırılır.</a:t>
            </a:r>
          </a:p>
        </p:txBody>
      </p:sp>
      <p:pic>
        <p:nvPicPr>
          <p:cNvPr id="7" name="Picture 2" descr="C:\Users\Onder_\Desktop\images.jpg"/>
          <p:cNvPicPr>
            <a:picLocks noChangeAspect="1" noChangeArrowheads="1"/>
          </p:cNvPicPr>
          <p:nvPr/>
        </p:nvPicPr>
        <p:blipFill>
          <a:blip r:embed="rId3" cstate="print"/>
          <a:srcRect/>
          <a:stretch>
            <a:fillRect/>
          </a:stretch>
        </p:blipFill>
        <p:spPr bwMode="auto">
          <a:xfrm>
            <a:off x="4932040" y="1268760"/>
            <a:ext cx="3672408" cy="3231654"/>
          </a:xfrm>
          <a:prstGeom prst="rect">
            <a:avLst/>
          </a:prstGeom>
          <a:noFill/>
        </p:spPr>
      </p:pic>
      <p:sp>
        <p:nvSpPr>
          <p:cNvPr id="2" name="Dikdörtgen 1"/>
          <p:cNvSpPr/>
          <p:nvPr/>
        </p:nvSpPr>
        <p:spPr>
          <a:xfrm>
            <a:off x="614104" y="4653136"/>
            <a:ext cx="7964364" cy="707886"/>
          </a:xfrm>
          <a:prstGeom prst="rect">
            <a:avLst/>
          </a:prstGeom>
        </p:spPr>
        <p:txBody>
          <a:bodyPr wrap="square">
            <a:spAutoFit/>
          </a:bodyPr>
          <a:lstStyle/>
          <a:p>
            <a:pPr algn="just">
              <a:buClr>
                <a:srgbClr val="FF0000"/>
              </a:buClr>
              <a:buNone/>
            </a:pPr>
            <a:r>
              <a:rPr lang="tr-TR" sz="2000" dirty="0">
                <a:solidFill>
                  <a:srgbClr val="002060"/>
                </a:solidFill>
                <a:latin typeface="Tahoma" pitchFamily="34" charset="0"/>
                <a:ea typeface="Tahoma" panose="020B0604030504040204" pitchFamily="34" charset="0"/>
                <a:cs typeface="Tahoma" panose="020B0604030504040204" pitchFamily="34" charset="0"/>
              </a:rPr>
              <a:t>az olmamak üzere standartlara uyulmak ve gerekli drenaj ve yalıtım tedbirleri alınmak şartıyla su deposu bulundurulması zorunludur.</a:t>
            </a:r>
          </a:p>
        </p:txBody>
      </p:sp>
    </p:spTree>
    <p:extLst>
      <p:ext uri="{BB962C8B-B14F-4D97-AF65-F5344CB8AC3E}">
        <p14:creationId xmlns:p14="http://schemas.microsoft.com/office/powerpoint/2010/main" val="39148846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23528" y="1268760"/>
            <a:ext cx="4968552" cy="545995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just"/>
            <a:endParaRPr lang="tr-TR" sz="800" dirty="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Tüm </a:t>
            </a:r>
            <a:r>
              <a:rPr lang="tr-TR" sz="2000" dirty="0">
                <a:solidFill>
                  <a:srgbClr val="002060"/>
                </a:solidFill>
                <a:latin typeface="Tahoma" pitchFamily="34" charset="0"/>
                <a:ea typeface="Tahoma" panose="020B0604030504040204" pitchFamily="34" charset="0"/>
                <a:cs typeface="Tahoma" panose="020B0604030504040204" pitchFamily="34" charset="0"/>
              </a:rPr>
              <a:t>binalarda su deposunun bulunduğu kat itibariyle </a:t>
            </a:r>
            <a:r>
              <a:rPr lang="tr-TR" sz="2000" dirty="0">
                <a:solidFill>
                  <a:srgbClr val="0070C0"/>
                </a:solidFill>
                <a:latin typeface="Tahoma" pitchFamily="34" charset="0"/>
                <a:ea typeface="Tahoma" panose="020B0604030504040204" pitchFamily="34" charset="0"/>
                <a:cs typeface="Tahoma" panose="020B0604030504040204" pitchFamily="34" charset="0"/>
              </a:rPr>
              <a:t>cazibeli akımın mümkün olmadığı</a:t>
            </a:r>
            <a:r>
              <a:rPr lang="tr-TR" sz="2000" dirty="0">
                <a:solidFill>
                  <a:srgbClr val="002060"/>
                </a:solidFill>
                <a:latin typeface="Tahoma" pitchFamily="34" charset="0"/>
                <a:ea typeface="Tahoma" panose="020B0604030504040204" pitchFamily="34" charset="0"/>
                <a:cs typeface="Tahoma" panose="020B0604030504040204" pitchFamily="34" charset="0"/>
              </a:rPr>
              <a:t> durumlarda hidrofor konulması zorunludur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algn="just">
              <a:buClr>
                <a:srgbClr val="FF0000"/>
              </a:buClr>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Su </a:t>
            </a:r>
            <a:r>
              <a:rPr lang="tr-TR" sz="2000" dirty="0">
                <a:solidFill>
                  <a:srgbClr val="002060"/>
                </a:solidFill>
                <a:latin typeface="Tahoma" pitchFamily="34" charset="0"/>
                <a:ea typeface="Tahoma" panose="020B0604030504040204" pitchFamily="34" charset="0"/>
                <a:cs typeface="Tahoma" panose="020B0604030504040204" pitchFamily="34" charset="0"/>
              </a:rPr>
              <a:t>depoları ve hidrofor, gerekli drenaj ve yalıtım tedbirleri alınarak binanın bodrum ya da çatı katında tertiplenebileceği gibi, aynı koşulları taşımak şartıyla, bina alanı dışında ön, yan ve arka bahçelerde toprağa gömülü şekilde de yerleştirilebilir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None/>
            </a:pPr>
            <a:endParaRPr lang="tr-TR" alt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Su depoları, taşıyıcı sistemden bağımsız olarak betonarme, paslanmaz çelik veya sıhhi şartlara uygun benzeri malzemeden yapılır.</a:t>
            </a:r>
            <a:endParaRPr lang="tr-TR" alt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SU DEPOLARI</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descr="C:\Users\Onder_\Desktop\FMC.jpg"/>
          <p:cNvPicPr>
            <a:picLocks noChangeAspect="1" noChangeArrowheads="1"/>
          </p:cNvPicPr>
          <p:nvPr/>
        </p:nvPicPr>
        <p:blipFill>
          <a:blip r:embed="rId3" cstate="print"/>
          <a:srcRect/>
          <a:stretch>
            <a:fillRect/>
          </a:stretch>
        </p:blipFill>
        <p:spPr bwMode="auto">
          <a:xfrm>
            <a:off x="5364088" y="1340768"/>
            <a:ext cx="3384376" cy="1944216"/>
          </a:xfrm>
          <a:prstGeom prst="rect">
            <a:avLst/>
          </a:prstGeom>
          <a:noFill/>
        </p:spPr>
      </p:pic>
      <p:pic>
        <p:nvPicPr>
          <p:cNvPr id="7" name="Picture 2" descr="C:\Users\onder.sahin\Desktop\pvcmembr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645024"/>
            <a:ext cx="3384376"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8846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53645" y="1268760"/>
            <a:ext cx="5426467" cy="529991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Bütün </a:t>
            </a:r>
            <a:r>
              <a:rPr lang="tr-TR" sz="2000" dirty="0">
                <a:solidFill>
                  <a:srgbClr val="002060"/>
                </a:solidFill>
                <a:latin typeface="Tahoma" pitchFamily="34" charset="0"/>
                <a:ea typeface="Tahoma" panose="020B0604030504040204" pitchFamily="34" charset="0"/>
                <a:cs typeface="Tahoma" panose="020B0604030504040204" pitchFamily="34" charset="0"/>
              </a:rPr>
              <a:t>yapılarda</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a:solidFill>
                  <a:srgbClr val="002060"/>
                </a:solidFill>
                <a:latin typeface="Tahoma" pitchFamily="34" charset="0"/>
                <a:ea typeface="Tahoma" panose="020B0604030504040204" pitchFamily="34" charset="0"/>
                <a:cs typeface="Tahoma" panose="020B0604030504040204" pitchFamily="34" charset="0"/>
              </a:rPr>
              <a:t>Kapı yükseklikleri 2.10 metreden az olamaz. </a:t>
            </a:r>
          </a:p>
          <a:p>
            <a:pPr marL="342900" indent="-342900" algn="just">
              <a:buFont typeface="Wingdings" panose="05000000000000000000" pitchFamily="2" charset="2"/>
              <a:buChar char="Ø"/>
            </a:pPr>
            <a:r>
              <a:rPr lang="tr-TR" sz="2000" dirty="0">
                <a:solidFill>
                  <a:srgbClr val="0070C0"/>
                </a:solidFill>
                <a:latin typeface="Tahoma" pitchFamily="34" charset="0"/>
                <a:ea typeface="Tahoma" panose="020B0604030504040204" pitchFamily="34" charset="0"/>
                <a:cs typeface="Tahoma" panose="020B0604030504040204" pitchFamily="34" charset="0"/>
              </a:rPr>
              <a:t>Kapı net (temiz) genişlikleri bina giriş kapılarında 1.50 metreden, kapıların çift kanatlı olması halinde bir kanat 1.00 metreden az olamaz</a:t>
            </a:r>
            <a:r>
              <a:rPr lang="tr-TR" sz="2000" dirty="0" smtClean="0">
                <a:solidFill>
                  <a:srgbClr val="0070C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Ø"/>
            </a:pPr>
            <a:endParaRPr lang="tr-TR" sz="800" dirty="0">
              <a:solidFill>
                <a:srgbClr val="0070C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smtClean="0">
                <a:solidFill>
                  <a:srgbClr val="002060"/>
                </a:solidFill>
                <a:latin typeface="Tahoma" pitchFamily="34" charset="0"/>
                <a:ea typeface="Tahoma" panose="020B0604030504040204" pitchFamily="34" charset="0"/>
                <a:cs typeface="Tahoma" panose="020B0604030504040204" pitchFamily="34" charset="0"/>
              </a:rPr>
              <a:t>Bağımsız </a:t>
            </a:r>
            <a:r>
              <a:rPr lang="tr-TR" sz="2000" dirty="0">
                <a:solidFill>
                  <a:srgbClr val="002060"/>
                </a:solidFill>
                <a:latin typeface="Tahoma" pitchFamily="34" charset="0"/>
                <a:ea typeface="Tahoma" panose="020B0604030504040204" pitchFamily="34" charset="0"/>
                <a:cs typeface="Tahoma" panose="020B0604030504040204" pitchFamily="34" charset="0"/>
              </a:rPr>
              <a:t>bölüm giriş kapılarında 1.00 metreden, diğer mahallerin kapılarında 0.90 metreden az olamaz.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a:solidFill>
                  <a:srgbClr val="002060"/>
                </a:solidFill>
                <a:latin typeface="Tahoma" pitchFamily="34" charset="0"/>
                <a:ea typeface="Tahoma" panose="020B0604030504040204" pitchFamily="34" charset="0"/>
                <a:cs typeface="Tahoma" panose="020B0604030504040204" pitchFamily="34" charset="0"/>
              </a:rPr>
              <a:t>Balkon ve tuvalet kapıları 0.80 metreye düşürülebilir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Ø"/>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a:solidFill>
                  <a:srgbClr val="002060"/>
                </a:solidFill>
                <a:latin typeface="Tahoma" pitchFamily="34" charset="0"/>
                <a:ea typeface="Tahoma" panose="020B0604030504040204" pitchFamily="34" charset="0"/>
                <a:cs typeface="Tahoma" panose="020B0604030504040204" pitchFamily="34" charset="0"/>
              </a:rPr>
              <a:t>Döner kapılar, belirtilen ölçülerde yapılacak normal kapıların yanında ilave olarak bulunabilir.</a:t>
            </a: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KAPI VE PENCERELER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C:\Users\onder.sahin\Desktop\binagiriskapis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282452"/>
            <a:ext cx="3024336" cy="26506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onder.sahin\Desktop\Adsız.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092172"/>
            <a:ext cx="3024336"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6190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53645" y="1268760"/>
            <a:ext cx="4922411" cy="5336846"/>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Kapılarda eşik yapılamaz. Eşik yapılması zorunlu hallerde engellilerin hareketini, yangın çıkışlarını ve benzeri eylemleri engellemeyecek önlemler alınır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Pencerelerde Binalarda Enerji Performansı Yönetmeliğine ve TSE standartlarına uyulması zorunludur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Bitişik ve blok nizama tabi binalarda komşu parsel sınırı üzerindeki bitişik duvarlarda pencere ve kapı açılamaz</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Asansörlü eşya taşımacılığı için, 3 kattan fazla 10 kattan az katlı binalarda her bir bağımsız bölümün en az bir balkonunun kapısının eni net 0.90 metreden düşük olamaz.</a:t>
            </a:r>
          </a:p>
        </p:txBody>
      </p:sp>
      <p:pic>
        <p:nvPicPr>
          <p:cNvPr id="8195" name="Picture 3" descr="C:\Users\onder.sahin\Desktop\Adsı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132" y="1700808"/>
            <a:ext cx="3636340"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KAPI VE PENCERELER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93780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53645" y="1268760"/>
            <a:ext cx="5426467" cy="5435334"/>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Bağımsız bölümün tuvalet, banyo ve benzeri ıslak hacimlerinde mekanik havalandırma yapılmadığı takdirde yapılacak havalandırma penceresinin ölçüsü net 0.30 metre x 0.30 metreden az olamaz</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err="1">
                <a:solidFill>
                  <a:srgbClr val="002060"/>
                </a:solidFill>
                <a:latin typeface="Tahoma" pitchFamily="34" charset="0"/>
                <a:ea typeface="Tahoma" panose="020B0604030504040204" pitchFamily="34" charset="0"/>
                <a:cs typeface="Tahoma" panose="020B0604030504040204" pitchFamily="34" charset="0"/>
              </a:rPr>
              <a:t>Atriumlu</a:t>
            </a:r>
            <a:r>
              <a:rPr lang="tr-TR" sz="2000" dirty="0">
                <a:solidFill>
                  <a:srgbClr val="002060"/>
                </a:solidFill>
                <a:latin typeface="Tahoma" pitchFamily="34" charset="0"/>
                <a:ea typeface="Tahoma" panose="020B0604030504040204" pitchFamily="34" charset="0"/>
                <a:cs typeface="Tahoma" panose="020B0604030504040204" pitchFamily="34" charset="0"/>
              </a:rPr>
              <a:t>, galeri boşluklu veya iç bahçeli tasarlanan binalarda, bu mekânlara bakan pencere veya camekânların </a:t>
            </a:r>
            <a:r>
              <a:rPr lang="tr-TR" sz="2000" dirty="0">
                <a:solidFill>
                  <a:srgbClr val="FF0000"/>
                </a:solidFill>
                <a:latin typeface="Tahoma" pitchFamily="34" charset="0"/>
                <a:ea typeface="Tahoma" panose="020B0604030504040204" pitchFamily="34" charset="0"/>
                <a:cs typeface="Tahoma" panose="020B0604030504040204" pitchFamily="34" charset="0"/>
              </a:rPr>
              <a:t>camlarının kırıldığında dağılmayan özellikli olması zorunludur</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8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Bodrum katlardaki mekânların gün ışığından faydalandırılması ve havalandırılması amacı ile yapılan pencerelerde sel, taşkın ve su baskınlarına karşı tedbirlerin alınmış olması ve bunların zemin seviyesinden en az 0.10 metre yukarıdan başlaması zorunludur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9218" name="Picture 2" descr="C:\Users\onder.sahin\Desktop\ind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077072"/>
            <a:ext cx="2906020" cy="252028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onder.sahin\Desktop\Orangerie_-_Red_Butte_Garden_and_Arboretum_-_DSC074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210" y="1354179"/>
            <a:ext cx="2947938" cy="2632248"/>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KAPI VE PENCERELER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6693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67979" y="1268760"/>
            <a:ext cx="5025406" cy="538609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sz="2000" dirty="0" smtClean="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Çatıların</a:t>
            </a:r>
            <a:r>
              <a:rPr lang="tr-TR" sz="2000" dirty="0">
                <a:solidFill>
                  <a:srgbClr val="002060"/>
                </a:solidFill>
                <a:latin typeface="Tahoma" pitchFamily="34" charset="0"/>
                <a:ea typeface="Tahoma" panose="020B0604030504040204" pitchFamily="34" charset="0"/>
                <a:cs typeface="Tahoma" panose="020B0604030504040204" pitchFamily="34" charset="0"/>
              </a:rPr>
              <a:t>, civarındaki cadde ve sokakların mimari karakterine, yapılacak binanın </a:t>
            </a:r>
            <a:r>
              <a:rPr lang="tr-TR" sz="2000" dirty="0" smtClean="0">
                <a:solidFill>
                  <a:srgbClr val="002060"/>
                </a:solidFill>
                <a:latin typeface="Tahoma" pitchFamily="34" charset="0"/>
                <a:ea typeface="Tahoma" panose="020B0604030504040204" pitchFamily="34" charset="0"/>
                <a:cs typeface="Tahoma" panose="020B0604030504040204" pitchFamily="34" charset="0"/>
              </a:rPr>
              <a:t>nitelik ve ihtiyacına uygun olması şarttır</a:t>
            </a:r>
            <a:r>
              <a:rPr lang="tr-TR" sz="2000" dirty="0">
                <a:solidFill>
                  <a:srgbClr val="002060"/>
                </a:solidFill>
                <a:latin typeface="Tahoma" pitchFamily="34" charset="0"/>
                <a:ea typeface="Tahoma" panose="020B0604030504040204" pitchFamily="34" charset="0"/>
                <a:cs typeface="Tahoma" panose="020B0604030504040204" pitchFamily="34" charset="0"/>
              </a:rPr>
              <a:t>.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Çatı eğimleri, kullanılacak çatı malzemesi ile yörenin mimari özelliği ve iklim şartları dikkate alınarak ilgili idarenin tasvibi ile tayin edilir. </a:t>
            </a:r>
            <a:r>
              <a:rPr lang="tr-TR" sz="2000" dirty="0" smtClean="0">
                <a:solidFill>
                  <a:srgbClr val="002060"/>
                </a:solidFill>
                <a:latin typeface="Tahoma" pitchFamily="34" charset="0"/>
                <a:ea typeface="Tahoma" panose="020B0604030504040204" pitchFamily="34" charset="0"/>
                <a:cs typeface="Tahoma" panose="020B0604030504040204" pitchFamily="34" charset="0"/>
              </a:rPr>
              <a:t>Çatı </a:t>
            </a:r>
            <a:r>
              <a:rPr lang="tr-TR" sz="2000" dirty="0">
                <a:solidFill>
                  <a:srgbClr val="002060"/>
                </a:solidFill>
                <a:latin typeface="Tahoma" pitchFamily="34" charset="0"/>
                <a:ea typeface="Tahoma" panose="020B0604030504040204" pitchFamily="34" charset="0"/>
                <a:cs typeface="Tahoma" panose="020B0604030504040204" pitchFamily="34" charset="0"/>
              </a:rPr>
              <a:t>eğimi içinde kalmak ve </a:t>
            </a:r>
            <a:r>
              <a:rPr lang="tr-TR" sz="2000" dirty="0" err="1" smtClean="0">
                <a:solidFill>
                  <a:srgbClr val="002060"/>
                </a:solidFill>
                <a:latin typeface="Tahoma" pitchFamily="34" charset="0"/>
                <a:ea typeface="Tahoma" panose="020B0604030504040204" pitchFamily="34" charset="0"/>
                <a:cs typeface="Tahoma" panose="020B0604030504040204" pitchFamily="34" charset="0"/>
              </a:rPr>
              <a:t>silüeti</a:t>
            </a:r>
            <a:r>
              <a:rPr lang="tr-TR" sz="2000" dirty="0" smtClean="0">
                <a:solidFill>
                  <a:srgbClr val="002060"/>
                </a:solidFill>
                <a:latin typeface="Tahoma" pitchFamily="34" charset="0"/>
                <a:ea typeface="Tahoma" panose="020B0604030504040204" pitchFamily="34" charset="0"/>
                <a:cs typeface="Tahoma" panose="020B0604030504040204" pitchFamily="34" charset="0"/>
              </a:rPr>
              <a:t> </a:t>
            </a:r>
            <a:r>
              <a:rPr lang="tr-TR" sz="2000" dirty="0">
                <a:solidFill>
                  <a:srgbClr val="002060"/>
                </a:solidFill>
                <a:latin typeface="Tahoma" pitchFamily="34" charset="0"/>
                <a:ea typeface="Tahoma" panose="020B0604030504040204" pitchFamily="34" charset="0"/>
                <a:cs typeface="Tahoma" panose="020B0604030504040204" pitchFamily="34" charset="0"/>
              </a:rPr>
              <a:t>etkilememek kaydıyla çatı örtüsü olarak </a:t>
            </a:r>
            <a:r>
              <a:rPr lang="tr-TR" sz="2000" b="1" dirty="0">
                <a:solidFill>
                  <a:srgbClr val="0070C0"/>
                </a:solidFill>
                <a:latin typeface="Tahoma" pitchFamily="34" charset="0"/>
                <a:ea typeface="Tahoma" panose="020B0604030504040204" pitchFamily="34" charset="0"/>
                <a:cs typeface="Tahoma" panose="020B0604030504040204" pitchFamily="34" charset="0"/>
              </a:rPr>
              <a:t>fotovoltaik paneller </a:t>
            </a:r>
            <a:r>
              <a:rPr lang="tr-TR" sz="2000" dirty="0">
                <a:solidFill>
                  <a:srgbClr val="002060"/>
                </a:solidFill>
                <a:latin typeface="Tahoma" pitchFamily="34" charset="0"/>
                <a:ea typeface="Tahoma" panose="020B0604030504040204" pitchFamily="34" charset="0"/>
                <a:cs typeface="Tahoma" panose="020B0604030504040204" pitchFamily="34" charset="0"/>
              </a:rPr>
              <a:t>de kullanılabilir.</a:t>
            </a:r>
          </a:p>
          <a:p>
            <a:pPr marL="285750" indent="-285750" algn="just">
              <a:buClr>
                <a:srgbClr val="FF0000"/>
              </a:buClr>
              <a:buFont typeface="Wingdings" panose="05000000000000000000" pitchFamily="2" charset="2"/>
              <a:buChar char="v"/>
            </a:pP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Çatı eğimi saçak ucundan hesaplanır. </a:t>
            </a:r>
            <a:r>
              <a:rPr lang="tr-TR" sz="2000" u="sng" dirty="0">
                <a:solidFill>
                  <a:srgbClr val="002060"/>
                </a:solidFill>
                <a:latin typeface="Tahoma" pitchFamily="34" charset="0"/>
                <a:ea typeface="Tahoma" panose="020B0604030504040204" pitchFamily="34" charset="0"/>
                <a:cs typeface="Tahoma" panose="020B0604030504040204" pitchFamily="34" charset="0"/>
              </a:rPr>
              <a:t>Çatılar parapet üzerine oturtulamaz</a:t>
            </a:r>
            <a:r>
              <a:rPr lang="tr-TR" sz="2000" u="sng" dirty="0" smtClean="0">
                <a:solidFill>
                  <a:srgbClr val="002060"/>
                </a:solidFill>
                <a:latin typeface="Tahoma" pitchFamily="34" charset="0"/>
                <a:ea typeface="Tahoma" panose="020B0604030504040204" pitchFamily="34" charset="0"/>
                <a:cs typeface="Tahoma" panose="020B0604030504040204" pitchFamily="34" charset="0"/>
              </a:rPr>
              <a:t>.</a:t>
            </a:r>
          </a:p>
          <a:p>
            <a:pPr algn="just">
              <a:buClr>
                <a:srgbClr val="FF0000"/>
              </a:buClr>
              <a:buNone/>
            </a:pP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ÇATILAR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çatıda fotovoltaik panel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772816"/>
            <a:ext cx="338437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604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07975" y="1340768"/>
            <a:ext cx="8296473" cy="132343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b="1" dirty="0" smtClean="0">
                <a:solidFill>
                  <a:srgbClr val="002060"/>
                </a:solidFill>
                <a:latin typeface="Tahoma" pitchFamily="34" charset="0"/>
                <a:ea typeface="Tahoma" panose="020B0604030504040204" pitchFamily="34" charset="0"/>
                <a:cs typeface="Tahoma" panose="020B0604030504040204" pitchFamily="34" charset="0"/>
              </a:rPr>
              <a:t>Mahya yüksekliği </a:t>
            </a:r>
            <a:r>
              <a:rPr lang="tr-TR" sz="2000" dirty="0" smtClean="0">
                <a:solidFill>
                  <a:srgbClr val="002060"/>
                </a:solidFill>
                <a:latin typeface="Tahoma" pitchFamily="34" charset="0"/>
                <a:ea typeface="Tahoma" panose="020B0604030504040204" pitchFamily="34" charset="0"/>
                <a:cs typeface="Tahoma" panose="020B0604030504040204" pitchFamily="34" charset="0"/>
              </a:rPr>
              <a:t>5.00 metreyi geçmemek kaydıyla; ayrık binalarda kırma, ikili blok binalarda bloğu ile müşterek kırma, iki taraftan da bitişik binalarda ise ön ve arka cepheye akıntılı beşik çatı kurulacağı varsayılarak belirlenir. </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2" name="AutoShape 5" descr="ÇATILAR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7" descr="ÇATILAR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52" y="2786058"/>
            <a:ext cx="6572296" cy="373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ÇATILAR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68112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251520" y="1340768"/>
            <a:ext cx="8496944" cy="3157788"/>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just">
              <a:buClr>
                <a:srgbClr val="FF0000"/>
              </a:buClr>
              <a:buNone/>
            </a:pPr>
            <a:endParaRPr lang="tr-TR" sz="800" dirty="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Merdiven </a:t>
            </a:r>
            <a:r>
              <a:rPr lang="tr-TR" sz="2000" dirty="0">
                <a:solidFill>
                  <a:srgbClr val="002060"/>
                </a:solidFill>
                <a:latin typeface="Tahoma" pitchFamily="34" charset="0"/>
                <a:ea typeface="Tahoma" panose="020B0604030504040204" pitchFamily="34" charset="0"/>
                <a:cs typeface="Tahoma" panose="020B0604030504040204" pitchFamily="34" charset="0"/>
              </a:rPr>
              <a:t>evleri, ışıklıklar, hava bacaları, alın ve kalkan duvarları </a:t>
            </a:r>
            <a:r>
              <a:rPr lang="tr-TR" sz="2000" dirty="0" smtClean="0">
                <a:solidFill>
                  <a:srgbClr val="002060"/>
                </a:solidFill>
                <a:latin typeface="Tahoma" pitchFamily="34" charset="0"/>
                <a:ea typeface="Tahoma" panose="020B0604030504040204" pitchFamily="34" charset="0"/>
                <a:cs typeface="Tahoma" panose="020B0604030504040204" pitchFamily="34" charset="0"/>
              </a:rPr>
              <a:t>çatı </a:t>
            </a:r>
            <a:r>
              <a:rPr lang="tr-TR" sz="2000" dirty="0">
                <a:solidFill>
                  <a:srgbClr val="002060"/>
                </a:solidFill>
                <a:latin typeface="Tahoma" pitchFamily="34" charset="0"/>
                <a:ea typeface="Tahoma" panose="020B0604030504040204" pitchFamily="34" charset="0"/>
                <a:cs typeface="Tahoma" panose="020B0604030504040204" pitchFamily="34" charset="0"/>
              </a:rPr>
              <a:t>örtüsü düzlemlerini en fazla </a:t>
            </a:r>
            <a:r>
              <a:rPr lang="tr-TR" sz="2000" b="1" dirty="0">
                <a:solidFill>
                  <a:srgbClr val="0070C0"/>
                </a:solidFill>
                <a:latin typeface="Tahoma" pitchFamily="34" charset="0"/>
                <a:ea typeface="Tahoma" panose="020B0604030504040204" pitchFamily="34" charset="0"/>
                <a:cs typeface="Tahoma" panose="020B0604030504040204" pitchFamily="34" charset="0"/>
              </a:rPr>
              <a:t>0.60</a:t>
            </a:r>
            <a:r>
              <a:rPr lang="tr-TR" sz="2000" dirty="0">
                <a:solidFill>
                  <a:srgbClr val="0070C0"/>
                </a:solidFill>
                <a:latin typeface="Tahoma" pitchFamily="34" charset="0"/>
                <a:ea typeface="Tahoma" panose="020B0604030504040204" pitchFamily="34" charset="0"/>
                <a:cs typeface="Tahoma" panose="020B0604030504040204" pitchFamily="34" charset="0"/>
              </a:rPr>
              <a:t> metre aşabilir</a:t>
            </a:r>
            <a:r>
              <a:rPr lang="tr-TR" sz="2000" dirty="0" smtClean="0">
                <a:solidFill>
                  <a:srgbClr val="0070C0"/>
                </a:solidFill>
                <a:latin typeface="Tahoma" pitchFamily="34" charset="0"/>
                <a:ea typeface="Tahoma" panose="020B0604030504040204" pitchFamily="34" charset="0"/>
                <a:cs typeface="Tahoma" panose="020B0604030504040204" pitchFamily="34" charset="0"/>
              </a:rPr>
              <a:t>.</a:t>
            </a:r>
          </a:p>
          <a:p>
            <a:pPr marL="274638" indent="-274638" algn="just">
              <a:buClr>
                <a:srgbClr val="FF0000"/>
              </a:buClr>
              <a:buFont typeface="Wingdings" panose="05000000000000000000" pitchFamily="2" charset="2"/>
              <a:buChar char="v"/>
            </a:pPr>
            <a:endParaRPr lang="tr-TR" sz="800" dirty="0" smtClean="0">
              <a:solidFill>
                <a:schemeClr val="tx1"/>
              </a:solidFill>
              <a:latin typeface="Tahoma" pitchFamily="34" charset="0"/>
              <a:ea typeface="Tahoma" panose="020B0604030504040204" pitchFamily="34" charset="0"/>
              <a:cs typeface="Tahoma" panose="020B0604030504040204" pitchFamily="34" charset="0"/>
            </a:endParaRPr>
          </a:p>
          <a:p>
            <a:pPr marL="274638" indent="-274638"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Ayrıca </a:t>
            </a:r>
            <a:r>
              <a:rPr lang="tr-TR" sz="2000" dirty="0">
                <a:solidFill>
                  <a:srgbClr val="002060"/>
                </a:solidFill>
                <a:latin typeface="Tahoma" pitchFamily="34" charset="0"/>
                <a:ea typeface="Tahoma" panose="020B0604030504040204" pitchFamily="34" charset="0"/>
                <a:cs typeface="Tahoma" panose="020B0604030504040204" pitchFamily="34" charset="0"/>
              </a:rPr>
              <a:t>zorunlu olan tesisatla ilgili hacimlerin, güneş enerjili su ısıtıcılarının ve çatı pencerelerinin </a:t>
            </a:r>
            <a:r>
              <a:rPr lang="tr-TR" sz="2000" u="sng" dirty="0">
                <a:solidFill>
                  <a:srgbClr val="002060"/>
                </a:solidFill>
                <a:latin typeface="Tahoma" pitchFamily="34" charset="0"/>
                <a:ea typeface="Tahoma" panose="020B0604030504040204" pitchFamily="34" charset="0"/>
                <a:cs typeface="Tahoma" panose="020B0604030504040204" pitchFamily="34" charset="0"/>
              </a:rPr>
              <a:t>çatı örtüsünü aşmasına</a:t>
            </a:r>
            <a:r>
              <a:rPr lang="tr-TR" sz="2000" dirty="0">
                <a:solidFill>
                  <a:srgbClr val="002060"/>
                </a:solidFill>
                <a:latin typeface="Tahoma" pitchFamily="34" charset="0"/>
                <a:ea typeface="Tahoma" panose="020B0604030504040204" pitchFamily="34" charset="0"/>
                <a:cs typeface="Tahoma" panose="020B0604030504040204" pitchFamily="34" charset="0"/>
              </a:rPr>
              <a:t> ilgili idarece teknik gereklere göre uygun görülecek ölçü ve şekilde izin verilebilir.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274638" indent="-274638" algn="just">
              <a:buClr>
                <a:srgbClr val="FF0000"/>
              </a:buClr>
              <a:buFont typeface="Wingdings" panose="05000000000000000000" pitchFamily="2" charset="2"/>
              <a:buChar char="v"/>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274638" indent="-274638"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Asansörlü </a:t>
            </a:r>
            <a:r>
              <a:rPr lang="tr-TR" sz="2000" dirty="0">
                <a:solidFill>
                  <a:srgbClr val="002060"/>
                </a:solidFill>
                <a:latin typeface="Tahoma" pitchFamily="34" charset="0"/>
                <a:ea typeface="Tahoma" panose="020B0604030504040204" pitchFamily="34" charset="0"/>
                <a:cs typeface="Tahoma" panose="020B0604030504040204" pitchFamily="34" charset="0"/>
              </a:rPr>
              <a:t>binalarda TSE standartlarına göre projelendirilecek asansör kulelerinin ve bu bölümlerle birlikte düzenlenen merdiven evlerinin en az ölçülerdeki bölümlerinin, çatı örtüsünü aşmasına da izin verilir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9218"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4653136"/>
            <a:ext cx="3672408" cy="20882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çatı üstü güneş su ısıtıcı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4653136"/>
            <a:ext cx="3672408" cy="2088232"/>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ÇATILAR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4115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3914" y="1199667"/>
            <a:ext cx="8141293" cy="2936904"/>
          </a:xfrm>
        </p:spPr>
        <p:txBody>
          <a:bodyPr>
            <a:noAutofit/>
          </a:bodyPr>
          <a:lstStyle/>
          <a:p>
            <a:pPr marL="0" indent="0" algn="just">
              <a:lnSpc>
                <a:spcPct val="150000"/>
              </a:lnSpc>
              <a:buNone/>
            </a:pP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tr-TR" sz="2000" b="1" u="sng"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000" b="1" u="sng" dirty="0">
                <a:solidFill>
                  <a:srgbClr val="002060"/>
                </a:solidFill>
                <a:latin typeface="Tahoma" panose="020B0604030504040204" pitchFamily="34" charset="0"/>
                <a:ea typeface="Tahoma" panose="020B0604030504040204" pitchFamily="34" charset="0"/>
                <a:cs typeface="Tahoma" panose="020B0604030504040204" pitchFamily="34" charset="0"/>
              </a:rPr>
              <a:t>genişlikleri;</a:t>
            </a:r>
          </a:p>
          <a:p>
            <a:pPr marL="457200" lvl="1" indent="0" algn="just">
              <a:lnSpc>
                <a:spcPct val="100000"/>
              </a:lnSpc>
              <a:buNone/>
            </a:pP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 Sanayi bölgelerinde, 30.00 metreden az olamaz.</a:t>
            </a:r>
          </a:p>
          <a:p>
            <a:pPr marL="457200" lvl="1" indent="0" algn="just">
              <a:lnSpc>
                <a:spcPct val="100000"/>
              </a:lnSpc>
              <a:buNone/>
            </a:pPr>
            <a:r>
              <a:rPr lang="tr-TR"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ç)</a:t>
            </a:r>
            <a:r>
              <a:rPr lang="tr-T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tr-TR"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Akaryakıt istasyonlarında 40.00 metreden az olamaz</a:t>
            </a: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a:p>
            <a:pPr marL="457200" lvl="1" indent="0" algn="just">
              <a:lnSpc>
                <a:spcPct val="100000"/>
              </a:lnSpc>
              <a:buNone/>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d) Konut dışı kentsel çalışma alanlarında, 40.00 metreden az olamaz.</a:t>
            </a:r>
          </a:p>
          <a:p>
            <a:pPr marL="457200" lvl="1" indent="0" algn="just">
              <a:lnSpc>
                <a:spcPct val="100000"/>
              </a:lnSpc>
              <a:buNone/>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e) Bu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fıkradaki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ölçülerin tespitinde, köşe başına rastlayan parsellerde yol tarafındaki yan bahçe yerine, o yol için tayin edilmiş ön bahçe mesafesi alınır</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6 Resim" descr="akaryakıt plan.jpg"/>
          <p:cNvPicPr>
            <a:picLocks noChangeAspect="1"/>
          </p:cNvPicPr>
          <p:nvPr/>
        </p:nvPicPr>
        <p:blipFill>
          <a:blip r:embed="rId2" cstate="print">
            <a:extLst>
              <a:ext uri="{28A0092B-C50C-407E-A947-70E740481C1C}">
                <a14:useLocalDpi xmlns:a14="http://schemas.microsoft.com/office/drawing/2010/main" val="0"/>
              </a:ext>
            </a:extLst>
          </a:blip>
          <a:srcRect t="3534"/>
          <a:stretch>
            <a:fillRect/>
          </a:stretch>
        </p:blipFill>
        <p:spPr bwMode="auto">
          <a:xfrm>
            <a:off x="583993" y="4209143"/>
            <a:ext cx="3988008" cy="23222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5 Resim" descr="akaryakı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657" y="4209144"/>
            <a:ext cx="3879261" cy="232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PARSEL </a:t>
            </a:r>
            <a:r>
              <a:rPr lang="tr-TR" sz="2400" b="1" dirty="0">
                <a:solidFill>
                  <a:srgbClr val="002060"/>
                </a:solidFill>
                <a:latin typeface="Tahoma" panose="020B0604030504040204" pitchFamily="34" charset="0"/>
                <a:ea typeface="Tahoma" panose="020B0604030504040204" pitchFamily="34" charset="0"/>
                <a:cs typeface="Tahoma" panose="020B0604030504040204" pitchFamily="34" charset="0"/>
              </a:rPr>
              <a:t>BÜYÜKLÜKLERİ</a:t>
            </a:r>
          </a:p>
        </p:txBody>
      </p:sp>
    </p:spTree>
    <p:extLst>
      <p:ext uri="{BB962C8B-B14F-4D97-AF65-F5344CB8AC3E}">
        <p14:creationId xmlns:p14="http://schemas.microsoft.com/office/powerpoint/2010/main" val="12204507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07975" y="1340768"/>
            <a:ext cx="8296473" cy="245605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Teras </a:t>
            </a:r>
            <a:r>
              <a:rPr lang="tr-TR" sz="2000" dirty="0">
                <a:solidFill>
                  <a:srgbClr val="002060"/>
                </a:solidFill>
                <a:latin typeface="Tahoma" pitchFamily="34" charset="0"/>
                <a:ea typeface="Tahoma" panose="020B0604030504040204" pitchFamily="34" charset="0"/>
                <a:cs typeface="Tahoma" panose="020B0604030504040204" pitchFamily="34" charset="0"/>
              </a:rPr>
              <a:t>çatılarda  </a:t>
            </a:r>
            <a:r>
              <a:rPr lang="tr-TR" sz="2000" dirty="0">
                <a:solidFill>
                  <a:srgbClr val="0070C0"/>
                </a:solidFill>
                <a:latin typeface="Tahoma" pitchFamily="34" charset="0"/>
                <a:ea typeface="Tahoma" panose="020B0604030504040204" pitchFamily="34" charset="0"/>
                <a:cs typeface="Tahoma" panose="020B0604030504040204" pitchFamily="34" charset="0"/>
              </a:rPr>
              <a:t>1.10 m.</a:t>
            </a:r>
            <a:r>
              <a:rPr lang="tr-TR" sz="2000" dirty="0">
                <a:solidFill>
                  <a:srgbClr val="002060"/>
                </a:solidFill>
                <a:latin typeface="Tahoma" pitchFamily="34" charset="0"/>
                <a:ea typeface="Tahoma" panose="020B0604030504040204" pitchFamily="34" charset="0"/>
                <a:cs typeface="Tahoma" panose="020B0604030504040204" pitchFamily="34" charset="0"/>
              </a:rPr>
              <a:t> parapet yapılabilir. Teras çatının kullanıma açık olması durumunda 1.10 metre yüksekliğinde parapet veya korkuluk yapılması zorunludur</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85750" indent="-285750" algn="just">
              <a:buClr>
                <a:srgbClr val="FF0000"/>
              </a:buClr>
              <a:buFont typeface="Wingdings" panose="05000000000000000000" pitchFamily="2" charset="2"/>
              <a:buChar char="v"/>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Çatı aralarına bağımsız bölüm yapılmaz. Bu kısımlarda ancak su deposu, asansör kulesi, iklimlendirme ve </a:t>
            </a:r>
            <a:r>
              <a:rPr lang="tr-TR" sz="2000" dirty="0" err="1" smtClean="0">
                <a:solidFill>
                  <a:srgbClr val="002060"/>
                </a:solidFill>
                <a:latin typeface="Tahoma" pitchFamily="34" charset="0"/>
                <a:ea typeface="Tahoma" panose="020B0604030504040204" pitchFamily="34" charset="0"/>
                <a:cs typeface="Tahoma" panose="020B0604030504040204" pitchFamily="34" charset="0"/>
              </a:rPr>
              <a:t>kaskat</a:t>
            </a:r>
            <a:r>
              <a:rPr lang="tr-TR" sz="2000" dirty="0" smtClean="0">
                <a:solidFill>
                  <a:srgbClr val="002060"/>
                </a:solidFill>
                <a:latin typeface="Tahoma" pitchFamily="34" charset="0"/>
                <a:ea typeface="Tahoma" panose="020B0604030504040204" pitchFamily="34" charset="0"/>
                <a:cs typeface="Tahoma" panose="020B0604030504040204" pitchFamily="34" charset="0"/>
              </a:rPr>
              <a:t> sistemleri de içerebilen tesisat odası ve son kattaki bağımsız bölümlerle irtibatlı piyesler yapılabilir. </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2" name="AutoShape 5" descr="ÇATILAR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7" descr="ÇATILAR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938" y="3899167"/>
            <a:ext cx="6264696" cy="264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ÇATILAR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10860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07975" y="1340768"/>
            <a:ext cx="8296473" cy="2456057"/>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Yangın güvenliğine ilişkin tedbirler alınmak şartıyla ve konutlar hariç olmak üzere binaların </a:t>
            </a:r>
            <a:r>
              <a:rPr lang="tr-TR" sz="2000" b="1" dirty="0">
                <a:solidFill>
                  <a:srgbClr val="002060"/>
                </a:solidFill>
                <a:latin typeface="Tahoma" pitchFamily="34" charset="0"/>
                <a:ea typeface="Tahoma" panose="020B0604030504040204" pitchFamily="34" charset="0"/>
                <a:cs typeface="Tahoma" panose="020B0604030504040204" pitchFamily="34" charset="0"/>
              </a:rPr>
              <a:t>çatı araları</a:t>
            </a:r>
            <a:r>
              <a:rPr lang="tr-TR" sz="2000" dirty="0">
                <a:solidFill>
                  <a:srgbClr val="002060"/>
                </a:solidFill>
                <a:latin typeface="Tahoma" pitchFamily="34" charset="0"/>
                <a:ea typeface="Tahoma" panose="020B0604030504040204" pitchFamily="34" charset="0"/>
                <a:cs typeface="Tahoma" panose="020B0604030504040204" pitchFamily="34" charset="0"/>
              </a:rPr>
              <a:t>; sergi salonu, toplantı salonu, yemekhane, spor salonu gibi fonksiyonlarda ortak alan olarak kullanılabilir.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8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Tescilli yapılar, anıtlar ve kamu yararlı yapılar ile dini yapıların çatı örtüleri ve bunların yapılacak ya da tamir ve tadil edilecek çatı örtüleri bu kayıtlara tabi değildir. </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890" y="3843869"/>
            <a:ext cx="7128792" cy="2588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5" descr="ÇATILAR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7" descr="ÇATILAR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ÇATILAR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68112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07975" y="1340768"/>
            <a:ext cx="8296473" cy="2739211"/>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Belediyeler meclis kararıyla dış cephe boya ve kaplamaları ile </a:t>
            </a:r>
            <a:r>
              <a:rPr lang="tr-TR" sz="2000" b="1" dirty="0">
                <a:solidFill>
                  <a:srgbClr val="002060"/>
                </a:solidFill>
                <a:latin typeface="Tahoma" pitchFamily="34" charset="0"/>
                <a:ea typeface="Tahoma" panose="020B0604030504040204" pitchFamily="34" charset="0"/>
                <a:cs typeface="Tahoma" panose="020B0604030504040204" pitchFamily="34" charset="0"/>
              </a:rPr>
              <a:t>çatının malzemesini ve rengini tayin etmeye </a:t>
            </a:r>
            <a:r>
              <a:rPr lang="tr-TR" sz="2000" dirty="0">
                <a:solidFill>
                  <a:srgbClr val="002060"/>
                </a:solidFill>
                <a:latin typeface="Tahoma" pitchFamily="34" charset="0"/>
                <a:ea typeface="Tahoma" panose="020B0604030504040204" pitchFamily="34" charset="0"/>
                <a:cs typeface="Tahoma" panose="020B0604030504040204" pitchFamily="34" charset="0"/>
              </a:rPr>
              <a:t>yetkilidir. Bu yetki, bu Yönetmeliğin yürürlüğe girmesinden önce yapılmış olan yapılar için de kullanılabilir. </a:t>
            </a:r>
          </a:p>
          <a:p>
            <a:pPr marL="180000" indent="-285750" algn="just">
              <a:spcBef>
                <a:spcPts val="0"/>
              </a:spcBef>
              <a:buClr>
                <a:srgbClr val="FF0000"/>
              </a:buClr>
              <a:buFont typeface="Wingdings" panose="05000000000000000000" pitchFamily="2" charset="2"/>
              <a:buChar char="v"/>
            </a:pPr>
            <a:endParaRPr lang="tr-TR" sz="800" dirty="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Çatıda birden fazla bağımsız bölüme ait </a:t>
            </a:r>
            <a:r>
              <a:rPr lang="tr-TR" sz="2000" b="1" dirty="0" smtClean="0">
                <a:solidFill>
                  <a:srgbClr val="002060"/>
                </a:solidFill>
                <a:latin typeface="Tahoma" pitchFamily="34" charset="0"/>
                <a:ea typeface="Tahoma" panose="020B0604030504040204" pitchFamily="34" charset="0"/>
                <a:cs typeface="Tahoma" panose="020B0604030504040204" pitchFamily="34" charset="0"/>
              </a:rPr>
              <a:t>birden fazla teras</a:t>
            </a:r>
            <a:r>
              <a:rPr lang="tr-TR" sz="2000" dirty="0" smtClean="0">
                <a:solidFill>
                  <a:srgbClr val="002060"/>
                </a:solidFill>
                <a:latin typeface="Tahoma" pitchFamily="34" charset="0"/>
                <a:ea typeface="Tahoma" panose="020B0604030504040204" pitchFamily="34" charset="0"/>
                <a:cs typeface="Tahoma" panose="020B0604030504040204" pitchFamily="34" charset="0"/>
              </a:rPr>
              <a:t> olması halinde birbirleri arasında </a:t>
            </a:r>
            <a:r>
              <a:rPr lang="tr-TR" sz="2000" dirty="0" smtClean="0">
                <a:solidFill>
                  <a:srgbClr val="0070C0"/>
                </a:solidFill>
                <a:latin typeface="Tahoma" pitchFamily="34" charset="0"/>
                <a:ea typeface="Tahoma" panose="020B0604030504040204" pitchFamily="34" charset="0"/>
                <a:cs typeface="Tahoma" panose="020B0604030504040204" pitchFamily="34" charset="0"/>
              </a:rPr>
              <a:t>en az 3.00 metre</a:t>
            </a:r>
            <a:r>
              <a:rPr lang="tr-TR" sz="2000" dirty="0" smtClean="0">
                <a:solidFill>
                  <a:srgbClr val="002060"/>
                </a:solidFill>
                <a:latin typeface="Tahoma" pitchFamily="34" charset="0"/>
                <a:ea typeface="Tahoma" panose="020B0604030504040204" pitchFamily="34" charset="0"/>
                <a:cs typeface="Tahoma" panose="020B0604030504040204" pitchFamily="34" charset="0"/>
              </a:rPr>
              <a:t> mesafe bırakılmak zorundadır. Ancak, bodrum hariç 2 katı geçmeyen binalarda çatıdaki değişik çözümlerin kabulünde ilgili idaresi yetkilidir. </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2" name="AutoShape 5" descr="ÇATILAR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7" descr="ÇATILAR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Picture 2" descr="C:\Users\Onder_\Desktop\ni_lufer_amlica_da_satilik_luks_dubleks_dai_reler_zumrut_gm_den_7130012506098386321.jpg"/>
          <p:cNvPicPr>
            <a:picLocks noChangeAspect="1" noChangeArrowheads="1"/>
          </p:cNvPicPr>
          <p:nvPr/>
        </p:nvPicPr>
        <p:blipFill>
          <a:blip r:embed="rId3" cstate="print"/>
          <a:srcRect/>
          <a:stretch>
            <a:fillRect/>
          </a:stretch>
        </p:blipFill>
        <p:spPr bwMode="auto">
          <a:xfrm>
            <a:off x="3857620" y="4286256"/>
            <a:ext cx="4747967" cy="2232248"/>
          </a:xfrm>
          <a:prstGeom prst="rect">
            <a:avLst/>
          </a:prstGeom>
          <a:noFill/>
        </p:spPr>
      </p:pic>
      <p:sp>
        <p:nvSpPr>
          <p:cNvPr id="9" name="8 Dikdörtgen"/>
          <p:cNvSpPr/>
          <p:nvPr/>
        </p:nvSpPr>
        <p:spPr>
          <a:xfrm>
            <a:off x="285720" y="4286256"/>
            <a:ext cx="3214710" cy="1938992"/>
          </a:xfrm>
          <a:prstGeom prst="rect">
            <a:avLst/>
          </a:prstGeom>
        </p:spPr>
        <p:txBody>
          <a:bodyPr wrap="square">
            <a:spAutoFit/>
          </a:bodyPr>
          <a:lstStyle/>
          <a:p>
            <a:pPr marL="285750" indent="-285750" algn="just">
              <a:spcBef>
                <a:spcPct val="20000"/>
              </a:spcBef>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Çatı arasının son kat bağımsız bölümü ile birlikte kullanılması amacıyla son kat tavan döşemesi kısmen veya tamamen yapılmayabilir.</a:t>
            </a:r>
            <a:endParaRPr 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10"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ÇATILAR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10860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97416" y="1340768"/>
            <a:ext cx="8496371" cy="1015663"/>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Teras çatılarda </a:t>
            </a:r>
            <a:r>
              <a:rPr lang="tr-TR" sz="2000" dirty="0">
                <a:solidFill>
                  <a:srgbClr val="002060"/>
                </a:solidFill>
                <a:latin typeface="Tahoma" pitchFamily="34" charset="0"/>
                <a:ea typeface="Tahoma" panose="020B0604030504040204" pitchFamily="34" charset="0"/>
                <a:cs typeface="Tahoma" panose="020B0604030504040204" pitchFamily="34" charset="0"/>
              </a:rPr>
              <a:t>çatı bahçesi olarak düzenleme yapılabilir. Bahçe düzenlemesi yapılabilmesi için gerekli olan 0.50 metre toprak dolgu, parapet yüksekliğine dâhil edilmez.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p:txBody>
      </p:sp>
      <p:pic>
        <p:nvPicPr>
          <p:cNvPr id="1027" name="Picture 3" descr="C:\Users\onder.sahin\Desktop\How-to-Identify-and-Prevent-Mold-300x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7818" y="2571744"/>
            <a:ext cx="3315218" cy="164307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onder.sahin\Desktop\23344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818" y="4286256"/>
            <a:ext cx="3286232" cy="2376263"/>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2"/>
          <p:cNvSpPr>
            <a:spLocks noChangeArrowheads="1"/>
          </p:cNvSpPr>
          <p:nvPr/>
        </p:nvSpPr>
        <p:spPr bwMode="auto">
          <a:xfrm>
            <a:off x="142844" y="2478844"/>
            <a:ext cx="5000660" cy="4093428"/>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Ortak alan olarak kullanılan teras çatılarda; bahçe düzenlemesi yapılması halinde merdiven evi yanında, bina sakinleri tarafından kullanılmak üzere, tuvalet, lavabo, çay ocağı, bahçe düzenlemesinde kullanılacak malzemeleri depolamak için merdiven evine bitişik, toplam teras alanının %10 unu ve 20 m</a:t>
            </a:r>
            <a:r>
              <a:rPr lang="tr-TR" sz="2000" baseline="30000" dirty="0" smtClean="0">
                <a:solidFill>
                  <a:srgbClr val="002060"/>
                </a:solidFill>
                <a:latin typeface="Tahoma" pitchFamily="34" charset="0"/>
                <a:ea typeface="Tahoma" panose="020B0604030504040204" pitchFamily="34" charset="0"/>
                <a:cs typeface="Tahoma" panose="020B0604030504040204" pitchFamily="34" charset="0"/>
              </a:rPr>
              <a:t>2’</a:t>
            </a:r>
            <a:r>
              <a:rPr lang="tr-TR" sz="2000" dirty="0" smtClean="0">
                <a:solidFill>
                  <a:srgbClr val="002060"/>
                </a:solidFill>
                <a:latin typeface="Tahoma" pitchFamily="34" charset="0"/>
                <a:ea typeface="Tahoma" panose="020B0604030504040204" pitchFamily="34" charset="0"/>
                <a:cs typeface="Tahoma" panose="020B0604030504040204" pitchFamily="34" charset="0"/>
              </a:rPr>
              <a:t>yi geçmeyen ve en fazla 3.00 metre yüksekliğinde kapalı mekan oluşturulabilir. Kapalı mekan bina ön cephesine 3.00 metreden fazla yaklaşamaz</a:t>
            </a:r>
            <a:endParaRPr lang="tr-TR" alt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ÇATILAR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12776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97416" y="1340768"/>
            <a:ext cx="8496371" cy="1323439"/>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Rezidans, otel, apart otel gibi konaklama tesislerinin teras çatılarında bina cephelerine 3.00 metreden fazla yaklaşmamak, en fazla 1.50 metre derinliğinde olmak ve parapet kotunu aşmamak koşuluyla açık havuz yapılabilir.</a:t>
            </a:r>
          </a:p>
        </p:txBody>
      </p:sp>
      <p:pic>
        <p:nvPicPr>
          <p:cNvPr id="1030" name="Picture 6" descr="C:\Users\onder.sahin\Desktop\rooftop-design-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28" y="2857496"/>
            <a:ext cx="6461910" cy="3429024"/>
          </a:xfrm>
          <a:prstGeom prst="rect">
            <a:avLst/>
          </a:prstGeom>
          <a:noFill/>
          <a:extLst>
            <a:ext uri="{909E8E84-426E-40DD-AFC4-6F175D3DCCD1}">
              <a14:hiddenFill xmlns:a14="http://schemas.microsoft.com/office/drawing/2010/main">
                <a:solidFill>
                  <a:srgbClr val="FFFFFF"/>
                </a:solidFill>
              </a14:hiddenFill>
            </a:ext>
          </a:extLst>
        </p:spPr>
      </p:pic>
      <p:sp>
        <p:nvSpPr>
          <p:cNvPr id="5"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ÇATILAR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12776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31664" y="1209814"/>
            <a:ext cx="5376440" cy="535531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alt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Binalarda taban alanı dışında kendi bahçe hudutları dışına taşmamak şartı ile binanın her cephesinde açık ve kapalı çıkma yapılabilir. </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Parsellerin yol cephelerinde parsel sınırları içerisinde kalmak koşuluyla yapı yaklaşma sınırından itibaren en fazla 1.50 metre taşacak şekilde yapılabilir. </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Arka ve yan bahçe mesafelerine, parsel sınırlarına 3.00 metreden fazla yaklaşmamak kaydı ile 1.50 metre taşabilir. </a:t>
            </a:r>
          </a:p>
          <a:p>
            <a:pPr marL="285750" indent="-285750" algn="just">
              <a:buClr>
                <a:srgbClr val="FF0000"/>
              </a:buClr>
              <a:buFont typeface="Wingdings" panose="05000000000000000000" pitchFamily="2" charset="2"/>
              <a:buChar char="v"/>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Bina tabanı zeminde yapı yaklaşma sınırlarından daha içeri çekilerek istenilen </a:t>
            </a:r>
            <a:r>
              <a:rPr lang="tr-TR" sz="2000" dirty="0" smtClean="0">
                <a:solidFill>
                  <a:srgbClr val="002060"/>
                </a:solidFill>
                <a:latin typeface="Tahoma" pitchFamily="34" charset="0"/>
                <a:ea typeface="Tahoma" panose="020B0604030504040204" pitchFamily="34" charset="0"/>
                <a:cs typeface="Tahoma" panose="020B0604030504040204" pitchFamily="34" charset="0"/>
              </a:rPr>
              <a:t>ölçülerde çıkma </a:t>
            </a:r>
            <a:r>
              <a:rPr lang="tr-TR" sz="2000" dirty="0">
                <a:solidFill>
                  <a:srgbClr val="002060"/>
                </a:solidFill>
                <a:latin typeface="Tahoma" pitchFamily="34" charset="0"/>
                <a:ea typeface="Tahoma" panose="020B0604030504040204" pitchFamily="34" charset="0"/>
                <a:cs typeface="Tahoma" panose="020B0604030504040204" pitchFamily="34" charset="0"/>
              </a:rPr>
              <a:t>yapılabilir. </a:t>
            </a:r>
            <a:endParaRPr lang="tr-TR" altLang="tr-TR" sz="2000" dirty="0">
              <a:solidFill>
                <a:srgbClr val="002060"/>
              </a:solidFill>
              <a:latin typeface="Tahoma" pitchFamily="34" charset="0"/>
              <a:ea typeface="Tahoma" panose="020B0604030504040204" pitchFamily="34" charset="0"/>
              <a:cs typeface="Tahoma" panose="020B0604030504040204" pitchFamily="34" charset="0"/>
            </a:endParaRPr>
          </a:p>
        </p:txBody>
      </p:sp>
      <p:sp>
        <p:nvSpPr>
          <p:cNvPr id="6"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ÇIKMALAR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büyük balkon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209815"/>
            <a:ext cx="3096344" cy="19311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onder.sahin\Desktop\tercum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1" y="3284985"/>
            <a:ext cx="3096344" cy="328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665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31664" y="1209814"/>
            <a:ext cx="4800376" cy="5355312"/>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endParaRPr lang="tr-TR" alt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altLang="tr-TR" sz="2000" b="1" dirty="0" smtClean="0">
                <a:solidFill>
                  <a:srgbClr val="FF0000"/>
                </a:solidFill>
                <a:latin typeface="Tahoma" pitchFamily="34" charset="0"/>
                <a:ea typeface="Tahoma" panose="020B0604030504040204" pitchFamily="34" charset="0"/>
                <a:cs typeface="Tahoma" panose="020B0604030504040204" pitchFamily="34" charset="0"/>
              </a:rPr>
              <a:t>Açık </a:t>
            </a:r>
            <a:r>
              <a:rPr lang="tr-TR" altLang="tr-TR" sz="2000" b="1" dirty="0">
                <a:solidFill>
                  <a:srgbClr val="FF0000"/>
                </a:solidFill>
                <a:latin typeface="Tahoma" pitchFamily="34" charset="0"/>
                <a:ea typeface="Tahoma" panose="020B0604030504040204" pitchFamily="34" charset="0"/>
                <a:cs typeface="Tahoma" panose="020B0604030504040204" pitchFamily="34" charset="0"/>
              </a:rPr>
              <a:t>çıkmalar;</a:t>
            </a:r>
            <a:r>
              <a:rPr lang="tr-TR" altLang="tr-TR" sz="2000" dirty="0">
                <a:solidFill>
                  <a:srgbClr val="002060"/>
                </a:solidFill>
                <a:latin typeface="Tahoma" pitchFamily="34" charset="0"/>
                <a:ea typeface="Tahoma" panose="020B0604030504040204" pitchFamily="34" charset="0"/>
                <a:cs typeface="Tahoma" panose="020B0604030504040204" pitchFamily="34" charset="0"/>
              </a:rPr>
              <a:t> b</a:t>
            </a:r>
            <a:r>
              <a:rPr lang="tr-TR" sz="2000" dirty="0">
                <a:solidFill>
                  <a:srgbClr val="002060"/>
                </a:solidFill>
                <a:latin typeface="Tahoma" pitchFamily="34" charset="0"/>
                <a:ea typeface="Tahoma" panose="020B0604030504040204" pitchFamily="34" charset="0"/>
                <a:cs typeface="Tahoma" panose="020B0604030504040204" pitchFamily="34" charset="0"/>
              </a:rPr>
              <a:t>itişik nizamda </a:t>
            </a:r>
            <a:r>
              <a:rPr lang="tr-TR" sz="2000" b="1" dirty="0">
                <a:solidFill>
                  <a:srgbClr val="FF0000"/>
                </a:solidFill>
                <a:latin typeface="Tahoma" pitchFamily="34" charset="0"/>
                <a:ea typeface="Tahoma" panose="020B0604030504040204" pitchFamily="34" charset="0"/>
                <a:cs typeface="Tahoma" panose="020B0604030504040204" pitchFamily="34" charset="0"/>
              </a:rPr>
              <a:t>bitişik olduğu komşu sınırına</a:t>
            </a:r>
            <a:r>
              <a:rPr lang="tr-TR" sz="2000" dirty="0">
                <a:solidFill>
                  <a:srgbClr val="002060"/>
                </a:solidFill>
                <a:latin typeface="Tahoma" pitchFamily="34" charset="0"/>
                <a:ea typeface="Tahoma" panose="020B0604030504040204" pitchFamily="34" charset="0"/>
                <a:cs typeface="Tahoma" panose="020B0604030504040204" pitchFamily="34" charset="0"/>
              </a:rPr>
              <a:t> </a:t>
            </a:r>
            <a:r>
              <a:rPr lang="tr-TR" sz="2000" b="1" dirty="0">
                <a:solidFill>
                  <a:srgbClr val="002060"/>
                </a:solidFill>
                <a:latin typeface="Tahoma" pitchFamily="34" charset="0"/>
                <a:ea typeface="Tahoma" panose="020B0604030504040204" pitchFamily="34" charset="0"/>
                <a:cs typeface="Tahoma" panose="020B0604030504040204" pitchFamily="34" charset="0"/>
              </a:rPr>
              <a:t>2.00 metreden fazla yaklaşamaz. </a:t>
            </a:r>
            <a:endParaRPr lang="tr-TR" altLang="tr-TR" sz="2000" b="1" dirty="0">
              <a:solidFill>
                <a:srgbClr val="002060"/>
              </a:solidFill>
              <a:latin typeface="Tahoma" pitchFamily="34" charset="0"/>
              <a:ea typeface="Tahoma" panose="020B0604030504040204" pitchFamily="34" charset="0"/>
              <a:cs typeface="Tahoma" panose="020B0604030504040204" pitchFamily="34" charset="0"/>
            </a:endParaRPr>
          </a:p>
          <a:p>
            <a:pPr algn="just">
              <a:buClr>
                <a:srgbClr val="FF0000"/>
              </a:buClr>
              <a:buNone/>
            </a:pPr>
            <a:endParaRPr lang="tr-TR" sz="2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Açık ve kapalı çıkmaların tabii zeminden veya tesviye edilmiş zeminden çıkma altına kadar en yakın </a:t>
            </a:r>
            <a:r>
              <a:rPr lang="tr-TR" sz="2000" dirty="0" err="1">
                <a:solidFill>
                  <a:srgbClr val="002060"/>
                </a:solidFill>
                <a:latin typeface="Tahoma" pitchFamily="34" charset="0"/>
                <a:ea typeface="Tahoma" panose="020B0604030504040204" pitchFamily="34" charset="0"/>
                <a:cs typeface="Tahoma" panose="020B0604030504040204" pitchFamily="34" charset="0"/>
              </a:rPr>
              <a:t>şakûli</a:t>
            </a:r>
            <a:r>
              <a:rPr lang="tr-TR" sz="2000" dirty="0">
                <a:solidFill>
                  <a:srgbClr val="002060"/>
                </a:solidFill>
                <a:latin typeface="Tahoma" pitchFamily="34" charset="0"/>
                <a:ea typeface="Tahoma" panose="020B0604030504040204" pitchFamily="34" charset="0"/>
                <a:cs typeface="Tahoma" panose="020B0604030504040204" pitchFamily="34" charset="0"/>
              </a:rPr>
              <a:t> mesafesi en az </a:t>
            </a:r>
            <a:r>
              <a:rPr lang="tr-TR" sz="2000" b="1" dirty="0">
                <a:solidFill>
                  <a:srgbClr val="002060"/>
                </a:solidFill>
                <a:latin typeface="Tahoma" pitchFamily="34" charset="0"/>
                <a:ea typeface="Tahoma" panose="020B0604030504040204" pitchFamily="34" charset="0"/>
                <a:cs typeface="Tahoma" panose="020B0604030504040204" pitchFamily="34" charset="0"/>
              </a:rPr>
              <a:t>2.40 metre</a:t>
            </a:r>
            <a:r>
              <a:rPr lang="tr-TR" sz="2000" dirty="0">
                <a:solidFill>
                  <a:srgbClr val="002060"/>
                </a:solidFill>
                <a:latin typeface="Tahoma" pitchFamily="34" charset="0"/>
                <a:ea typeface="Tahoma" panose="020B0604030504040204" pitchFamily="34" charset="0"/>
                <a:cs typeface="Tahoma" panose="020B0604030504040204" pitchFamily="34" charset="0"/>
              </a:rPr>
              <a:t> olmak zorundadır.</a:t>
            </a:r>
          </a:p>
          <a:p>
            <a:pPr marL="285750" indent="-285750" algn="just">
              <a:buClr>
                <a:srgbClr val="FF0000"/>
              </a:buClr>
              <a:buFont typeface="Wingdings" panose="05000000000000000000" pitchFamily="2" charset="2"/>
              <a:buChar char="v"/>
            </a:pPr>
            <a:endParaRPr lang="tr-TR" sz="2000" dirty="0">
              <a:solidFill>
                <a:srgbClr val="002060"/>
              </a:solidFill>
              <a:latin typeface="Tahoma" pitchFamily="34" charset="0"/>
              <a:ea typeface="Tahoma" panose="020B0604030504040204" pitchFamily="34" charset="0"/>
              <a:cs typeface="Tahoma" panose="020B0604030504040204" pitchFamily="34" charset="0"/>
            </a:endParaRPr>
          </a:p>
          <a:p>
            <a:pPr marL="274638" indent="-274638"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Ön bahçe mesafesi 3.00 metre ve daha az olan parsellerde; ön bahçeye yapılacak çıkmalarda, yol kotu ile çıkma altı arasındaki düşey mesafe hiçbir yerde 2.40 metreden az olamaz</a:t>
            </a:r>
            <a:r>
              <a:rPr lang="tr-TR" sz="2000" dirty="0" smtClean="0">
                <a:solidFill>
                  <a:srgbClr val="002060"/>
                </a:solidFill>
                <a:latin typeface="Tahoma" pitchFamily="34" charset="0"/>
                <a:ea typeface="Tahoma" panose="020B0604030504040204" pitchFamily="34" charset="0"/>
                <a:cs typeface="Tahoma" panose="020B0604030504040204" pitchFamily="34" charset="0"/>
              </a:rPr>
              <a:t>.</a:t>
            </a:r>
          </a:p>
          <a:p>
            <a:pPr marL="274638" indent="-274638" algn="just">
              <a:buClr>
                <a:srgbClr val="FF0000"/>
              </a:buClr>
              <a:buFont typeface="Wingdings" panose="05000000000000000000" pitchFamily="2" charset="2"/>
              <a:buChar char="v"/>
            </a:pPr>
            <a:endParaRPr lang="tr-TR" altLang="tr-TR" sz="1000"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7" name="Resim 1"/>
          <p:cNvPicPr>
            <a:picLocks noChangeAspect="1"/>
          </p:cNvPicPr>
          <p:nvPr/>
        </p:nvPicPr>
        <p:blipFill>
          <a:blip r:embed="rId3" cstate="print"/>
          <a:srcRect/>
          <a:stretch>
            <a:fillRect/>
          </a:stretch>
        </p:blipFill>
        <p:spPr bwMode="auto">
          <a:xfrm>
            <a:off x="5148064" y="1209814"/>
            <a:ext cx="3600400" cy="2723240"/>
          </a:xfrm>
          <a:prstGeom prst="rect">
            <a:avLst/>
          </a:prstGeom>
          <a:noFill/>
          <a:ln w="9525">
            <a:noFill/>
            <a:miter lim="800000"/>
            <a:headEnd/>
            <a:tailEnd/>
          </a:ln>
        </p:spPr>
      </p:pic>
      <p:pic>
        <p:nvPicPr>
          <p:cNvPr id="8" name="Picture 2" descr="zemin balkon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154" y="4083383"/>
            <a:ext cx="3507425" cy="2481744"/>
          </a:xfrm>
          <a:prstGeom prst="rect">
            <a:avLst/>
          </a:prstGeom>
          <a:noFill/>
          <a:extLst>
            <a:ext uri="{909E8E84-426E-40DD-AFC4-6F175D3DCCD1}">
              <a14:hiddenFill xmlns:a14="http://schemas.microsoft.com/office/drawing/2010/main">
                <a:solidFill>
                  <a:srgbClr val="FFFFFF"/>
                </a:solidFill>
              </a14:hiddenFill>
            </a:ext>
          </a:extLst>
        </p:spPr>
      </p:pic>
      <p:sp>
        <p:nvSpPr>
          <p:cNvPr id="9"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ÇIKMALAR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63595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131664" y="1209814"/>
            <a:ext cx="5256584" cy="550920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Zemin katta kendi parsel hududu dışına taşmayan, hangi katta yapılırsa yapılsın </a:t>
            </a:r>
            <a:r>
              <a:rPr lang="tr-TR" sz="2000" b="1" dirty="0">
                <a:solidFill>
                  <a:srgbClr val="002060"/>
                </a:solidFill>
                <a:latin typeface="Tahoma" pitchFamily="34" charset="0"/>
                <a:ea typeface="Tahoma" panose="020B0604030504040204" pitchFamily="34" charset="0"/>
                <a:cs typeface="Tahoma" panose="020B0604030504040204" pitchFamily="34" charset="0"/>
              </a:rPr>
              <a:t>0.20 metreyi</a:t>
            </a:r>
            <a:r>
              <a:rPr lang="tr-TR" sz="2000" dirty="0">
                <a:solidFill>
                  <a:srgbClr val="002060"/>
                </a:solidFill>
                <a:latin typeface="Tahoma" pitchFamily="34" charset="0"/>
                <a:ea typeface="Tahoma" panose="020B0604030504040204" pitchFamily="34" charset="0"/>
                <a:cs typeface="Tahoma" panose="020B0604030504040204" pitchFamily="34" charset="0"/>
              </a:rPr>
              <a:t> geçmeyen, kullanım alanına dâhil edilmeyen </a:t>
            </a:r>
            <a:r>
              <a:rPr lang="tr-TR" sz="2000" b="1" dirty="0">
                <a:solidFill>
                  <a:srgbClr val="0070C0"/>
                </a:solidFill>
                <a:latin typeface="Tahoma" pitchFamily="34" charset="0"/>
                <a:ea typeface="Tahoma" panose="020B0604030504040204" pitchFamily="34" charset="0"/>
                <a:cs typeface="Tahoma" panose="020B0604030504040204" pitchFamily="34" charset="0"/>
              </a:rPr>
              <a:t>motif çıkmalar </a:t>
            </a:r>
            <a:r>
              <a:rPr lang="tr-TR" sz="2000" dirty="0">
                <a:solidFill>
                  <a:srgbClr val="002060"/>
                </a:solidFill>
                <a:latin typeface="Tahoma" pitchFamily="34" charset="0"/>
                <a:ea typeface="Tahoma" panose="020B0604030504040204" pitchFamily="34" charset="0"/>
                <a:cs typeface="Tahoma" panose="020B0604030504040204" pitchFamily="34" charset="0"/>
              </a:rPr>
              <a:t>yapılabilir.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a:p>
            <a:pPr algn="just">
              <a:buClr>
                <a:srgbClr val="FF0000"/>
              </a:buClr>
              <a:buNone/>
            </a:pPr>
            <a:endParaRPr lang="tr-TR" sz="1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Motif çıkmalar, açık ve kapalı çıkma önüne yapılacak ise motif çıkma da dâhil olmak üzere çıkma genişliği Yönetmeliğe göre belirlenir. </a:t>
            </a:r>
          </a:p>
          <a:p>
            <a:pPr marL="285750" indent="-285750" algn="just">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Bahçe içinde yapılacak üstü açık teras ve zemin kat giriş merdivenleri ile bina cephesinden itibaren genişliği 2.50 metreyi geçmemek, </a:t>
            </a:r>
            <a:r>
              <a:rPr lang="tr-TR" sz="2000" dirty="0" err="1">
                <a:solidFill>
                  <a:srgbClr val="002060"/>
                </a:solidFill>
                <a:latin typeface="Tahoma" pitchFamily="34" charset="0"/>
                <a:ea typeface="Tahoma" panose="020B0604030504040204" pitchFamily="34" charset="0"/>
                <a:cs typeface="Tahoma" panose="020B0604030504040204" pitchFamily="34" charset="0"/>
              </a:rPr>
              <a:t>tretuar</a:t>
            </a:r>
            <a:r>
              <a:rPr lang="tr-TR" sz="2000" dirty="0">
                <a:solidFill>
                  <a:srgbClr val="002060"/>
                </a:solidFill>
                <a:latin typeface="Tahoma" pitchFamily="34" charset="0"/>
                <a:ea typeface="Tahoma" panose="020B0604030504040204" pitchFamily="34" charset="0"/>
                <a:cs typeface="Tahoma" panose="020B0604030504040204" pitchFamily="34" charset="0"/>
              </a:rPr>
              <a:t> dışına taşmamak ve en alçak noktası </a:t>
            </a:r>
            <a:r>
              <a:rPr lang="tr-TR" sz="2000" dirty="0" err="1">
                <a:solidFill>
                  <a:srgbClr val="002060"/>
                </a:solidFill>
                <a:latin typeface="Tahoma" pitchFamily="34" charset="0"/>
                <a:ea typeface="Tahoma" panose="020B0604030504040204" pitchFamily="34" charset="0"/>
                <a:cs typeface="Tahoma" panose="020B0604030504040204" pitchFamily="34" charset="0"/>
              </a:rPr>
              <a:t>tretuar</a:t>
            </a:r>
            <a:r>
              <a:rPr lang="tr-TR" sz="2000" dirty="0">
                <a:solidFill>
                  <a:srgbClr val="002060"/>
                </a:solidFill>
                <a:latin typeface="Tahoma" pitchFamily="34" charset="0"/>
                <a:ea typeface="Tahoma" panose="020B0604030504040204" pitchFamily="34" charset="0"/>
                <a:cs typeface="Tahoma" panose="020B0604030504040204" pitchFamily="34" charset="0"/>
              </a:rPr>
              <a:t> kotundan en az 2.50 metre yükseklikte yapılacak </a:t>
            </a:r>
            <a:r>
              <a:rPr lang="tr-TR" sz="2000" b="1" dirty="0">
                <a:solidFill>
                  <a:srgbClr val="0070C0"/>
                </a:solidFill>
                <a:latin typeface="Tahoma" pitchFamily="34" charset="0"/>
                <a:ea typeface="Tahoma" panose="020B0604030504040204" pitchFamily="34" charset="0"/>
                <a:cs typeface="Tahoma" panose="020B0604030504040204" pitchFamily="34" charset="0"/>
              </a:rPr>
              <a:t>giriş saçakları</a:t>
            </a:r>
            <a:r>
              <a:rPr lang="tr-TR" sz="2000" dirty="0">
                <a:solidFill>
                  <a:srgbClr val="002060"/>
                </a:solidFill>
                <a:latin typeface="Tahoma" pitchFamily="34" charset="0"/>
                <a:ea typeface="Tahoma" panose="020B0604030504040204" pitchFamily="34" charset="0"/>
                <a:cs typeface="Tahoma" panose="020B0604030504040204" pitchFamily="34" charset="0"/>
              </a:rPr>
              <a:t> çıkma olarak değerlendirilmez. </a:t>
            </a:r>
            <a:endParaRPr lang="tr-TR" sz="2000" dirty="0" smtClean="0">
              <a:solidFill>
                <a:srgbClr val="002060"/>
              </a:solidFill>
              <a:latin typeface="Tahoma" pitchFamily="34" charset="0"/>
              <a:ea typeface="Tahoma" panose="020B0604030504040204" pitchFamily="34" charset="0"/>
              <a:cs typeface="Tahoma" panose="020B0604030504040204" pitchFamily="34" charset="0"/>
            </a:endParaRPr>
          </a:p>
        </p:txBody>
      </p:sp>
      <p:pic>
        <p:nvPicPr>
          <p:cNvPr id="1028" name="Picture 4" descr="İlgili resim"/>
          <p:cNvPicPr>
            <a:picLocks noChangeAspect="1" noChangeArrowheads="1"/>
          </p:cNvPicPr>
          <p:nvPr/>
        </p:nvPicPr>
        <p:blipFill>
          <a:blip r:embed="rId3" cstate="print"/>
          <a:srcRect/>
          <a:stretch>
            <a:fillRect/>
          </a:stretch>
        </p:blipFill>
        <p:spPr bwMode="auto">
          <a:xfrm>
            <a:off x="5508104" y="1268760"/>
            <a:ext cx="3240360" cy="2736304"/>
          </a:xfrm>
          <a:prstGeom prst="rect">
            <a:avLst/>
          </a:prstGeom>
          <a:noFill/>
        </p:spPr>
      </p:pic>
      <p:pic>
        <p:nvPicPr>
          <p:cNvPr id="2" name="Picture 2" descr="C:\Users\Onder_\Desktop\timthumb.jpg"/>
          <p:cNvPicPr>
            <a:picLocks noChangeAspect="1" noChangeArrowheads="1"/>
          </p:cNvPicPr>
          <p:nvPr/>
        </p:nvPicPr>
        <p:blipFill>
          <a:blip r:embed="rId4" cstate="print"/>
          <a:srcRect/>
          <a:stretch>
            <a:fillRect/>
          </a:stretch>
        </p:blipFill>
        <p:spPr bwMode="auto">
          <a:xfrm>
            <a:off x="5508104" y="4161408"/>
            <a:ext cx="3240360" cy="2435944"/>
          </a:xfrm>
          <a:prstGeom prst="rect">
            <a:avLst/>
          </a:prstGeom>
          <a:noFill/>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ÇIKMALAR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01679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467544" y="1442373"/>
            <a:ext cx="3325558" cy="445660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just">
              <a:buClr>
                <a:srgbClr val="FF0000"/>
              </a:buClr>
              <a:buNone/>
            </a:pPr>
            <a:endParaRPr lang="tr-TR" sz="1800" dirty="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Bina cephelerinde, mimari projesinde cephe estetiği ve tasarımı göz önünde bulundurulmak ve detay projeleri verilmek, hafif malzemeden yapılmak, parsel sınırına taşmamak ve kapalı mekân oluşturmamak kaydıyla </a:t>
            </a:r>
            <a:r>
              <a:rPr lang="tr-TR" sz="2000" b="1" dirty="0">
                <a:solidFill>
                  <a:srgbClr val="002060"/>
                </a:solidFill>
                <a:latin typeface="Tahoma" pitchFamily="34" charset="0"/>
                <a:ea typeface="Tahoma" panose="020B0604030504040204" pitchFamily="34" charset="0"/>
                <a:cs typeface="Tahoma" panose="020B0604030504040204" pitchFamily="34" charset="0"/>
              </a:rPr>
              <a:t>0.50 </a:t>
            </a:r>
            <a:r>
              <a:rPr lang="tr-TR" sz="2000" dirty="0">
                <a:solidFill>
                  <a:srgbClr val="002060"/>
                </a:solidFill>
                <a:latin typeface="Tahoma" pitchFamily="34" charset="0"/>
                <a:ea typeface="Tahoma" panose="020B0604030504040204" pitchFamily="34" charset="0"/>
                <a:cs typeface="Tahoma" panose="020B0604030504040204" pitchFamily="34" charset="0"/>
              </a:rPr>
              <a:t>metreye kadar </a:t>
            </a:r>
            <a:r>
              <a:rPr lang="tr-TR" sz="2000" b="1" dirty="0">
                <a:solidFill>
                  <a:srgbClr val="0070C0"/>
                </a:solidFill>
                <a:latin typeface="Tahoma" pitchFamily="34" charset="0"/>
                <a:ea typeface="Tahoma" panose="020B0604030504040204" pitchFamily="34" charset="0"/>
                <a:cs typeface="Tahoma" panose="020B0604030504040204" pitchFamily="34" charset="0"/>
              </a:rPr>
              <a:t>güneş kırıcı </a:t>
            </a:r>
            <a:r>
              <a:rPr lang="tr-TR" sz="2000" dirty="0">
                <a:solidFill>
                  <a:srgbClr val="002060"/>
                </a:solidFill>
                <a:latin typeface="Tahoma" pitchFamily="34" charset="0"/>
                <a:ea typeface="Tahoma" panose="020B0604030504040204" pitchFamily="34" charset="0"/>
                <a:cs typeface="Tahoma" panose="020B0604030504040204" pitchFamily="34" charset="0"/>
              </a:rPr>
              <a:t>yapılabilir.</a:t>
            </a:r>
          </a:p>
          <a:p>
            <a:pPr marL="285750" indent="-285750" algn="just">
              <a:buFont typeface="Wingdings" panose="05000000000000000000" pitchFamily="2" charset="2"/>
              <a:buChar char="v"/>
            </a:pPr>
            <a:endParaRPr lang="tr-TR" altLang="tr-TR" sz="1800" dirty="0">
              <a:solidFill>
                <a:srgbClr val="002060"/>
              </a:solidFill>
              <a:latin typeface="Tahoma" pitchFamily="34" charset="0"/>
              <a:ea typeface="Tahoma" panose="020B0604030504040204" pitchFamily="34" charset="0"/>
              <a:cs typeface="Tahoma" panose="020B0604030504040204" pitchFamily="34" charset="0"/>
            </a:endParaRPr>
          </a:p>
        </p:txBody>
      </p:sp>
      <p:pic>
        <p:nvPicPr>
          <p:cNvPr id="3074" name="Picture 2" descr="güneş kırıcı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923" y="1268760"/>
            <a:ext cx="4152725"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üneş kırıcı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4924" y="4221088"/>
            <a:ext cx="4152724"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ÇIKMALAR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09218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2"/>
          <p:cNvSpPr>
            <a:spLocks noChangeArrowheads="1"/>
          </p:cNvSpPr>
          <p:nvPr/>
        </p:nvSpPr>
        <p:spPr bwMode="auto">
          <a:xfrm>
            <a:off x="251520" y="1340768"/>
            <a:ext cx="4176464" cy="5324535"/>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marL="285750" indent="-285750" algn="just">
              <a:spcBef>
                <a:spcPts val="0"/>
              </a:spcBef>
              <a:buClr>
                <a:srgbClr val="FF0000"/>
              </a:buClr>
              <a:buFont typeface="Wingdings" panose="05000000000000000000" pitchFamily="2" charset="2"/>
              <a:buChar char="v"/>
            </a:pPr>
            <a:endParaRPr lang="tr-TR" sz="1000" dirty="0" smtClean="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spcBef>
                <a:spcPts val="0"/>
              </a:spcBef>
              <a:buClr>
                <a:srgbClr val="FF0000"/>
              </a:buClr>
              <a:buFont typeface="Wingdings" panose="05000000000000000000" pitchFamily="2" charset="2"/>
              <a:buChar char="v"/>
            </a:pPr>
            <a:r>
              <a:rPr lang="tr-TR" sz="2000" dirty="0" smtClean="0">
                <a:solidFill>
                  <a:srgbClr val="002060"/>
                </a:solidFill>
                <a:latin typeface="Tahoma" pitchFamily="34" charset="0"/>
                <a:ea typeface="Tahoma" panose="020B0604030504040204" pitchFamily="34" charset="0"/>
                <a:cs typeface="Tahoma" panose="020B0604030504040204" pitchFamily="34" charset="0"/>
              </a:rPr>
              <a:t>Uygulama </a:t>
            </a:r>
            <a:r>
              <a:rPr lang="tr-TR" sz="2000" dirty="0">
                <a:solidFill>
                  <a:srgbClr val="002060"/>
                </a:solidFill>
                <a:latin typeface="Tahoma" pitchFamily="34" charset="0"/>
                <a:ea typeface="Tahoma" panose="020B0604030504040204" pitchFamily="34" charset="0"/>
                <a:cs typeface="Tahoma" panose="020B0604030504040204" pitchFamily="34" charset="0"/>
              </a:rPr>
              <a:t>imar planında belirlenmemiş ise </a:t>
            </a:r>
            <a:r>
              <a:rPr lang="tr-TR" sz="2000" dirty="0">
                <a:solidFill>
                  <a:srgbClr val="FF0000"/>
                </a:solidFill>
                <a:latin typeface="Tahoma" pitchFamily="34" charset="0"/>
                <a:ea typeface="Tahoma" panose="020B0604030504040204" pitchFamily="34" charset="0"/>
                <a:cs typeface="Tahoma" panose="020B0604030504040204" pitchFamily="34" charset="0"/>
              </a:rPr>
              <a:t>1.00 metreyi geçmeyen saçak yapılabilir. </a:t>
            </a:r>
            <a:r>
              <a:rPr lang="tr-TR" sz="2000" dirty="0">
                <a:solidFill>
                  <a:srgbClr val="002060"/>
                </a:solidFill>
                <a:latin typeface="Tahoma" pitchFamily="34" charset="0"/>
                <a:ea typeface="Tahoma" panose="020B0604030504040204" pitchFamily="34" charset="0"/>
                <a:cs typeface="Tahoma" panose="020B0604030504040204" pitchFamily="34" charset="0"/>
              </a:rPr>
              <a:t>Saçakların şekli ve genişliği, yörenin mimari karakterine ve yapılacak yapıların özelliğine göre mimari estetik komisyonu kararı alınarak ilgili idarece de tayin edilebilir.</a:t>
            </a:r>
          </a:p>
          <a:p>
            <a:pPr algn="just">
              <a:spcBef>
                <a:spcPts val="0"/>
              </a:spcBef>
              <a:buClr>
                <a:srgbClr val="FF0000"/>
              </a:buClr>
              <a:buNone/>
            </a:pPr>
            <a:endParaRPr lang="tr-TR" sz="2000" dirty="0">
              <a:solidFill>
                <a:srgbClr val="002060"/>
              </a:solidFill>
              <a:latin typeface="Tahoma" pitchFamily="34" charset="0"/>
              <a:ea typeface="Tahoma" panose="020B0604030504040204" pitchFamily="34" charset="0"/>
              <a:cs typeface="Tahoma" panose="020B0604030504040204" pitchFamily="34" charset="0"/>
            </a:endParaRPr>
          </a:p>
          <a:p>
            <a:pPr marL="285750" indent="-285750" algn="just">
              <a:spcBef>
                <a:spcPts val="0"/>
              </a:spcBef>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Saçaklar parsel sınırlarını aşamaz.</a:t>
            </a:r>
          </a:p>
          <a:p>
            <a:pPr algn="just">
              <a:spcBef>
                <a:spcPts val="0"/>
              </a:spcBef>
              <a:buClr>
                <a:srgbClr val="FF0000"/>
              </a:buClr>
              <a:buNone/>
            </a:pPr>
            <a:endParaRPr lang="tr-TR" sz="2000" dirty="0">
              <a:solidFill>
                <a:schemeClr val="tx1"/>
              </a:solidFill>
              <a:latin typeface="Tahoma" pitchFamily="34" charset="0"/>
              <a:ea typeface="Tahoma" panose="020B0604030504040204" pitchFamily="34" charset="0"/>
              <a:cs typeface="Tahoma" panose="020B0604030504040204" pitchFamily="34" charset="0"/>
            </a:endParaRPr>
          </a:p>
          <a:p>
            <a:pPr marL="285750" indent="-285750" algn="just">
              <a:spcBef>
                <a:spcPts val="0"/>
              </a:spcBef>
              <a:buClr>
                <a:srgbClr val="FF0000"/>
              </a:buClr>
              <a:buFont typeface="Wingdings" panose="05000000000000000000" pitchFamily="2" charset="2"/>
              <a:buChar char="v"/>
            </a:pPr>
            <a:r>
              <a:rPr lang="tr-TR" sz="2000" dirty="0">
                <a:solidFill>
                  <a:srgbClr val="002060"/>
                </a:solidFill>
                <a:latin typeface="Tahoma" pitchFamily="34" charset="0"/>
                <a:ea typeface="Tahoma" panose="020B0604030504040204" pitchFamily="34" charset="0"/>
                <a:cs typeface="Tahoma" panose="020B0604030504040204" pitchFamily="34" charset="0"/>
              </a:rPr>
              <a:t>Binada çıkma yapılması halinde saçak genişliği çıkmadan itibaren </a:t>
            </a:r>
            <a:r>
              <a:rPr lang="tr-TR" sz="2000" dirty="0">
                <a:solidFill>
                  <a:srgbClr val="FF0000"/>
                </a:solidFill>
                <a:latin typeface="Tahoma" pitchFamily="34" charset="0"/>
                <a:ea typeface="Tahoma" panose="020B0604030504040204" pitchFamily="34" charset="0"/>
                <a:cs typeface="Tahoma" panose="020B0604030504040204" pitchFamily="34" charset="0"/>
              </a:rPr>
              <a:t>0,50 metreyi aşamaz</a:t>
            </a:r>
            <a:r>
              <a:rPr lang="tr-TR" sz="2000" dirty="0" smtClean="0">
                <a:solidFill>
                  <a:srgbClr val="FF0000"/>
                </a:solidFill>
                <a:latin typeface="Tahoma" pitchFamily="34" charset="0"/>
                <a:ea typeface="Tahoma" panose="020B0604030504040204" pitchFamily="34" charset="0"/>
                <a:cs typeface="Tahoma" panose="020B0604030504040204" pitchFamily="34" charset="0"/>
              </a:rPr>
              <a:t>.</a:t>
            </a:r>
            <a:endParaRPr lang="tr-TR" sz="2000" dirty="0">
              <a:solidFill>
                <a:srgbClr val="FF0000"/>
              </a:solidFill>
            </a:endParaRPr>
          </a:p>
        </p:txBody>
      </p:sp>
      <p:pic>
        <p:nvPicPr>
          <p:cNvPr id="1028" name="Resim 1" descr="roof eave balcony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2868" y="4077072"/>
            <a:ext cx="4041299" cy="252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340768"/>
            <a:ext cx="4032448" cy="25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İçerik Yer Tutucusu"/>
          <p:cNvSpPr txBox="1">
            <a:spLocks/>
          </p:cNvSpPr>
          <p:nvPr/>
        </p:nvSpPr>
        <p:spPr>
          <a:xfrm>
            <a:off x="1931990" y="296652"/>
            <a:ext cx="5328592" cy="540060"/>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defRPr/>
            </a:pPr>
            <a:r>
              <a:rPr lang="tr-TR" sz="24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SAÇAKLAR</a:t>
            </a:r>
            <a:endParaRPr lang="tr-TR" sz="2400" b="1" dirty="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3021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Özel Tasarım">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11172</TotalTime>
  <Words>7558</Words>
  <Application>Microsoft Office PowerPoint</Application>
  <PresentationFormat>Ekran Gösterisi (4:3)</PresentationFormat>
  <Paragraphs>859</Paragraphs>
  <Slides>110</Slides>
  <Notes>48</Notes>
  <HiddenSlides>0</HiddenSlides>
  <MMClips>0</MMClips>
  <ScaleCrop>false</ScaleCrop>
  <HeadingPairs>
    <vt:vector size="4" baseType="variant">
      <vt:variant>
        <vt:lpstr>Tema</vt:lpstr>
      </vt:variant>
      <vt:variant>
        <vt:i4>1</vt:i4>
      </vt:variant>
      <vt:variant>
        <vt:lpstr>Slayt Başlıkları</vt:lpstr>
      </vt:variant>
      <vt:variant>
        <vt:i4>110</vt:i4>
      </vt:variant>
    </vt:vector>
  </HeadingPairs>
  <TitlesOfParts>
    <vt:vector size="111" baseType="lpstr">
      <vt:lpstr>Özel Tasarım</vt:lpstr>
      <vt:lpstr>PLANLI ALANLAR İMAR YÖNETMELİĞİ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Murat Bayram</dc:creator>
  <cp:lastModifiedBy>WIN7</cp:lastModifiedBy>
  <cp:revision>1633</cp:revision>
  <cp:lastPrinted>2017-12-15T07:24:19Z</cp:lastPrinted>
  <dcterms:created xsi:type="dcterms:W3CDTF">2014-05-20T07:47:06Z</dcterms:created>
  <dcterms:modified xsi:type="dcterms:W3CDTF">2018-02-05T09:27:11Z</dcterms:modified>
</cp:coreProperties>
</file>